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3"/>
  </p:notesMasterIdLst>
  <p:handoutMasterIdLst>
    <p:handoutMasterId r:id="rId4"/>
  </p:handoutMasterIdLst>
  <p:sldIdLst>
    <p:sldId id="415" r:id="rId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p:defaultTextStyle>
  <p:extLst>
    <p:ext uri="{EFAFB233-063F-42B5-8137-9DF3F51BA10A}">
      <p15:sldGuideLst xmlns:p15="http://schemas.microsoft.com/office/powerpoint/2012/main">
        <p15:guide id="1" pos="3908" userDrawn="1">
          <p15:clr>
            <a:srgbClr val="A4A3A4"/>
          </p15:clr>
        </p15:guide>
        <p15:guide id="2" orient="horz" pos="213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rma, Jennifer" initials="VJ" lastIdx="2" clrIdx="0">
    <p:extLst>
      <p:ext uri="{19B8F6BF-5375-455C-9EA6-DF929625EA0E}">
        <p15:presenceInfo xmlns:p15="http://schemas.microsoft.com/office/powerpoint/2012/main" userId="S::vermaj5@mcmaster.ca::78ab9c5b-20fe-416a-ba3c-d7dfe6316f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BAD1"/>
    <a:srgbClr val="99CC66"/>
    <a:srgbClr val="FFC057"/>
    <a:srgbClr val="1E252B"/>
    <a:srgbClr val="CCE5B2"/>
    <a:srgbClr val="CC76A6"/>
    <a:srgbClr val="FFDEAB"/>
    <a:srgbClr val="B2CCE5"/>
    <a:srgbClr val="6699CC"/>
    <a:srgbClr val="DADF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a:tcStyle>
        <a:tcBdr/>
        <a:fill>
          <a:solidFill>
            <a:srgbClr val="F3F9FA"/>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a:tcStyle>
        <a:tcBdr/>
        <a:fill>
          <a:solidFill>
            <a:srgbClr val="E7E7ED"/>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63"/>
    <p:restoredTop sz="91431"/>
  </p:normalViewPr>
  <p:slideViewPr>
    <p:cSldViewPr snapToGrid="0" snapToObjects="1">
      <p:cViewPr varScale="1">
        <p:scale>
          <a:sx n="100" d="100"/>
          <a:sy n="100" d="100"/>
        </p:scale>
        <p:origin x="664" y="168"/>
      </p:cViewPr>
      <p:guideLst>
        <p:guide pos="3908"/>
        <p:guide orient="horz" pos="2137"/>
      </p:guideLst>
    </p:cSldViewPr>
  </p:slideViewPr>
  <p:notesTextViewPr>
    <p:cViewPr>
      <p:scale>
        <a:sx n="20" d="100"/>
        <a:sy n="20" d="100"/>
      </p:scale>
      <p:origin x="0" y="0"/>
    </p:cViewPr>
  </p:notesTextViewPr>
  <p:notesViewPr>
    <p:cSldViewPr snapToGrid="0" snapToObjects="1">
      <p:cViewPr varScale="1">
        <p:scale>
          <a:sx n="97" d="100"/>
          <a:sy n="97" d="100"/>
        </p:scale>
        <p:origin x="360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667326-FF4E-6E4F-8A68-0D5EE00352A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FF6B07B-574C-0849-AF6D-2AA34A277B8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807BE9-0539-434B-A0C4-0E9F489EE244}" type="datetimeFigureOut">
              <a:rPr lang="en-US" smtClean="0"/>
              <a:t>12/14/21</a:t>
            </a:fld>
            <a:endParaRPr lang="en-US"/>
          </a:p>
        </p:txBody>
      </p:sp>
      <p:sp>
        <p:nvSpPr>
          <p:cNvPr id="4" name="Footer Placeholder 3">
            <a:extLst>
              <a:ext uri="{FF2B5EF4-FFF2-40B4-BE49-F238E27FC236}">
                <a16:creationId xmlns:a16="http://schemas.microsoft.com/office/drawing/2014/main" id="{0606C95E-7039-544B-A13A-D695C550F9B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99BDF77-90E7-F944-848D-B2E1B164C66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773207D-66C1-A64A-90BC-6A7334802020}" type="slidenum">
              <a:rPr lang="en-US" smtClean="0"/>
              <a:t>‹#›</a:t>
            </a:fld>
            <a:endParaRPr lang="en-US"/>
          </a:p>
        </p:txBody>
      </p:sp>
    </p:spTree>
    <p:extLst>
      <p:ext uri="{BB962C8B-B14F-4D97-AF65-F5344CB8AC3E}">
        <p14:creationId xmlns:p14="http://schemas.microsoft.com/office/powerpoint/2010/main" val="3403725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xfrm>
            <a:off x="381000" y="685800"/>
            <a:ext cx="6096000" cy="3429000"/>
          </a:xfrm>
          <a:prstGeom prst="rect">
            <a:avLst/>
          </a:prstGeom>
        </p:spPr>
        <p:txBody>
          <a:bodyPr/>
          <a:lstStyle/>
          <a:p>
            <a:endParaRPr/>
          </a:p>
        </p:txBody>
      </p:sp>
      <p:sp>
        <p:nvSpPr>
          <p:cNvPr id="118" name="Shape 1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eaLnBrk="1" fontAlgn="auto" latinLnBrk="0" hangingPunct="1">
              <a:lnSpc>
                <a:spcPct val="100000"/>
              </a:lnSpc>
              <a:spcBef>
                <a:spcPts val="400"/>
              </a:spcBef>
              <a:spcAft>
                <a:spcPts val="0"/>
              </a:spcAft>
              <a:buClrTx/>
              <a:buSzTx/>
              <a:buFontTx/>
              <a:buNone/>
              <a:tabLst/>
              <a:defRPr/>
            </a:pPr>
            <a:r>
              <a:rPr lang="en-US" sz="1200" b="1" dirty="0">
                <a:solidFill>
                  <a:srgbClr val="254777"/>
                </a:solidFill>
              </a:rPr>
              <a:t>If (key players have the right supports in place), then (they can achieve greater impacts)</a:t>
            </a:r>
          </a:p>
          <a:p>
            <a:pPr marL="0" marR="0" lvl="0" indent="0" algn="l" defTabSz="914400" eaLnBrk="1" fontAlgn="auto" latinLnBrk="0" hangingPunct="1">
              <a:lnSpc>
                <a:spcPct val="100000"/>
              </a:lnSpc>
              <a:spcBef>
                <a:spcPts val="400"/>
              </a:spcBef>
              <a:spcAft>
                <a:spcPts val="0"/>
              </a:spcAft>
              <a:buClrTx/>
              <a:buSzTx/>
              <a:buFontTx/>
              <a:buNone/>
              <a:tabLst/>
              <a:defRPr/>
            </a:pPr>
            <a:endParaRPr lang="en-US" sz="1200" b="1" dirty="0">
              <a:solidFill>
                <a:srgbClr val="254777"/>
              </a:solidFill>
            </a:endParaRPr>
          </a:p>
          <a:p>
            <a:pPr marL="0" marR="0" lvl="0" indent="0" algn="l" defTabSz="914400" eaLnBrk="1" fontAlgn="auto" latinLnBrk="0" hangingPunct="1">
              <a:lnSpc>
                <a:spcPct val="100000"/>
              </a:lnSpc>
              <a:spcBef>
                <a:spcPts val="400"/>
              </a:spcBef>
              <a:spcAft>
                <a:spcPts val="0"/>
              </a:spcAft>
              <a:buClrTx/>
              <a:buSzTx/>
              <a:buFontTx/>
              <a:buNone/>
              <a:tabLst/>
              <a:defRPr/>
            </a:pPr>
            <a:endParaRPr lang="en-US" sz="1200" b="1" dirty="0">
              <a:solidFill>
                <a:srgbClr val="254777"/>
              </a:solidFill>
            </a:endParaRPr>
          </a:p>
          <a:p>
            <a:endParaRPr lang="en-US" dirty="0"/>
          </a:p>
        </p:txBody>
      </p:sp>
    </p:spTree>
    <p:extLst>
      <p:ext uri="{BB962C8B-B14F-4D97-AF65-F5344CB8AC3E}">
        <p14:creationId xmlns:p14="http://schemas.microsoft.com/office/powerpoint/2010/main" val="1175461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45" name="Title Text"/>
          <p:cNvSpPr txBox="1">
            <a:spLocks noGrp="1"/>
          </p:cNvSpPr>
          <p:nvPr>
            <p:ph type="title"/>
          </p:nvPr>
        </p:nvSpPr>
        <p:spPr>
          <a:xfrm>
            <a:off x="963085" y="4406903"/>
            <a:ext cx="10363201" cy="1362075"/>
          </a:xfrm>
          <a:prstGeom prst="rect">
            <a:avLst/>
          </a:prstGeom>
        </p:spPr>
        <p:txBody>
          <a:bodyPr anchor="t"/>
          <a:lstStyle>
            <a:lvl1pPr algn="l">
              <a:defRPr sz="4000" b="1" cap="all"/>
            </a:lvl1pPr>
          </a:lstStyle>
          <a:p>
            <a:r>
              <a:t>Title Text</a:t>
            </a:r>
          </a:p>
        </p:txBody>
      </p:sp>
      <p:sp>
        <p:nvSpPr>
          <p:cNvPr id="46" name="Body Level One…"/>
          <p:cNvSpPr txBox="1">
            <a:spLocks noGrp="1"/>
          </p:cNvSpPr>
          <p:nvPr>
            <p:ph type="body" sz="quarter" idx="1"/>
          </p:nvPr>
        </p:nvSpPr>
        <p:spPr>
          <a:xfrm>
            <a:off x="963085" y="2906713"/>
            <a:ext cx="10363201" cy="1500188"/>
          </a:xfrm>
          <a:prstGeom prst="rect">
            <a:avLst/>
          </a:prstGeom>
        </p:spPr>
        <p:txBody>
          <a:bodyPr anchor="b">
            <a:normAutofit/>
          </a:bodyPr>
          <a:lstStyle>
            <a:lvl1pPr marL="0" indent="0">
              <a:buSzTx/>
              <a:buNone/>
            </a:lvl1pPr>
            <a:lvl2pPr marL="0" indent="457200">
              <a:buSzTx/>
              <a:buNone/>
            </a:lvl2pPr>
            <a:lvl3pPr marL="0" indent="914400">
              <a:buSzTx/>
              <a:buNone/>
            </a:lvl3pPr>
            <a:lvl4pPr marL="0" indent="1371600">
              <a:buSzTx/>
              <a:buNone/>
            </a:lvl4pPr>
            <a:lvl5pPr marL="0" indent="1828800">
              <a:buSzTx/>
              <a:buNone/>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p:spTree>
      <p:nvGrpSpPr>
        <p:cNvPr id="1" name=""/>
        <p:cNvGrpSpPr/>
        <p:nvPr/>
      </p:nvGrpSpPr>
      <p:grpSpPr>
        <a:xfrm>
          <a:off x="0" y="0"/>
          <a:ext cx="0" cy="0"/>
          <a:chOff x="0" y="0"/>
          <a:chExt cx="0" cy="0"/>
        </a:xfrm>
      </p:grpSpPr>
      <p:sp>
        <p:nvSpPr>
          <p:cNvPr id="108" name="Author and Date"/>
          <p:cNvSpPr txBox="1">
            <a:spLocks noGrp="1"/>
          </p:cNvSpPr>
          <p:nvPr>
            <p:ph type="body" sz="quarter" idx="21" hasCustomPrompt="1"/>
          </p:nvPr>
        </p:nvSpPr>
        <p:spPr>
          <a:xfrm>
            <a:off x="600671" y="5304698"/>
            <a:ext cx="10985503" cy="238868"/>
          </a:xfrm>
          <a:prstGeom prst="rect">
            <a:avLst/>
          </a:prstGeom>
          <a:ln w="3175"/>
        </p:spPr>
        <p:txBody>
          <a:bodyPr lIns="17144" tIns="17144" rIns="17144" bIns="17144">
            <a:normAutofit/>
          </a:bodyPr>
          <a:lstStyle>
            <a:lvl1pPr marL="0" indent="0" defTabSz="338454">
              <a:spcBef>
                <a:spcPts val="0"/>
              </a:spcBef>
              <a:buSzTx/>
              <a:buNone/>
              <a:defRPr sz="1476" b="1">
                <a:latin typeface="Helvetica Neue"/>
                <a:ea typeface="Helvetica Neue"/>
                <a:cs typeface="Helvetica Neue"/>
                <a:sym typeface="Helvetica Neue"/>
              </a:defRPr>
            </a:lvl1pPr>
          </a:lstStyle>
          <a:p>
            <a:r>
              <a:t>Author and Date</a:t>
            </a:r>
          </a:p>
        </p:txBody>
      </p:sp>
      <p:sp>
        <p:nvSpPr>
          <p:cNvPr id="109" name="Presentation Title"/>
          <p:cNvSpPr txBox="1">
            <a:spLocks noGrp="1"/>
          </p:cNvSpPr>
          <p:nvPr>
            <p:ph type="title" hasCustomPrompt="1"/>
          </p:nvPr>
        </p:nvSpPr>
        <p:spPr>
          <a:xfrm>
            <a:off x="603250" y="1822871"/>
            <a:ext cx="10985503" cy="1743076"/>
          </a:xfrm>
          <a:prstGeom prst="rect">
            <a:avLst/>
          </a:prstGeom>
        </p:spPr>
        <p:txBody>
          <a:bodyPr lIns="19050" tIns="19050" rIns="19050" bIns="19050" anchor="b"/>
          <a:lstStyle>
            <a:lvl1pPr algn="l" defTabSz="1219169">
              <a:lnSpc>
                <a:spcPct val="80000"/>
              </a:lnSpc>
              <a:defRPr sz="5800" b="1" spc="-116">
                <a:solidFill>
                  <a:srgbClr val="000000"/>
                </a:solidFill>
                <a:latin typeface="Helvetica Neue"/>
                <a:ea typeface="Helvetica Neue"/>
                <a:cs typeface="Helvetica Neue"/>
                <a:sym typeface="Helvetica Neue"/>
              </a:defRPr>
            </a:lvl1pPr>
          </a:lstStyle>
          <a:p>
            <a:r>
              <a:t>Presentation Title</a:t>
            </a:r>
          </a:p>
        </p:txBody>
      </p:sp>
      <p:sp>
        <p:nvSpPr>
          <p:cNvPr id="110" name="Body Level One…"/>
          <p:cNvSpPr txBox="1">
            <a:spLocks noGrp="1"/>
          </p:cNvSpPr>
          <p:nvPr>
            <p:ph type="body" sz="quarter" idx="1" hasCustomPrompt="1"/>
          </p:nvPr>
        </p:nvSpPr>
        <p:spPr>
          <a:xfrm>
            <a:off x="600672" y="3565946"/>
            <a:ext cx="10985501" cy="714376"/>
          </a:xfrm>
          <a:prstGeom prst="rect">
            <a:avLst/>
          </a:prstGeom>
        </p:spPr>
        <p:txBody>
          <a:bodyPr lIns="19050" tIns="19050" rIns="19050" bIns="19050">
            <a:normAutofit/>
          </a:bodyPr>
          <a:lstStyle>
            <a:lvl1pPr marL="0" indent="0" defTabSz="412750">
              <a:spcBef>
                <a:spcPts val="0"/>
              </a:spcBef>
              <a:buSzTx/>
              <a:buNone/>
              <a:defRPr sz="2600" b="1">
                <a:latin typeface="Helvetica Neue"/>
                <a:ea typeface="Helvetica Neue"/>
                <a:cs typeface="Helvetica Neue"/>
                <a:sym typeface="Helvetica Neue"/>
              </a:defRPr>
            </a:lvl1pPr>
            <a:lvl2pPr marL="0" indent="457200" defTabSz="412750">
              <a:spcBef>
                <a:spcPts val="0"/>
              </a:spcBef>
              <a:buSzTx/>
              <a:buNone/>
              <a:defRPr sz="2600" b="1">
                <a:latin typeface="Helvetica Neue"/>
                <a:ea typeface="Helvetica Neue"/>
                <a:cs typeface="Helvetica Neue"/>
                <a:sym typeface="Helvetica Neue"/>
              </a:defRPr>
            </a:lvl2pPr>
            <a:lvl3pPr marL="0" indent="914400" defTabSz="412750">
              <a:spcBef>
                <a:spcPts val="0"/>
              </a:spcBef>
              <a:buSzTx/>
              <a:buNone/>
              <a:defRPr sz="2600" b="1">
                <a:latin typeface="Helvetica Neue"/>
                <a:ea typeface="Helvetica Neue"/>
                <a:cs typeface="Helvetica Neue"/>
                <a:sym typeface="Helvetica Neue"/>
              </a:defRPr>
            </a:lvl3pPr>
            <a:lvl4pPr marL="0" indent="1371600" defTabSz="412750">
              <a:spcBef>
                <a:spcPts val="0"/>
              </a:spcBef>
              <a:buSzTx/>
              <a:buNone/>
              <a:defRPr sz="2600" b="1">
                <a:latin typeface="Helvetica Neue"/>
                <a:ea typeface="Helvetica Neue"/>
                <a:cs typeface="Helvetica Neue"/>
                <a:sym typeface="Helvetica Neue"/>
              </a:defRPr>
            </a:lvl4pPr>
            <a:lvl5pPr marL="0" indent="1828800" defTabSz="412750">
              <a:spcBef>
                <a:spcPts val="0"/>
              </a:spcBef>
              <a:buSzTx/>
              <a:buNone/>
              <a:defRPr sz="2600" b="1">
                <a:latin typeface="Helvetica Neue"/>
                <a:ea typeface="Helvetica Neue"/>
                <a:cs typeface="Helvetica Neue"/>
                <a:sym typeface="Helvetica Neue"/>
              </a:defRPr>
            </a:lvl5pPr>
          </a:lstStyle>
          <a:p>
            <a:r>
              <a:t>Presentation Subtitle</a:t>
            </a:r>
          </a:p>
          <a:p>
            <a:pPr lvl="1"/>
            <a:endParaRPr/>
          </a:p>
          <a:p>
            <a:pPr lvl="2"/>
            <a:endParaRPr/>
          </a:p>
          <a:p>
            <a:pPr lvl="3"/>
            <a:endParaRPr/>
          </a:p>
          <a:p>
            <a:pPr lvl="4"/>
            <a:endParaRPr/>
          </a:p>
        </p:txBody>
      </p:sp>
      <p:sp>
        <p:nvSpPr>
          <p:cNvPr id="111" name="Slide Number"/>
          <p:cNvSpPr txBox="1">
            <a:spLocks noGrp="1"/>
          </p:cNvSpPr>
          <p:nvPr>
            <p:ph type="sldNum" sz="quarter" idx="2"/>
          </p:nvPr>
        </p:nvSpPr>
        <p:spPr>
          <a:xfrm>
            <a:off x="6011123" y="5726129"/>
            <a:ext cx="163506" cy="176972"/>
          </a:xfrm>
          <a:prstGeom prst="rect">
            <a:avLst/>
          </a:prstGeom>
        </p:spPr>
        <p:txBody>
          <a:bodyPr lIns="19050" tIns="19050" rIns="19050" bIns="19050" anchor="b"/>
          <a:lstStyle>
            <a:lvl1pPr algn="ctr" defTabSz="292100">
              <a:defRPr sz="900">
                <a:latin typeface="Helvetica Neue"/>
                <a:ea typeface="Helvetica Neue"/>
                <a:cs typeface="Helvetica Neue"/>
                <a:sym typeface="Helvetica Neue"/>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pic>
        <p:nvPicPr>
          <p:cNvPr id="13" name="Picture 12" descr="A picture containing rectangle&#10;&#10;Description automatically generated">
            <a:extLst>
              <a:ext uri="{FF2B5EF4-FFF2-40B4-BE49-F238E27FC236}">
                <a16:creationId xmlns:a16="http://schemas.microsoft.com/office/drawing/2014/main" id="{BC4DDD9E-E6D4-7142-B791-885B63EBD7B6}"/>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9168" b="34122"/>
          <a:stretch/>
        </p:blipFill>
        <p:spPr>
          <a:xfrm flipH="1">
            <a:off x="-7495" y="-178877"/>
            <a:ext cx="12206990" cy="1397436"/>
          </a:xfrm>
          <a:prstGeom prst="rect">
            <a:avLst/>
          </a:prstGeom>
          <a:effectLst>
            <a:outerShdw blurRad="293794" dist="50800" dir="5400000" sx="97000" sy="97000" algn="ctr" rotWithShape="0">
              <a:srgbClr val="000000">
                <a:alpha val="9000"/>
              </a:srgbClr>
            </a:outerShdw>
          </a:effectLst>
        </p:spPr>
      </p:pic>
      <p:pic>
        <p:nvPicPr>
          <p:cNvPr id="9" name="Picture 8" descr="A picture containing text, sign&#10;&#10;Description automatically generated">
            <a:extLst>
              <a:ext uri="{FF2B5EF4-FFF2-40B4-BE49-F238E27FC236}">
                <a16:creationId xmlns:a16="http://schemas.microsoft.com/office/drawing/2014/main" id="{B078C5CC-A4A5-C84A-BFA7-4D55E47AA42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427158" y="72800"/>
            <a:ext cx="2671581" cy="872213"/>
          </a:xfrm>
          <a:prstGeom prst="rect">
            <a:avLst/>
          </a:prstGeom>
        </p:spPr>
      </p:pic>
      <p:sp>
        <p:nvSpPr>
          <p:cNvPr id="4" name="Title Text"/>
          <p:cNvSpPr txBox="1">
            <a:spLocks noGrp="1"/>
          </p:cNvSpPr>
          <p:nvPr>
            <p:ph type="title"/>
          </p:nvPr>
        </p:nvSpPr>
        <p:spPr>
          <a:xfrm>
            <a:off x="406400" y="2149501"/>
            <a:ext cx="11379200" cy="838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rPr dirty="0"/>
              <a:t>Title Text</a:t>
            </a:r>
          </a:p>
        </p:txBody>
      </p:sp>
      <p:sp>
        <p:nvSpPr>
          <p:cNvPr id="5" name="Body Level One…"/>
          <p:cNvSpPr txBox="1">
            <a:spLocks noGrp="1"/>
          </p:cNvSpPr>
          <p:nvPr>
            <p:ph type="body" idx="1"/>
          </p:nvPr>
        </p:nvSpPr>
        <p:spPr>
          <a:xfrm>
            <a:off x="609600" y="3429000"/>
            <a:ext cx="10972800" cy="26971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8" name="Rectangle 17">
            <a:extLst>
              <a:ext uri="{FF2B5EF4-FFF2-40B4-BE49-F238E27FC236}">
                <a16:creationId xmlns:a16="http://schemas.microsoft.com/office/drawing/2014/main" id="{8F496BB2-7866-BD46-98FC-5B168926896D}"/>
              </a:ext>
            </a:extLst>
          </p:cNvPr>
          <p:cNvSpPr/>
          <p:nvPr userDrawn="1"/>
        </p:nvSpPr>
        <p:spPr>
          <a:xfrm>
            <a:off x="0" y="6255214"/>
            <a:ext cx="12192000" cy="600162"/>
          </a:xfrm>
          <a:prstGeom prst="rect">
            <a:avLst/>
          </a:prstGeom>
          <a:solidFill>
            <a:srgbClr val="8BD2E5">
              <a:alpha val="50000"/>
            </a:srgbClr>
          </a:solidFill>
          <a:ln>
            <a:noFill/>
          </a:ln>
        </p:spPr>
        <p:style>
          <a:lnRef idx="2">
            <a:schemeClr val="accent2"/>
          </a:lnRef>
          <a:fillRef idx="1">
            <a:schemeClr val="lt1"/>
          </a:fillRef>
          <a:effectRef idx="0">
            <a:schemeClr val="accent2"/>
          </a:effectRef>
          <a:fontRef idx="minor">
            <a:schemeClr val="dk1"/>
          </a:fontRef>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3300" b="0" i="0" u="none" strike="noStrike" cap="none" spc="0" normalizeH="0" baseline="0" dirty="0">
              <a:ln>
                <a:noFill/>
              </a:ln>
              <a:solidFill>
                <a:srgbClr val="000000"/>
              </a:solidFill>
              <a:effectLst/>
              <a:uFillTx/>
              <a:latin typeface="+mj-lt"/>
              <a:ea typeface="+mj-ea"/>
              <a:cs typeface="+mj-cs"/>
              <a:sym typeface="Arial"/>
            </a:endParaRPr>
          </a:p>
        </p:txBody>
      </p:sp>
      <p:sp>
        <p:nvSpPr>
          <p:cNvPr id="7" name="Rectangle 6">
            <a:extLst>
              <a:ext uri="{FF2B5EF4-FFF2-40B4-BE49-F238E27FC236}">
                <a16:creationId xmlns:a16="http://schemas.microsoft.com/office/drawing/2014/main" id="{6AA903B4-86AF-5344-B3AD-F60BEABFBE21}"/>
              </a:ext>
            </a:extLst>
          </p:cNvPr>
          <p:cNvSpPr/>
          <p:nvPr userDrawn="1"/>
        </p:nvSpPr>
        <p:spPr>
          <a:xfrm>
            <a:off x="9333899" y="884378"/>
            <a:ext cx="2765501" cy="292388"/>
          </a:xfrm>
          <a:prstGeom prst="rect">
            <a:avLst/>
          </a:prstGeom>
        </p:spPr>
        <p:txBody>
          <a:bodyPr wrap="none">
            <a:spAutoFit/>
          </a:bodyPr>
          <a:lstStyle/>
          <a:p>
            <a:r>
              <a:rPr lang="en-US" sz="1300" b="1" i="1" dirty="0">
                <a:solidFill>
                  <a:schemeClr val="tx1"/>
                </a:solidFill>
              </a:rPr>
              <a:t>Note: </a:t>
            </a:r>
            <a:r>
              <a:rPr lang="en-US" sz="1300" i="1" dirty="0">
                <a:solidFill>
                  <a:schemeClr val="tx1"/>
                </a:solidFill>
              </a:rPr>
              <a:t>full version available as PDF</a:t>
            </a:r>
          </a:p>
        </p:txBody>
      </p:sp>
      <p:sp>
        <p:nvSpPr>
          <p:cNvPr id="10" name="TextBox 9">
            <a:extLst>
              <a:ext uri="{FF2B5EF4-FFF2-40B4-BE49-F238E27FC236}">
                <a16:creationId xmlns:a16="http://schemas.microsoft.com/office/drawing/2014/main" id="{987E7C17-F782-9E40-BC5D-BFA8C9D9703B}"/>
              </a:ext>
            </a:extLst>
          </p:cNvPr>
          <p:cNvSpPr txBox="1"/>
          <p:nvPr userDrawn="1"/>
        </p:nvSpPr>
        <p:spPr>
          <a:xfrm>
            <a:off x="8528858" y="6300125"/>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chemeClr val="tx1"/>
                </a:solidFill>
              </a:rPr>
              <a:t> © McMaster Health Forum on behalf McMaster University</a:t>
            </a:r>
          </a:p>
          <a:p>
            <a:pPr algn="r">
              <a:spcAft>
                <a:spcPts val="200"/>
              </a:spcAft>
            </a:pPr>
            <a:r>
              <a:rPr lang="en-CA" sz="800" i="1" dirty="0">
                <a:solidFill>
                  <a:schemeClr val="tx1"/>
                </a:solidFill>
              </a:rPr>
              <a:t>Share freely, give credit, adapt with permission. This work is licensed under</a:t>
            </a:r>
          </a:p>
          <a:p>
            <a:pPr algn="r">
              <a:spcAft>
                <a:spcPts val="200"/>
              </a:spcAft>
            </a:pPr>
            <a:r>
              <a:rPr lang="en-CA" sz="800" i="1" dirty="0">
                <a:solidFill>
                  <a:schemeClr val="tx1"/>
                </a:solidFill>
              </a:rPr>
              <a:t>a Creative Commons Attribution-NoDerivatives 4.0 International License.</a:t>
            </a:r>
          </a:p>
        </p:txBody>
      </p:sp>
      <p:sp>
        <p:nvSpPr>
          <p:cNvPr id="11" name="TextBox 10">
            <a:extLst>
              <a:ext uri="{FF2B5EF4-FFF2-40B4-BE49-F238E27FC236}">
                <a16:creationId xmlns:a16="http://schemas.microsoft.com/office/drawing/2014/main" id="{1EEEDF93-F1B3-FF4E-9DAA-D077512D0159}"/>
              </a:ext>
            </a:extLst>
          </p:cNvPr>
          <p:cNvSpPr txBox="1"/>
          <p:nvPr userDrawn="1"/>
        </p:nvSpPr>
        <p:spPr>
          <a:xfrm>
            <a:off x="173770" y="6301802"/>
            <a:ext cx="1979271" cy="5129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ct val="100000"/>
              </a:lnSpc>
              <a:spcAft>
                <a:spcPts val="200"/>
              </a:spcAft>
            </a:pPr>
            <a:r>
              <a:rPr lang="en-CA" sz="800" dirty="0">
                <a:solidFill>
                  <a:schemeClr val="tx1"/>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@evidencecomm</a:t>
            </a:r>
          </a:p>
        </p:txBody>
      </p:sp>
      <p:pic>
        <p:nvPicPr>
          <p:cNvPr id="3" name="Picture 2">
            <a:extLst>
              <a:ext uri="{FF2B5EF4-FFF2-40B4-BE49-F238E27FC236}">
                <a16:creationId xmlns:a16="http://schemas.microsoft.com/office/drawing/2014/main" id="{7BF53448-7019-D240-A8FC-227352A375B1}"/>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8829" y="6353242"/>
            <a:ext cx="122703" cy="122703"/>
          </a:xfrm>
          <a:prstGeom prst="rect">
            <a:avLst/>
          </a:prstGeom>
        </p:spPr>
      </p:pic>
      <p:pic>
        <p:nvPicPr>
          <p:cNvPr id="12" name="Picture 11">
            <a:extLst>
              <a:ext uri="{FF2B5EF4-FFF2-40B4-BE49-F238E27FC236}">
                <a16:creationId xmlns:a16="http://schemas.microsoft.com/office/drawing/2014/main" id="{19A36BA6-856E-1E47-B0BC-302F298A50D3}"/>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8830" y="6656188"/>
            <a:ext cx="126293" cy="126293"/>
          </a:xfrm>
          <a:prstGeom prst="rect">
            <a:avLst/>
          </a:prstGeom>
        </p:spPr>
      </p:pic>
      <p:pic>
        <p:nvPicPr>
          <p:cNvPr id="14" name="Picture 13">
            <a:extLst>
              <a:ext uri="{FF2B5EF4-FFF2-40B4-BE49-F238E27FC236}">
                <a16:creationId xmlns:a16="http://schemas.microsoft.com/office/drawing/2014/main" id="{A1B17162-39D4-A042-9828-13C8F62DBD4D}"/>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90711" y="6497614"/>
            <a:ext cx="126293" cy="126293"/>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56" r:id="rId2"/>
    <p:sldLayoutId id="2147483659" r:id="rId3"/>
  </p:sldLayoutIdLst>
  <p:transition spd="med"/>
  <p:hf hdr="0" ftr="0" dt="0"/>
  <p:txStyles>
    <p:titleStyle>
      <a:lvl1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1pPr>
      <a:lvl2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2pPr>
      <a:lvl3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3pPr>
      <a:lvl4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4pPr>
      <a:lvl5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5pPr>
      <a:lvl6pPr marL="0" marR="0" indent="4572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6pPr>
      <a:lvl7pPr marL="0" marR="0" indent="9144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7pPr>
      <a:lvl8pPr marL="0" marR="0" indent="13716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8pPr>
      <a:lvl9pPr marL="0" marR="0" indent="18288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9pPr>
    </p:titleStyle>
    <p:bodyStyle>
      <a:lvl1pPr marL="342900" marR="0" indent="-342900" algn="l" defTabSz="914400" rtl="0" latinLnBrk="0">
        <a:lnSpc>
          <a:spcPct val="100000"/>
        </a:lnSpc>
        <a:spcBef>
          <a:spcPts val="400"/>
        </a:spcBef>
        <a:spcAft>
          <a:spcPts val="0"/>
        </a:spcAft>
        <a:buClrTx/>
        <a:buSzPct val="120000"/>
        <a:buFontTx/>
        <a:buChar char="▪"/>
        <a:tabLst/>
        <a:defRPr sz="2000" b="0" i="0" u="none" strike="noStrike" cap="none" spc="0" baseline="0">
          <a:solidFill>
            <a:srgbClr val="000000"/>
          </a:solidFill>
          <a:uFillTx/>
          <a:latin typeface="+mj-lt"/>
          <a:ea typeface="+mj-ea"/>
          <a:cs typeface="+mj-cs"/>
          <a:sym typeface="Arial"/>
        </a:defRPr>
      </a:lvl1pPr>
      <a:lvl2pPr marL="742950" marR="0" indent="-285750" algn="l" defTabSz="914400" rtl="0" latinLnBrk="0">
        <a:lnSpc>
          <a:spcPct val="100000"/>
        </a:lnSpc>
        <a:spcBef>
          <a:spcPts val="400"/>
        </a:spcBef>
        <a:spcAft>
          <a:spcPts val="0"/>
        </a:spcAft>
        <a:buClrTx/>
        <a:buSzPct val="60000"/>
        <a:buFontTx/>
        <a:buChar char="❑"/>
        <a:tabLst/>
        <a:defRPr sz="2000" b="0" i="0" u="none" strike="noStrike" cap="none" spc="0" baseline="0">
          <a:solidFill>
            <a:srgbClr val="000000"/>
          </a:solidFill>
          <a:uFillTx/>
          <a:latin typeface="+mj-lt"/>
          <a:ea typeface="+mj-ea"/>
          <a:cs typeface="+mj-cs"/>
          <a:sym typeface="Arial"/>
        </a:defRPr>
      </a:lvl2pPr>
      <a:lvl3pPr marL="11430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3pPr>
      <a:lvl4pPr marL="16002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4pPr>
      <a:lvl5pPr marL="20574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5pPr>
      <a:lvl6pPr marL="25146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6pPr>
      <a:lvl7pPr marL="29718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7pPr>
      <a:lvl8pPr marL="34290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8pPr>
      <a:lvl9pPr marL="38862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A6C5F41-3C6C-2649-A4C8-0F9D29BB3107}"/>
              </a:ext>
            </a:extLst>
          </p:cNvPr>
          <p:cNvSpPr/>
          <p:nvPr/>
        </p:nvSpPr>
        <p:spPr>
          <a:xfrm>
            <a:off x="0" y="1318280"/>
            <a:ext cx="2149434" cy="338554"/>
          </a:xfrm>
          <a:prstGeom prst="rect">
            <a:avLst/>
          </a:prstGeom>
        </p:spPr>
        <p:txBody>
          <a:bodyPr wrap="square">
            <a:spAutoFit/>
          </a:bodyPr>
          <a:lstStyle/>
          <a:p>
            <a:pPr algn="ctr"/>
            <a:r>
              <a:rPr lang="en-US" sz="1600" dirty="0">
                <a:solidFill>
                  <a:srgbClr val="254777"/>
                </a:solidFill>
              </a:rPr>
              <a:t>If…</a:t>
            </a:r>
            <a:endParaRPr lang="en-US" sz="2800" dirty="0">
              <a:solidFill>
                <a:srgbClr val="254777"/>
              </a:solidFill>
            </a:endParaRPr>
          </a:p>
        </p:txBody>
      </p:sp>
      <p:sp>
        <p:nvSpPr>
          <p:cNvPr id="24" name="Rectangle 23">
            <a:extLst>
              <a:ext uri="{FF2B5EF4-FFF2-40B4-BE49-F238E27FC236}">
                <a16:creationId xmlns:a16="http://schemas.microsoft.com/office/drawing/2014/main" id="{24433B2A-0D90-C844-A299-6E73DC646244}"/>
              </a:ext>
            </a:extLst>
          </p:cNvPr>
          <p:cNvSpPr/>
          <p:nvPr/>
        </p:nvSpPr>
        <p:spPr>
          <a:xfrm>
            <a:off x="1400025" y="1318280"/>
            <a:ext cx="2149434" cy="338554"/>
          </a:xfrm>
          <a:prstGeom prst="rect">
            <a:avLst/>
          </a:prstGeom>
        </p:spPr>
        <p:txBody>
          <a:bodyPr wrap="square">
            <a:spAutoFit/>
          </a:bodyPr>
          <a:lstStyle/>
          <a:p>
            <a:pPr algn="ctr"/>
            <a:r>
              <a:rPr lang="en-US" sz="1600" dirty="0">
                <a:solidFill>
                  <a:srgbClr val="254777"/>
                </a:solidFill>
              </a:rPr>
              <a:t>…then</a:t>
            </a:r>
            <a:endParaRPr lang="en-US" sz="2800" dirty="0">
              <a:solidFill>
                <a:srgbClr val="254777"/>
              </a:solidFill>
            </a:endParaRPr>
          </a:p>
        </p:txBody>
      </p:sp>
      <p:sp>
        <p:nvSpPr>
          <p:cNvPr id="25" name="Rectangle 24">
            <a:extLst>
              <a:ext uri="{FF2B5EF4-FFF2-40B4-BE49-F238E27FC236}">
                <a16:creationId xmlns:a16="http://schemas.microsoft.com/office/drawing/2014/main" id="{51E455C9-DFFA-6047-86D4-FB02F8471497}"/>
              </a:ext>
            </a:extLst>
          </p:cNvPr>
          <p:cNvSpPr/>
          <p:nvPr/>
        </p:nvSpPr>
        <p:spPr>
          <a:xfrm>
            <a:off x="3439767" y="1318280"/>
            <a:ext cx="2261969" cy="338554"/>
          </a:xfrm>
          <a:prstGeom prst="rect">
            <a:avLst/>
          </a:prstGeom>
        </p:spPr>
        <p:txBody>
          <a:bodyPr wrap="square">
            <a:spAutoFit/>
          </a:bodyPr>
          <a:lstStyle/>
          <a:p>
            <a:r>
              <a:rPr lang="en-US" sz="1600" dirty="0">
                <a:solidFill>
                  <a:srgbClr val="254777"/>
                </a:solidFill>
              </a:rPr>
              <a:t>Examples</a:t>
            </a:r>
            <a:endParaRPr lang="en-US" sz="1400" dirty="0">
              <a:solidFill>
                <a:srgbClr val="254777"/>
              </a:solidFill>
            </a:endParaRPr>
          </a:p>
        </p:txBody>
      </p:sp>
      <p:sp>
        <p:nvSpPr>
          <p:cNvPr id="27" name="Rectangle 26">
            <a:extLst>
              <a:ext uri="{FF2B5EF4-FFF2-40B4-BE49-F238E27FC236}">
                <a16:creationId xmlns:a16="http://schemas.microsoft.com/office/drawing/2014/main" id="{6AEF3EEB-571E-154C-8681-D6AD6436B125}"/>
              </a:ext>
            </a:extLst>
          </p:cNvPr>
          <p:cNvSpPr/>
          <p:nvPr/>
        </p:nvSpPr>
        <p:spPr>
          <a:xfrm>
            <a:off x="3439767" y="1920102"/>
            <a:ext cx="8453431" cy="1092607"/>
          </a:xfrm>
          <a:prstGeom prst="rect">
            <a:avLst/>
          </a:prstGeom>
        </p:spPr>
        <p:txBody>
          <a:bodyPr wrap="square">
            <a:spAutoFit/>
          </a:bodyPr>
          <a:lstStyle/>
          <a:p>
            <a:pPr lvl="0">
              <a:lnSpc>
                <a:spcPts val="1320"/>
              </a:lnSpc>
            </a:pPr>
            <a:r>
              <a:rPr lang="en-CA" sz="1100" dirty="0">
                <a:solidFill>
                  <a:schemeClr val="tx1"/>
                </a:solidFill>
              </a:rPr>
              <a:t>A national government regularly adjusts its decision-making about lockdowns and travel restrictions based on co-designed modeling (of the likely consequences of available policy options) and its decision-making about vaccination distribution based on weekly updates to a living evidence synthesis about vaccine effectiveness against variants*</a:t>
            </a:r>
          </a:p>
          <a:p>
            <a:pPr lvl="0">
              <a:lnSpc>
                <a:spcPts val="1320"/>
              </a:lnSpc>
            </a:pPr>
            <a:endParaRPr lang="en-CA" sz="1100" dirty="0">
              <a:solidFill>
                <a:schemeClr val="tx1"/>
              </a:solidFill>
            </a:endParaRPr>
          </a:p>
          <a:p>
            <a:pPr lvl="0">
              <a:lnSpc>
                <a:spcPts val="1320"/>
              </a:lnSpc>
            </a:pPr>
            <a:r>
              <a:rPr lang="en-CA" sz="1100" dirty="0">
                <a:solidFill>
                  <a:schemeClr val="tx1"/>
                </a:solidFill>
              </a:rPr>
              <a:t>A citizen group relies on evidence syntheses to fact check statements made by government and to advocate for change</a:t>
            </a:r>
          </a:p>
          <a:p>
            <a:pPr lvl="0">
              <a:lnSpc>
                <a:spcPts val="1320"/>
              </a:lnSpc>
            </a:pPr>
            <a:endParaRPr lang="en-CA" sz="1100" dirty="0">
              <a:solidFill>
                <a:schemeClr val="tx1"/>
              </a:solidFill>
            </a:endParaRPr>
          </a:p>
        </p:txBody>
      </p:sp>
      <p:sp>
        <p:nvSpPr>
          <p:cNvPr id="17" name="Rectangle 16">
            <a:extLst>
              <a:ext uri="{FF2B5EF4-FFF2-40B4-BE49-F238E27FC236}">
                <a16:creationId xmlns:a16="http://schemas.microsoft.com/office/drawing/2014/main" id="{78020FCB-07FC-914B-B9B5-78642901C58C}"/>
              </a:ext>
            </a:extLst>
          </p:cNvPr>
          <p:cNvSpPr/>
          <p:nvPr/>
        </p:nvSpPr>
        <p:spPr>
          <a:xfrm>
            <a:off x="3439767" y="4796947"/>
            <a:ext cx="8475590" cy="1446550"/>
          </a:xfrm>
          <a:prstGeom prst="rect">
            <a:avLst/>
          </a:prstGeom>
        </p:spPr>
        <p:txBody>
          <a:bodyPr wrap="square">
            <a:spAutoFit/>
          </a:bodyPr>
          <a:lstStyle/>
          <a:p>
            <a:pPr lvl="0"/>
            <a:r>
              <a:rPr lang="en-CA" sz="1100" dirty="0">
                <a:solidFill>
                  <a:schemeClr val="tx1"/>
                </a:solidFill>
              </a:rPr>
              <a:t>A research unit maintains a living ‘evidence map’ about human settlements (showing the likely consequences of available policy options) that informs the preparation of a national commission report, its implementation, and the monitoring of its implementation and evaluation of its impact</a:t>
            </a:r>
          </a:p>
          <a:p>
            <a:pPr lvl="0"/>
            <a:endParaRPr lang="en-CA" sz="1100" dirty="0">
              <a:solidFill>
                <a:schemeClr val="tx1"/>
              </a:solidFill>
            </a:endParaRPr>
          </a:p>
          <a:p>
            <a:pPr lvl="0"/>
            <a:r>
              <a:rPr lang="en-CA" sz="1100" dirty="0">
                <a:solidFill>
                  <a:schemeClr val="tx1"/>
                </a:solidFill>
              </a:rPr>
              <a:t>A research unit prepares timely, demand-driven evidence syntheses that directly inform policymaking and feed into other units’ modeling, behavioural insights, technology assessments, guidelines and evaluations that in turn inform policymaking in complementary ways</a:t>
            </a:r>
          </a:p>
          <a:p>
            <a:pPr lvl="0"/>
            <a:endParaRPr lang="en-CA" sz="1100" dirty="0">
              <a:solidFill>
                <a:schemeClr val="tx1"/>
              </a:solidFill>
            </a:endParaRPr>
          </a:p>
        </p:txBody>
      </p:sp>
      <p:sp>
        <p:nvSpPr>
          <p:cNvPr id="22" name="Rectangle 21">
            <a:extLst>
              <a:ext uri="{FF2B5EF4-FFF2-40B4-BE49-F238E27FC236}">
                <a16:creationId xmlns:a16="http://schemas.microsoft.com/office/drawing/2014/main" id="{681FB85F-7909-8944-88C8-6E7D69B9EB1B}"/>
              </a:ext>
            </a:extLst>
          </p:cNvPr>
          <p:cNvSpPr/>
          <p:nvPr/>
        </p:nvSpPr>
        <p:spPr>
          <a:xfrm>
            <a:off x="3439767" y="3448470"/>
            <a:ext cx="8463564" cy="1107996"/>
          </a:xfrm>
          <a:prstGeom prst="rect">
            <a:avLst/>
          </a:prstGeom>
        </p:spPr>
        <p:txBody>
          <a:bodyPr wrap="square">
            <a:spAutoFit/>
          </a:bodyPr>
          <a:lstStyle/>
          <a:p>
            <a:pPr lvl="0"/>
            <a:r>
              <a:rPr lang="en-CA" sz="1100" dirty="0">
                <a:solidFill>
                  <a:schemeClr val="tx1"/>
                </a:solidFill>
              </a:rPr>
              <a:t>A non-governmental organization establishes an integrated evidence-support unit that commissions data analytics, evidence syntheses and behavioural insights, and integrates them into briefing notes</a:t>
            </a:r>
          </a:p>
          <a:p>
            <a:pPr lvl="0"/>
            <a:endParaRPr lang="en-CA" sz="1100" dirty="0">
              <a:solidFill>
                <a:schemeClr val="tx1"/>
              </a:solidFill>
            </a:endParaRPr>
          </a:p>
          <a:p>
            <a:pPr lvl="0"/>
            <a:r>
              <a:rPr lang="en-CA" sz="1100" dirty="0">
                <a:solidFill>
                  <a:schemeClr val="tx1"/>
                </a:solidFill>
              </a:rPr>
              <a:t>The UN Secretary-General supports the design, implementation and monitoring of the global evidence architecture needed to ensure that evidence is at the heart of the UN’s efforts to deliver the SDGs, including the work of any global commissions that it sponsors</a:t>
            </a:r>
          </a:p>
          <a:p>
            <a:pPr lvl="0"/>
            <a:endParaRPr lang="en-CA" sz="1100" dirty="0">
              <a:solidFill>
                <a:schemeClr val="tx1"/>
              </a:solidFill>
            </a:endParaRPr>
          </a:p>
        </p:txBody>
      </p:sp>
      <p:sp>
        <p:nvSpPr>
          <p:cNvPr id="16" name="Slide Number">
            <a:extLst>
              <a:ext uri="{FF2B5EF4-FFF2-40B4-BE49-F238E27FC236}">
                <a16:creationId xmlns:a16="http://schemas.microsoft.com/office/drawing/2014/main" id="{8FC85441-EC33-564A-8865-EA83E711CDD7}"/>
              </a:ext>
            </a:extLst>
          </p:cNvPr>
          <p:cNvSpPr txBox="1">
            <a:spLocks/>
          </p:cNvSpPr>
          <p:nvPr/>
        </p:nvSpPr>
        <p:spPr>
          <a:xfrm>
            <a:off x="11527848" y="5826020"/>
            <a:ext cx="618565" cy="470648"/>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bg1"/>
                </a:solidFill>
                <a:effectLst/>
                <a:uFillTx/>
                <a:latin typeface="Arial" panose="020B0604020202020204" pitchFamily="34" charset="0"/>
                <a:ea typeface="+mj-ea"/>
                <a:cs typeface="Arial" panose="020B0604020202020204" pitchFamily="34" charset="0"/>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a:lstStyle>
          <a:p>
            <a:pPr algn="r"/>
            <a:fld id="{86CB4B4D-7CA3-9044-876B-883B54F8677D}" type="slidenum">
              <a:rPr lang="en-CA" sz="2000" smtClean="0">
                <a:solidFill>
                  <a:srgbClr val="0F447C"/>
                </a:solidFill>
              </a:rPr>
              <a:pPr algn="r"/>
              <a:t>1</a:t>
            </a:fld>
            <a:endParaRPr lang="en-CA" sz="2000" dirty="0">
              <a:solidFill>
                <a:srgbClr val="0F447C"/>
              </a:solidFill>
            </a:endParaRPr>
          </a:p>
        </p:txBody>
      </p:sp>
      <p:pic>
        <p:nvPicPr>
          <p:cNvPr id="3" name="Picture 2" descr="Circle&#10;&#10;Description automatically generated with low confidence">
            <a:extLst>
              <a:ext uri="{FF2B5EF4-FFF2-40B4-BE49-F238E27FC236}">
                <a16:creationId xmlns:a16="http://schemas.microsoft.com/office/drawing/2014/main" id="{FFAE70E2-EF45-D947-B7D3-7E76F71627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526" y="1596639"/>
            <a:ext cx="3155681" cy="4573451"/>
          </a:xfrm>
          <a:prstGeom prst="rect">
            <a:avLst/>
          </a:prstGeom>
        </p:spPr>
      </p:pic>
      <p:sp>
        <p:nvSpPr>
          <p:cNvPr id="18" name="Oval 17">
            <a:extLst>
              <a:ext uri="{FF2B5EF4-FFF2-40B4-BE49-F238E27FC236}">
                <a16:creationId xmlns:a16="http://schemas.microsoft.com/office/drawing/2014/main" id="{B8ED712A-758B-A545-8E38-F4004425768C}"/>
              </a:ext>
            </a:extLst>
          </p:cNvPr>
          <p:cNvSpPr/>
          <p:nvPr/>
        </p:nvSpPr>
        <p:spPr>
          <a:xfrm>
            <a:off x="10574" y="1561835"/>
            <a:ext cx="1955889" cy="1687887"/>
          </a:xfrm>
          <a:prstGeom prst="ellipse">
            <a:avLst/>
          </a:prstGeom>
          <a:no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CA" sz="800" dirty="0">
                <a:solidFill>
                  <a:schemeClr val="tx1"/>
                </a:solidFill>
              </a:rPr>
              <a:t>Decision-makers</a:t>
            </a:r>
          </a:p>
          <a:p>
            <a:pPr algn="ctr"/>
            <a:r>
              <a:rPr lang="en-CA" sz="800" dirty="0">
                <a:solidFill>
                  <a:schemeClr val="tx1"/>
                </a:solidFill>
              </a:rPr>
              <a:t>are provided in a timely </a:t>
            </a:r>
          </a:p>
          <a:p>
            <a:pPr algn="ctr"/>
            <a:r>
              <a:rPr lang="en-CA" sz="800" dirty="0">
                <a:solidFill>
                  <a:schemeClr val="tx1"/>
                </a:solidFill>
              </a:rPr>
              <a:t>way with local (national or sub-national) evidence and with syntheses of what has been learned around the </a:t>
            </a:r>
          </a:p>
          <a:p>
            <a:pPr algn="ctr"/>
            <a:r>
              <a:rPr lang="en-CA" sz="800" dirty="0">
                <a:solidFill>
                  <a:schemeClr val="tx1"/>
                </a:solidFill>
              </a:rPr>
              <a:t>world, including how it varies by groups and</a:t>
            </a:r>
          </a:p>
          <a:p>
            <a:pPr algn="ctr"/>
            <a:r>
              <a:rPr lang="en-CA" sz="800" dirty="0">
                <a:solidFill>
                  <a:schemeClr val="tx1"/>
                </a:solidFill>
              </a:rPr>
              <a:t>contexts …</a:t>
            </a:r>
            <a:endParaRPr lang="en-CA" sz="1100" dirty="0">
              <a:solidFill>
                <a:schemeClr val="tx1"/>
              </a:solidFill>
            </a:endParaRPr>
          </a:p>
        </p:txBody>
      </p:sp>
      <p:sp>
        <p:nvSpPr>
          <p:cNvPr id="19" name="Oval 18">
            <a:extLst>
              <a:ext uri="{FF2B5EF4-FFF2-40B4-BE49-F238E27FC236}">
                <a16:creationId xmlns:a16="http://schemas.microsoft.com/office/drawing/2014/main" id="{7BFE61EA-F281-DD49-8630-B7604941D2E5}"/>
              </a:ext>
            </a:extLst>
          </p:cNvPr>
          <p:cNvSpPr/>
          <p:nvPr/>
        </p:nvSpPr>
        <p:spPr>
          <a:xfrm>
            <a:off x="1731577" y="1848889"/>
            <a:ext cx="1719389" cy="1066208"/>
          </a:xfrm>
          <a:prstGeom prst="ellipse">
            <a:avLst/>
          </a:prstGeom>
          <a:no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CA" sz="1050" dirty="0">
                <a:solidFill>
                  <a:schemeClr val="tx1"/>
                </a:solidFill>
              </a:rPr>
              <a:t>… they can more</a:t>
            </a:r>
          </a:p>
          <a:p>
            <a:pPr algn="ctr"/>
            <a:r>
              <a:rPr lang="en-CA" sz="1050" dirty="0">
                <a:solidFill>
                  <a:schemeClr val="tx1"/>
                </a:solidFill>
              </a:rPr>
              <a:t>effectively respond </a:t>
            </a:r>
          </a:p>
          <a:p>
            <a:pPr algn="ctr"/>
            <a:r>
              <a:rPr lang="en-CA" sz="1050" dirty="0">
                <a:solidFill>
                  <a:schemeClr val="tx1"/>
                </a:solidFill>
              </a:rPr>
              <a:t>to societal challenges</a:t>
            </a:r>
            <a:endParaRPr lang="en-CA" sz="700" i="1" dirty="0">
              <a:solidFill>
                <a:schemeClr val="tx1"/>
              </a:solidFill>
            </a:endParaRPr>
          </a:p>
        </p:txBody>
      </p:sp>
      <p:sp>
        <p:nvSpPr>
          <p:cNvPr id="20" name="Oval 19">
            <a:extLst>
              <a:ext uri="{FF2B5EF4-FFF2-40B4-BE49-F238E27FC236}">
                <a16:creationId xmlns:a16="http://schemas.microsoft.com/office/drawing/2014/main" id="{FFB032E7-2187-7549-8523-036B5E225770}"/>
              </a:ext>
            </a:extLst>
          </p:cNvPr>
          <p:cNvSpPr/>
          <p:nvPr/>
        </p:nvSpPr>
        <p:spPr>
          <a:xfrm>
            <a:off x="74118" y="3012661"/>
            <a:ext cx="1828801" cy="1687887"/>
          </a:xfrm>
          <a:prstGeom prst="ellipse">
            <a:avLst/>
          </a:prstGeom>
          <a:no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endParaRPr lang="en-CA" sz="1050" dirty="0">
              <a:solidFill>
                <a:schemeClr val="tx1"/>
              </a:solidFill>
            </a:endParaRPr>
          </a:p>
          <a:p>
            <a:pPr algn="ctr"/>
            <a:r>
              <a:rPr lang="en-CA" sz="1000" dirty="0">
                <a:solidFill>
                  <a:schemeClr val="tx1"/>
                </a:solidFill>
              </a:rPr>
              <a:t>Intermediaries are positioned optimally </a:t>
            </a:r>
          </a:p>
          <a:p>
            <a:pPr algn="ctr"/>
            <a:r>
              <a:rPr lang="en-CA" sz="1000" dirty="0">
                <a:solidFill>
                  <a:schemeClr val="tx1"/>
                </a:solidFill>
              </a:rPr>
              <a:t>and have the right capacities,</a:t>
            </a:r>
          </a:p>
          <a:p>
            <a:pPr algn="ctr"/>
            <a:r>
              <a:rPr lang="en-CA" sz="1000" dirty="0">
                <a:solidFill>
                  <a:schemeClr val="tx1"/>
                </a:solidFill>
              </a:rPr>
              <a:t>opportunities and motivation …</a:t>
            </a:r>
            <a:endParaRPr lang="en-CA" sz="1050" dirty="0">
              <a:solidFill>
                <a:schemeClr val="tx1"/>
              </a:solidFill>
            </a:endParaRPr>
          </a:p>
        </p:txBody>
      </p:sp>
      <p:sp>
        <p:nvSpPr>
          <p:cNvPr id="21" name="Oval 20">
            <a:extLst>
              <a:ext uri="{FF2B5EF4-FFF2-40B4-BE49-F238E27FC236}">
                <a16:creationId xmlns:a16="http://schemas.microsoft.com/office/drawing/2014/main" id="{DA5C3FEA-C208-7544-B648-0A6F91F91C53}"/>
              </a:ext>
            </a:extLst>
          </p:cNvPr>
          <p:cNvSpPr/>
          <p:nvPr/>
        </p:nvSpPr>
        <p:spPr>
          <a:xfrm>
            <a:off x="-68557" y="4724887"/>
            <a:ext cx="2114150" cy="1298374"/>
          </a:xfrm>
          <a:prstGeom prst="ellipse">
            <a:avLst/>
          </a:prstGeom>
          <a:no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CA" sz="900" dirty="0">
                <a:solidFill>
                  <a:schemeClr val="tx1"/>
                </a:solidFill>
              </a:rPr>
              <a:t>Evidence</a:t>
            </a:r>
          </a:p>
          <a:p>
            <a:pPr algn="ctr"/>
            <a:r>
              <a:rPr lang="en-CA" sz="900" dirty="0">
                <a:solidFill>
                  <a:schemeClr val="tx1"/>
                </a:solidFill>
              </a:rPr>
              <a:t>producers are </a:t>
            </a:r>
          </a:p>
          <a:p>
            <a:pPr algn="ctr"/>
            <a:r>
              <a:rPr lang="en-CA" sz="900" dirty="0">
                <a:solidFill>
                  <a:schemeClr val="tx1"/>
                </a:solidFill>
              </a:rPr>
              <a:t>supported by improved prioritization and coordination processes</a:t>
            </a:r>
          </a:p>
          <a:p>
            <a:pPr algn="ctr"/>
            <a:r>
              <a:rPr lang="en-CA" sz="900" dirty="0">
                <a:solidFill>
                  <a:schemeClr val="tx1"/>
                </a:solidFill>
              </a:rPr>
              <a:t>and other supports…</a:t>
            </a:r>
          </a:p>
        </p:txBody>
      </p:sp>
      <p:sp>
        <p:nvSpPr>
          <p:cNvPr id="23" name="Oval 22">
            <a:extLst>
              <a:ext uri="{FF2B5EF4-FFF2-40B4-BE49-F238E27FC236}">
                <a16:creationId xmlns:a16="http://schemas.microsoft.com/office/drawing/2014/main" id="{076FD336-043B-FF48-8A57-2470C7878F8C}"/>
              </a:ext>
            </a:extLst>
          </p:cNvPr>
          <p:cNvSpPr/>
          <p:nvPr/>
        </p:nvSpPr>
        <p:spPr>
          <a:xfrm>
            <a:off x="1624118" y="3154729"/>
            <a:ext cx="1934306" cy="1493130"/>
          </a:xfrm>
          <a:prstGeom prst="ellipse">
            <a:avLst/>
          </a:prstGeom>
          <a:no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CA" sz="1050" dirty="0">
                <a:solidFill>
                  <a:schemeClr val="tx1"/>
                </a:solidFill>
              </a:rPr>
              <a:t>… they can </a:t>
            </a:r>
          </a:p>
          <a:p>
            <a:pPr algn="ctr"/>
            <a:r>
              <a:rPr lang="en-CA" sz="1050" dirty="0">
                <a:solidFill>
                  <a:schemeClr val="tx1"/>
                </a:solidFill>
              </a:rPr>
              <a:t>package the right </a:t>
            </a:r>
          </a:p>
          <a:p>
            <a:pPr algn="ctr"/>
            <a:r>
              <a:rPr lang="en-CA" sz="1050" dirty="0">
                <a:solidFill>
                  <a:schemeClr val="tx1"/>
                </a:solidFill>
              </a:rPr>
              <a:t>evidence on the </a:t>
            </a:r>
          </a:p>
          <a:p>
            <a:pPr algn="ctr"/>
            <a:r>
              <a:rPr lang="en-CA" sz="1050" dirty="0">
                <a:solidFill>
                  <a:schemeClr val="tx1"/>
                </a:solidFill>
              </a:rPr>
              <a:t>right issues at the right time in the</a:t>
            </a:r>
          </a:p>
          <a:p>
            <a:pPr algn="ctr"/>
            <a:r>
              <a:rPr lang="en-CA" sz="1050" dirty="0">
                <a:solidFill>
                  <a:schemeClr val="tx1"/>
                </a:solidFill>
              </a:rPr>
              <a:t>right context</a:t>
            </a:r>
            <a:endParaRPr lang="en-CA" sz="1050" i="1" dirty="0">
              <a:solidFill>
                <a:schemeClr val="tx1"/>
              </a:solidFill>
            </a:endParaRPr>
          </a:p>
        </p:txBody>
      </p:sp>
      <p:sp>
        <p:nvSpPr>
          <p:cNvPr id="26" name="Oval 25">
            <a:extLst>
              <a:ext uri="{FF2B5EF4-FFF2-40B4-BE49-F238E27FC236}">
                <a16:creationId xmlns:a16="http://schemas.microsoft.com/office/drawing/2014/main" id="{ACDA597E-C1E8-624F-AC37-E9DA3AD083F0}"/>
              </a:ext>
            </a:extLst>
          </p:cNvPr>
          <p:cNvSpPr/>
          <p:nvPr/>
        </p:nvSpPr>
        <p:spPr>
          <a:xfrm>
            <a:off x="1624118" y="4607159"/>
            <a:ext cx="1934306" cy="1493130"/>
          </a:xfrm>
          <a:prstGeom prst="ellipse">
            <a:avLst/>
          </a:prstGeom>
          <a:no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endParaRPr lang="en-CA" sz="1050" dirty="0">
              <a:solidFill>
                <a:schemeClr val="tx1"/>
              </a:solidFill>
            </a:endParaRPr>
          </a:p>
          <a:p>
            <a:pPr algn="ctr"/>
            <a:r>
              <a:rPr lang="en-CA" sz="1050" dirty="0">
                <a:solidFill>
                  <a:schemeClr val="tx1"/>
                </a:solidFill>
              </a:rPr>
              <a:t>… they can work</a:t>
            </a:r>
          </a:p>
          <a:p>
            <a:pPr algn="ctr"/>
            <a:r>
              <a:rPr lang="en-CA" sz="1050" dirty="0">
                <a:solidFill>
                  <a:schemeClr val="tx1"/>
                </a:solidFill>
              </a:rPr>
              <a:t>in their respective areas of strength </a:t>
            </a:r>
          </a:p>
          <a:p>
            <a:pPr algn="ctr"/>
            <a:r>
              <a:rPr lang="en-CA" sz="1050" dirty="0">
                <a:solidFill>
                  <a:schemeClr val="tx1"/>
                </a:solidFill>
              </a:rPr>
              <a:t>and build on one another’s work</a:t>
            </a:r>
            <a:endParaRPr lang="en-CA" sz="1050" i="1" dirty="0">
              <a:solidFill>
                <a:schemeClr val="tx1"/>
              </a:solidFill>
            </a:endParaRPr>
          </a:p>
        </p:txBody>
      </p:sp>
      <p:sp>
        <p:nvSpPr>
          <p:cNvPr id="29" name="Rectangle 28">
            <a:extLst>
              <a:ext uri="{FF2B5EF4-FFF2-40B4-BE49-F238E27FC236}">
                <a16:creationId xmlns:a16="http://schemas.microsoft.com/office/drawing/2014/main" id="{E779013D-1F15-714A-B252-D9D4EEC4EDDC}"/>
              </a:ext>
            </a:extLst>
          </p:cNvPr>
          <p:cNvSpPr/>
          <p:nvPr/>
        </p:nvSpPr>
        <p:spPr>
          <a:xfrm>
            <a:off x="322683" y="512931"/>
            <a:ext cx="8355454" cy="400110"/>
          </a:xfrm>
          <a:prstGeom prst="rect">
            <a:avLst/>
          </a:prstGeom>
        </p:spPr>
        <p:txBody>
          <a:bodyPr wrap="square">
            <a:spAutoFit/>
          </a:bodyPr>
          <a:lstStyle/>
          <a:p>
            <a:r>
              <a:rPr lang="en-CA" sz="2000" b="1" dirty="0">
                <a:solidFill>
                  <a:srgbClr val="0F447C"/>
                </a:solidFill>
                <a:cs typeface="Arial" panose="020B0604020202020204" pitchFamily="34" charset="0"/>
              </a:rPr>
              <a:t>1.8 </a:t>
            </a:r>
            <a:r>
              <a:rPr lang="en-CA" sz="2000" dirty="0">
                <a:solidFill>
                  <a:srgbClr val="264878"/>
                </a:solidFill>
                <a:latin typeface="Helvetica" pitchFamily="2" charset="0"/>
              </a:rPr>
              <a:t>What success looks like</a:t>
            </a:r>
            <a:endParaRPr lang="en-CA" sz="2000" dirty="0">
              <a:solidFill>
                <a:srgbClr val="0F447C"/>
              </a:solidFill>
              <a:cs typeface="Arial" panose="020B0604020202020204" pitchFamily="34" charset="0"/>
            </a:endParaRPr>
          </a:p>
        </p:txBody>
      </p:sp>
    </p:spTree>
    <p:extLst>
      <p:ext uri="{BB962C8B-B14F-4D97-AF65-F5344CB8AC3E}">
        <p14:creationId xmlns:p14="http://schemas.microsoft.com/office/powerpoint/2010/main" val="2383049627"/>
      </p:ext>
    </p:extLst>
  </p:cSld>
  <p:clrMapOvr>
    <a:masterClrMapping/>
  </p:clrMapOvr>
  <p:transition spd="med"/>
</p:sld>
</file>

<file path=ppt/theme/theme1.xml><?xml version="1.0" encoding="utf-8"?>
<a:theme xmlns:a="http://schemas.openxmlformats.org/drawingml/2006/main" name="2_Blank Presentation">
  <a:themeElements>
    <a:clrScheme name="Oct 26">
      <a:dk1>
        <a:srgbClr val="234776"/>
      </a:dk1>
      <a:lt1>
        <a:srgbClr val="FEFFFE"/>
      </a:lt1>
      <a:dk2>
        <a:srgbClr val="F0F3F5"/>
      </a:dk2>
      <a:lt2>
        <a:srgbClr val="F0F3F5"/>
      </a:lt2>
      <a:accent1>
        <a:srgbClr val="E8F6FA"/>
      </a:accent1>
      <a:accent2>
        <a:srgbClr val="8BD2E5"/>
      </a:accent2>
      <a:accent3>
        <a:srgbClr val="F0F3F5"/>
      </a:accent3>
      <a:accent4>
        <a:srgbClr val="F0F3F5"/>
      </a:accent4>
      <a:accent5>
        <a:srgbClr val="E8F6FA"/>
      </a:accent5>
      <a:accent6>
        <a:srgbClr val="234776"/>
      </a:accent6>
      <a:hlink>
        <a:srgbClr val="234776"/>
      </a:hlink>
      <a:folHlink>
        <a:srgbClr val="234776"/>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_Blank Presentation">
  <a:themeElements>
    <a:clrScheme name="2_Blank Presentatio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27018</TotalTime>
  <Words>357</Words>
  <Application>Microsoft Macintosh PowerPoint</Application>
  <PresentationFormat>Widescreen</PresentationFormat>
  <Paragraphs>41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 Light</vt:lpstr>
      <vt:lpstr>Helvetica</vt:lpstr>
      <vt:lpstr>Helvetica Neue</vt:lpstr>
      <vt:lpstr>2_Blank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COVID-END Advocating Working Group</dc:title>
  <dc:creator>Lavis, John</dc:creator>
  <cp:lastModifiedBy>Verma, Jennifer</cp:lastModifiedBy>
  <cp:revision>513</cp:revision>
  <cp:lastPrinted>2021-10-15T02:33:08Z</cp:lastPrinted>
  <dcterms:modified xsi:type="dcterms:W3CDTF">2021-12-14T16:17:02Z</dcterms:modified>
</cp:coreProperties>
</file>