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415"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68"/>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eaLnBrk="1" fontAlgn="auto" latinLnBrk="0" hangingPunct="1">
              <a:lnSpc>
                <a:spcPct val="100000"/>
              </a:lnSpc>
              <a:spcBef>
                <a:spcPts val="400"/>
              </a:spcBef>
              <a:spcAft>
                <a:spcPts val="0"/>
              </a:spcAft>
              <a:buClrTx/>
              <a:buSzTx/>
              <a:buFontTx/>
              <a:buNone/>
              <a:tabLst/>
              <a:defRPr/>
            </a:pPr>
            <a:r>
              <a:rPr lang="en-US" sz="1200" b="1" dirty="0">
                <a:solidFill>
                  <a:srgbClr val="254777"/>
                </a:solidFill>
              </a:rPr>
              <a:t>If (key players have the right supports in place), then (they can achieve greater impacts)</a:t>
            </a: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endParaRPr lang="en-US" dirty="0"/>
          </a:p>
        </p:txBody>
      </p:sp>
    </p:spTree>
    <p:extLst>
      <p:ext uri="{BB962C8B-B14F-4D97-AF65-F5344CB8AC3E}">
        <p14:creationId xmlns:p14="http://schemas.microsoft.com/office/powerpoint/2010/main" val="117546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5" name="Title Text"/>
          <p:cNvSpPr txBox="1">
            <a:spLocks noGrp="1"/>
          </p:cNvSpPr>
          <p:nvPr>
            <p:ph type="title"/>
          </p:nvPr>
        </p:nvSpPr>
        <p:spPr>
          <a:xfrm>
            <a:off x="963085" y="4406903"/>
            <a:ext cx="10363201" cy="1362075"/>
          </a:xfrm>
          <a:prstGeom prst="rect">
            <a:avLst/>
          </a:prstGeom>
        </p:spPr>
        <p:txBody>
          <a:bodyPr anchor="t"/>
          <a:lstStyle>
            <a:lvl1pPr algn="l">
              <a:defRPr sz="4000" b="1" cap="all"/>
            </a:lvl1pPr>
          </a:lstStyle>
          <a:p>
            <a:r>
              <a:t>Title Text</a:t>
            </a:r>
          </a:p>
        </p:txBody>
      </p:sp>
      <p:sp>
        <p:nvSpPr>
          <p:cNvPr id="46" name="Body Level One…"/>
          <p:cNvSpPr txBox="1">
            <a:spLocks noGrp="1"/>
          </p:cNvSpPr>
          <p:nvPr>
            <p:ph type="body" sz="quarter" idx="1"/>
          </p:nvPr>
        </p:nvSpPr>
        <p:spPr>
          <a:xfrm>
            <a:off x="963085" y="2906713"/>
            <a:ext cx="10363201" cy="1500188"/>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6C5F41-3C6C-2649-A4C8-0F9D29BB3107}"/>
              </a:ext>
            </a:extLst>
          </p:cNvPr>
          <p:cNvSpPr/>
          <p:nvPr/>
        </p:nvSpPr>
        <p:spPr>
          <a:xfrm>
            <a:off x="0" y="1318280"/>
            <a:ext cx="2149434" cy="338554"/>
          </a:xfrm>
          <a:prstGeom prst="rect">
            <a:avLst/>
          </a:prstGeom>
        </p:spPr>
        <p:txBody>
          <a:bodyPr wrap="square">
            <a:spAutoFit/>
          </a:bodyPr>
          <a:lstStyle/>
          <a:p>
            <a:pPr algn="ctr"/>
            <a:r>
              <a:rPr lang="en-US" sz="1600" dirty="0">
                <a:solidFill>
                  <a:srgbClr val="254777"/>
                </a:solidFill>
              </a:rPr>
              <a:t>If…</a:t>
            </a:r>
            <a:endParaRPr lang="en-US" sz="2800" dirty="0">
              <a:solidFill>
                <a:srgbClr val="254777"/>
              </a:solidFill>
            </a:endParaRPr>
          </a:p>
        </p:txBody>
      </p:sp>
      <p:sp>
        <p:nvSpPr>
          <p:cNvPr id="24" name="Rectangle 23">
            <a:extLst>
              <a:ext uri="{FF2B5EF4-FFF2-40B4-BE49-F238E27FC236}">
                <a16:creationId xmlns:a16="http://schemas.microsoft.com/office/drawing/2014/main" id="{24433B2A-0D90-C844-A299-6E73DC646244}"/>
              </a:ext>
            </a:extLst>
          </p:cNvPr>
          <p:cNvSpPr/>
          <p:nvPr/>
        </p:nvSpPr>
        <p:spPr>
          <a:xfrm>
            <a:off x="1400025" y="1318280"/>
            <a:ext cx="2149434" cy="338554"/>
          </a:xfrm>
          <a:prstGeom prst="rect">
            <a:avLst/>
          </a:prstGeom>
        </p:spPr>
        <p:txBody>
          <a:bodyPr wrap="square">
            <a:spAutoFit/>
          </a:bodyPr>
          <a:lstStyle/>
          <a:p>
            <a:pPr algn="ctr"/>
            <a:r>
              <a:rPr lang="en-US" sz="1600" dirty="0">
                <a:solidFill>
                  <a:srgbClr val="254777"/>
                </a:solidFill>
              </a:rPr>
              <a:t>…then</a:t>
            </a:r>
            <a:endParaRPr lang="en-US" sz="2800" dirty="0">
              <a:solidFill>
                <a:srgbClr val="254777"/>
              </a:solidFill>
            </a:endParaRPr>
          </a:p>
        </p:txBody>
      </p:sp>
      <p:sp>
        <p:nvSpPr>
          <p:cNvPr id="25" name="Rectangle 24">
            <a:extLst>
              <a:ext uri="{FF2B5EF4-FFF2-40B4-BE49-F238E27FC236}">
                <a16:creationId xmlns:a16="http://schemas.microsoft.com/office/drawing/2014/main" id="{51E455C9-DFFA-6047-86D4-FB02F8471497}"/>
              </a:ext>
            </a:extLst>
          </p:cNvPr>
          <p:cNvSpPr/>
          <p:nvPr/>
        </p:nvSpPr>
        <p:spPr>
          <a:xfrm>
            <a:off x="3439767" y="1318280"/>
            <a:ext cx="2261969" cy="338554"/>
          </a:xfrm>
          <a:prstGeom prst="rect">
            <a:avLst/>
          </a:prstGeom>
        </p:spPr>
        <p:txBody>
          <a:bodyPr wrap="square">
            <a:spAutoFit/>
          </a:bodyPr>
          <a:lstStyle/>
          <a:p>
            <a:r>
              <a:rPr lang="en-US" sz="1600" dirty="0">
                <a:solidFill>
                  <a:srgbClr val="254777"/>
                </a:solidFill>
              </a:rPr>
              <a:t>Examples</a:t>
            </a:r>
            <a:endParaRPr lang="en-US" sz="1400" dirty="0">
              <a:solidFill>
                <a:srgbClr val="254777"/>
              </a:solidFill>
            </a:endParaRPr>
          </a:p>
        </p:txBody>
      </p:sp>
      <p:sp>
        <p:nvSpPr>
          <p:cNvPr id="27" name="Rectangle 26">
            <a:extLst>
              <a:ext uri="{FF2B5EF4-FFF2-40B4-BE49-F238E27FC236}">
                <a16:creationId xmlns:a16="http://schemas.microsoft.com/office/drawing/2014/main" id="{6AEF3EEB-571E-154C-8681-D6AD6436B125}"/>
              </a:ext>
            </a:extLst>
          </p:cNvPr>
          <p:cNvSpPr/>
          <p:nvPr/>
        </p:nvSpPr>
        <p:spPr>
          <a:xfrm>
            <a:off x="3439767" y="1920102"/>
            <a:ext cx="8453431" cy="1092607"/>
          </a:xfrm>
          <a:prstGeom prst="rect">
            <a:avLst/>
          </a:prstGeom>
        </p:spPr>
        <p:txBody>
          <a:bodyPr wrap="square">
            <a:spAutoFit/>
          </a:bodyPr>
          <a:lstStyle/>
          <a:p>
            <a:pPr lvl="0">
              <a:lnSpc>
                <a:spcPts val="1320"/>
              </a:lnSpc>
            </a:pPr>
            <a:r>
              <a:rPr lang="en-CA" sz="1100" dirty="0">
                <a:solidFill>
                  <a:schemeClr val="tx1"/>
                </a:solidFill>
              </a:rPr>
              <a:t>A national government regularly adjusts its decision-making about lockdowns and travel restrictions based on co-designed modeling (of the likely consequences of available policy options) and its decision-making about vaccination distribution based on weekly updates to a living evidence synthesis about vaccine effectiveness against variants*</a:t>
            </a:r>
          </a:p>
          <a:p>
            <a:pPr lvl="0">
              <a:lnSpc>
                <a:spcPts val="1320"/>
              </a:lnSpc>
            </a:pPr>
            <a:endParaRPr lang="en-CA" sz="1100" dirty="0">
              <a:solidFill>
                <a:schemeClr val="tx1"/>
              </a:solidFill>
            </a:endParaRPr>
          </a:p>
          <a:p>
            <a:pPr lvl="0">
              <a:lnSpc>
                <a:spcPts val="1320"/>
              </a:lnSpc>
            </a:pPr>
            <a:r>
              <a:rPr lang="en-CA" sz="1100" dirty="0">
                <a:solidFill>
                  <a:schemeClr val="tx1"/>
                </a:solidFill>
              </a:rPr>
              <a:t>A citizen group relies on evidence syntheses to fact check statements made by government and to advocate for change</a:t>
            </a:r>
          </a:p>
          <a:p>
            <a:pPr lvl="0">
              <a:lnSpc>
                <a:spcPts val="1320"/>
              </a:lnSpc>
            </a:pPr>
            <a:endParaRPr lang="en-CA" sz="1100" dirty="0">
              <a:solidFill>
                <a:schemeClr val="tx1"/>
              </a:solidFill>
            </a:endParaRPr>
          </a:p>
        </p:txBody>
      </p:sp>
      <p:sp>
        <p:nvSpPr>
          <p:cNvPr id="17" name="Rectangle 16">
            <a:extLst>
              <a:ext uri="{FF2B5EF4-FFF2-40B4-BE49-F238E27FC236}">
                <a16:creationId xmlns:a16="http://schemas.microsoft.com/office/drawing/2014/main" id="{78020FCB-07FC-914B-B9B5-78642901C58C}"/>
              </a:ext>
            </a:extLst>
          </p:cNvPr>
          <p:cNvSpPr/>
          <p:nvPr/>
        </p:nvSpPr>
        <p:spPr>
          <a:xfrm>
            <a:off x="3439767" y="4796947"/>
            <a:ext cx="8475590" cy="1446550"/>
          </a:xfrm>
          <a:prstGeom prst="rect">
            <a:avLst/>
          </a:prstGeom>
        </p:spPr>
        <p:txBody>
          <a:bodyPr wrap="square">
            <a:spAutoFit/>
          </a:bodyPr>
          <a:lstStyle/>
          <a:p>
            <a:pPr lvl="0"/>
            <a:r>
              <a:rPr lang="en-CA" sz="1100" dirty="0">
                <a:solidFill>
                  <a:schemeClr val="tx1"/>
                </a:solidFill>
              </a:rPr>
              <a:t>A research unit maintains a living ‘evidence map’ about human settlements (showing the likely consequences of available policy options) that informs the preparation of a national commission report, its implementation, and the monitoring of its implementation and evaluation of its impact</a:t>
            </a:r>
          </a:p>
          <a:p>
            <a:pPr lvl="0"/>
            <a:endParaRPr lang="en-CA" sz="1100" dirty="0">
              <a:solidFill>
                <a:schemeClr val="tx1"/>
              </a:solidFill>
            </a:endParaRPr>
          </a:p>
          <a:p>
            <a:pPr lvl="0"/>
            <a:r>
              <a:rPr lang="en-CA" sz="1100" dirty="0">
                <a:solidFill>
                  <a:schemeClr val="tx1"/>
                </a:solidFill>
              </a:rPr>
              <a:t>A research unit prepares timely, demand-driven evidence syntheses that directly inform policymaking and feed into other units’ modeling, behavioural insights, technology assessments, guidelines and evaluations that in turn inform policymaking in complementary ways</a:t>
            </a:r>
          </a:p>
          <a:p>
            <a:pPr lvl="0"/>
            <a:endParaRPr lang="en-CA" sz="1100" dirty="0">
              <a:solidFill>
                <a:schemeClr val="tx1"/>
              </a:solidFill>
            </a:endParaRPr>
          </a:p>
        </p:txBody>
      </p:sp>
      <p:sp>
        <p:nvSpPr>
          <p:cNvPr id="22" name="Rectangle 21">
            <a:extLst>
              <a:ext uri="{FF2B5EF4-FFF2-40B4-BE49-F238E27FC236}">
                <a16:creationId xmlns:a16="http://schemas.microsoft.com/office/drawing/2014/main" id="{681FB85F-7909-8944-88C8-6E7D69B9EB1B}"/>
              </a:ext>
            </a:extLst>
          </p:cNvPr>
          <p:cNvSpPr/>
          <p:nvPr/>
        </p:nvSpPr>
        <p:spPr>
          <a:xfrm>
            <a:off x="3439767" y="3448470"/>
            <a:ext cx="8463564" cy="1107996"/>
          </a:xfrm>
          <a:prstGeom prst="rect">
            <a:avLst/>
          </a:prstGeom>
        </p:spPr>
        <p:txBody>
          <a:bodyPr wrap="square">
            <a:spAutoFit/>
          </a:bodyPr>
          <a:lstStyle/>
          <a:p>
            <a:pPr lvl="0"/>
            <a:r>
              <a:rPr lang="en-CA" sz="1100" dirty="0">
                <a:solidFill>
                  <a:schemeClr val="tx1"/>
                </a:solidFill>
              </a:rPr>
              <a:t>A non-governmental organization establishes an integrated evidence-support unit that commissions data analytics, evidence syntheses and behavioural insights, and integrates them into briefing notes</a:t>
            </a:r>
          </a:p>
          <a:p>
            <a:pPr lvl="0"/>
            <a:endParaRPr lang="en-CA" sz="1100" dirty="0">
              <a:solidFill>
                <a:schemeClr val="tx1"/>
              </a:solidFill>
            </a:endParaRPr>
          </a:p>
          <a:p>
            <a:pPr lvl="0"/>
            <a:r>
              <a:rPr lang="en-CA" sz="1100" dirty="0">
                <a:solidFill>
                  <a:schemeClr val="tx1"/>
                </a:solidFill>
              </a:rPr>
              <a:t>The UN Secretary-General supports the design, implementation and monitoring of the global evidence architecture needed to ensure that evidence is at the heart of the UN’s efforts to deliver the SDGs, including the work of any global commissions that it sponsors</a:t>
            </a:r>
          </a:p>
          <a:p>
            <a:pPr lvl="0"/>
            <a:endParaRPr lang="en-CA" sz="1100" dirty="0">
              <a:solidFill>
                <a:schemeClr val="tx1"/>
              </a:solidFill>
            </a:endParaRPr>
          </a:p>
        </p:txBody>
      </p:sp>
      <p:sp>
        <p:nvSpPr>
          <p:cNvPr id="16" name="Slide Number">
            <a:extLst>
              <a:ext uri="{FF2B5EF4-FFF2-40B4-BE49-F238E27FC236}">
                <a16:creationId xmlns:a16="http://schemas.microsoft.com/office/drawing/2014/main" id="{8FC85441-EC33-564A-8865-EA83E711CDD7}"/>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pic>
        <p:nvPicPr>
          <p:cNvPr id="3" name="Picture 2" descr="Circle&#10;&#10;Description automatically generated with low confidence">
            <a:extLst>
              <a:ext uri="{FF2B5EF4-FFF2-40B4-BE49-F238E27FC236}">
                <a16:creationId xmlns:a16="http://schemas.microsoft.com/office/drawing/2014/main" id="{FFAE70E2-EF45-D947-B7D3-7E76F71627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526" y="1596639"/>
            <a:ext cx="3155681" cy="4573451"/>
          </a:xfrm>
          <a:prstGeom prst="rect">
            <a:avLst/>
          </a:prstGeom>
        </p:spPr>
      </p:pic>
      <p:sp>
        <p:nvSpPr>
          <p:cNvPr id="18" name="Oval 17">
            <a:extLst>
              <a:ext uri="{FF2B5EF4-FFF2-40B4-BE49-F238E27FC236}">
                <a16:creationId xmlns:a16="http://schemas.microsoft.com/office/drawing/2014/main" id="{B8ED712A-758B-A545-8E38-F4004425768C}"/>
              </a:ext>
            </a:extLst>
          </p:cNvPr>
          <p:cNvSpPr/>
          <p:nvPr/>
        </p:nvSpPr>
        <p:spPr>
          <a:xfrm>
            <a:off x="10574" y="1561835"/>
            <a:ext cx="1955889" cy="1687887"/>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CA" sz="800" dirty="0">
                <a:solidFill>
                  <a:schemeClr val="tx1"/>
                </a:solidFill>
              </a:rPr>
              <a:t>Decision-makers</a:t>
            </a:r>
          </a:p>
          <a:p>
            <a:pPr algn="ctr"/>
            <a:r>
              <a:rPr lang="en-CA" sz="800" dirty="0">
                <a:solidFill>
                  <a:schemeClr val="tx1"/>
                </a:solidFill>
              </a:rPr>
              <a:t>are provided in a timely </a:t>
            </a:r>
          </a:p>
          <a:p>
            <a:pPr algn="ctr"/>
            <a:r>
              <a:rPr lang="en-CA" sz="800" dirty="0">
                <a:solidFill>
                  <a:schemeClr val="tx1"/>
                </a:solidFill>
              </a:rPr>
              <a:t>way with local (national or sub-national) evidence and with syntheses of what has been learned around the </a:t>
            </a:r>
          </a:p>
          <a:p>
            <a:pPr algn="ctr"/>
            <a:r>
              <a:rPr lang="en-CA" sz="800" dirty="0">
                <a:solidFill>
                  <a:schemeClr val="tx1"/>
                </a:solidFill>
              </a:rPr>
              <a:t>world, including how it varies by groups and</a:t>
            </a:r>
          </a:p>
          <a:p>
            <a:pPr algn="ctr"/>
            <a:r>
              <a:rPr lang="en-CA" sz="800" dirty="0">
                <a:solidFill>
                  <a:schemeClr val="tx1"/>
                </a:solidFill>
              </a:rPr>
              <a:t>contexts …</a:t>
            </a:r>
            <a:endParaRPr lang="en-CA" sz="1100" dirty="0">
              <a:solidFill>
                <a:schemeClr val="tx1"/>
              </a:solidFill>
            </a:endParaRPr>
          </a:p>
        </p:txBody>
      </p:sp>
      <p:sp>
        <p:nvSpPr>
          <p:cNvPr id="19" name="Oval 18">
            <a:extLst>
              <a:ext uri="{FF2B5EF4-FFF2-40B4-BE49-F238E27FC236}">
                <a16:creationId xmlns:a16="http://schemas.microsoft.com/office/drawing/2014/main" id="{7BFE61EA-F281-DD49-8630-B7604941D2E5}"/>
              </a:ext>
            </a:extLst>
          </p:cNvPr>
          <p:cNvSpPr/>
          <p:nvPr/>
        </p:nvSpPr>
        <p:spPr>
          <a:xfrm>
            <a:off x="1731577" y="1848889"/>
            <a:ext cx="1719389" cy="1066208"/>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CA" sz="1050" dirty="0">
                <a:solidFill>
                  <a:schemeClr val="tx1"/>
                </a:solidFill>
              </a:rPr>
              <a:t>… they can more</a:t>
            </a:r>
          </a:p>
          <a:p>
            <a:pPr algn="ctr"/>
            <a:r>
              <a:rPr lang="en-CA" sz="1050" dirty="0">
                <a:solidFill>
                  <a:schemeClr val="tx1"/>
                </a:solidFill>
              </a:rPr>
              <a:t>effectively respond </a:t>
            </a:r>
          </a:p>
          <a:p>
            <a:pPr algn="ctr"/>
            <a:r>
              <a:rPr lang="en-CA" sz="1050" dirty="0">
                <a:solidFill>
                  <a:schemeClr val="tx1"/>
                </a:solidFill>
              </a:rPr>
              <a:t>to societal challenges</a:t>
            </a:r>
            <a:endParaRPr lang="en-CA" sz="700" i="1" dirty="0">
              <a:solidFill>
                <a:schemeClr val="tx1"/>
              </a:solidFill>
            </a:endParaRPr>
          </a:p>
        </p:txBody>
      </p:sp>
      <p:sp>
        <p:nvSpPr>
          <p:cNvPr id="20" name="Oval 19">
            <a:extLst>
              <a:ext uri="{FF2B5EF4-FFF2-40B4-BE49-F238E27FC236}">
                <a16:creationId xmlns:a16="http://schemas.microsoft.com/office/drawing/2014/main" id="{FFB032E7-2187-7549-8523-036B5E225770}"/>
              </a:ext>
            </a:extLst>
          </p:cNvPr>
          <p:cNvSpPr/>
          <p:nvPr/>
        </p:nvSpPr>
        <p:spPr>
          <a:xfrm>
            <a:off x="74118" y="3012661"/>
            <a:ext cx="1828801" cy="1687887"/>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endParaRPr lang="en-CA" sz="1050" dirty="0">
              <a:solidFill>
                <a:schemeClr val="tx1"/>
              </a:solidFill>
            </a:endParaRPr>
          </a:p>
          <a:p>
            <a:pPr algn="ctr"/>
            <a:r>
              <a:rPr lang="en-CA" sz="1000" dirty="0">
                <a:solidFill>
                  <a:schemeClr val="tx1"/>
                </a:solidFill>
              </a:rPr>
              <a:t>Intermediaries are positioned optimally </a:t>
            </a:r>
          </a:p>
          <a:p>
            <a:pPr algn="ctr"/>
            <a:r>
              <a:rPr lang="en-CA" sz="1000" dirty="0">
                <a:solidFill>
                  <a:schemeClr val="tx1"/>
                </a:solidFill>
              </a:rPr>
              <a:t>and have the right capacities,</a:t>
            </a:r>
          </a:p>
          <a:p>
            <a:pPr algn="ctr"/>
            <a:r>
              <a:rPr lang="en-CA" sz="1000" dirty="0">
                <a:solidFill>
                  <a:schemeClr val="tx1"/>
                </a:solidFill>
              </a:rPr>
              <a:t>opportunities and motivation …</a:t>
            </a:r>
            <a:endParaRPr lang="en-CA" sz="1050" dirty="0">
              <a:solidFill>
                <a:schemeClr val="tx1"/>
              </a:solidFill>
            </a:endParaRPr>
          </a:p>
        </p:txBody>
      </p:sp>
      <p:sp>
        <p:nvSpPr>
          <p:cNvPr id="21" name="Oval 20">
            <a:extLst>
              <a:ext uri="{FF2B5EF4-FFF2-40B4-BE49-F238E27FC236}">
                <a16:creationId xmlns:a16="http://schemas.microsoft.com/office/drawing/2014/main" id="{DA5C3FEA-C208-7544-B648-0A6F91F91C53}"/>
              </a:ext>
            </a:extLst>
          </p:cNvPr>
          <p:cNvSpPr/>
          <p:nvPr/>
        </p:nvSpPr>
        <p:spPr>
          <a:xfrm>
            <a:off x="-68557" y="4724887"/>
            <a:ext cx="2114150" cy="1298374"/>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CA" sz="900" dirty="0">
                <a:solidFill>
                  <a:schemeClr val="tx1"/>
                </a:solidFill>
              </a:rPr>
              <a:t>Evidence</a:t>
            </a:r>
          </a:p>
          <a:p>
            <a:pPr algn="ctr"/>
            <a:r>
              <a:rPr lang="en-CA" sz="900" dirty="0">
                <a:solidFill>
                  <a:schemeClr val="tx1"/>
                </a:solidFill>
              </a:rPr>
              <a:t>producers are </a:t>
            </a:r>
          </a:p>
          <a:p>
            <a:pPr algn="ctr"/>
            <a:r>
              <a:rPr lang="en-CA" sz="900" dirty="0">
                <a:solidFill>
                  <a:schemeClr val="tx1"/>
                </a:solidFill>
              </a:rPr>
              <a:t>supported by improved prioritization and coordination processes</a:t>
            </a:r>
          </a:p>
          <a:p>
            <a:pPr algn="ctr"/>
            <a:r>
              <a:rPr lang="en-CA" sz="900" dirty="0">
                <a:solidFill>
                  <a:schemeClr val="tx1"/>
                </a:solidFill>
              </a:rPr>
              <a:t>and other supports…</a:t>
            </a:r>
          </a:p>
        </p:txBody>
      </p:sp>
      <p:sp>
        <p:nvSpPr>
          <p:cNvPr id="23" name="Oval 22">
            <a:extLst>
              <a:ext uri="{FF2B5EF4-FFF2-40B4-BE49-F238E27FC236}">
                <a16:creationId xmlns:a16="http://schemas.microsoft.com/office/drawing/2014/main" id="{076FD336-043B-FF48-8A57-2470C7878F8C}"/>
              </a:ext>
            </a:extLst>
          </p:cNvPr>
          <p:cNvSpPr/>
          <p:nvPr/>
        </p:nvSpPr>
        <p:spPr>
          <a:xfrm>
            <a:off x="1624118" y="3154729"/>
            <a:ext cx="1934306" cy="1493130"/>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CA" sz="1050" dirty="0">
                <a:solidFill>
                  <a:schemeClr val="tx1"/>
                </a:solidFill>
              </a:rPr>
              <a:t>… they can </a:t>
            </a:r>
          </a:p>
          <a:p>
            <a:pPr algn="ctr"/>
            <a:r>
              <a:rPr lang="en-CA" sz="1050" dirty="0">
                <a:solidFill>
                  <a:schemeClr val="tx1"/>
                </a:solidFill>
              </a:rPr>
              <a:t>package the right </a:t>
            </a:r>
          </a:p>
          <a:p>
            <a:pPr algn="ctr"/>
            <a:r>
              <a:rPr lang="en-CA" sz="1050" dirty="0">
                <a:solidFill>
                  <a:schemeClr val="tx1"/>
                </a:solidFill>
              </a:rPr>
              <a:t>evidence on the </a:t>
            </a:r>
          </a:p>
          <a:p>
            <a:pPr algn="ctr"/>
            <a:r>
              <a:rPr lang="en-CA" sz="1050" dirty="0">
                <a:solidFill>
                  <a:schemeClr val="tx1"/>
                </a:solidFill>
              </a:rPr>
              <a:t>right issues at the right time in the</a:t>
            </a:r>
          </a:p>
          <a:p>
            <a:pPr algn="ctr"/>
            <a:r>
              <a:rPr lang="en-CA" sz="1050" dirty="0">
                <a:solidFill>
                  <a:schemeClr val="tx1"/>
                </a:solidFill>
              </a:rPr>
              <a:t>right context</a:t>
            </a:r>
            <a:endParaRPr lang="en-CA" sz="1050" i="1" dirty="0">
              <a:solidFill>
                <a:schemeClr val="tx1"/>
              </a:solidFill>
            </a:endParaRPr>
          </a:p>
        </p:txBody>
      </p:sp>
      <p:sp>
        <p:nvSpPr>
          <p:cNvPr id="26" name="Oval 25">
            <a:extLst>
              <a:ext uri="{FF2B5EF4-FFF2-40B4-BE49-F238E27FC236}">
                <a16:creationId xmlns:a16="http://schemas.microsoft.com/office/drawing/2014/main" id="{ACDA597E-C1E8-624F-AC37-E9DA3AD083F0}"/>
              </a:ext>
            </a:extLst>
          </p:cNvPr>
          <p:cNvSpPr/>
          <p:nvPr/>
        </p:nvSpPr>
        <p:spPr>
          <a:xfrm>
            <a:off x="1624118" y="4607159"/>
            <a:ext cx="1934306" cy="1493130"/>
          </a:xfrm>
          <a:prstGeom prst="ellipse">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endParaRPr lang="en-CA" sz="1050" dirty="0">
              <a:solidFill>
                <a:schemeClr val="tx1"/>
              </a:solidFill>
            </a:endParaRPr>
          </a:p>
          <a:p>
            <a:pPr algn="ctr"/>
            <a:r>
              <a:rPr lang="en-CA" sz="1050" dirty="0">
                <a:solidFill>
                  <a:schemeClr val="tx1"/>
                </a:solidFill>
              </a:rPr>
              <a:t>… they can work</a:t>
            </a:r>
          </a:p>
          <a:p>
            <a:pPr algn="ctr"/>
            <a:r>
              <a:rPr lang="en-CA" sz="1050" dirty="0">
                <a:solidFill>
                  <a:schemeClr val="tx1"/>
                </a:solidFill>
              </a:rPr>
              <a:t>in their respective areas of strength </a:t>
            </a:r>
          </a:p>
          <a:p>
            <a:pPr algn="ctr"/>
            <a:r>
              <a:rPr lang="en-CA" sz="1050" dirty="0">
                <a:solidFill>
                  <a:schemeClr val="tx1"/>
                </a:solidFill>
              </a:rPr>
              <a:t>and build on one another’s work</a:t>
            </a:r>
            <a:endParaRPr lang="en-CA" sz="1050" i="1" dirty="0">
              <a:solidFill>
                <a:schemeClr val="tx1"/>
              </a:solidFill>
            </a:endParaRPr>
          </a:p>
        </p:txBody>
      </p:sp>
      <p:sp>
        <p:nvSpPr>
          <p:cNvPr id="29" name="Rectangle 28">
            <a:extLst>
              <a:ext uri="{FF2B5EF4-FFF2-40B4-BE49-F238E27FC236}">
                <a16:creationId xmlns:a16="http://schemas.microsoft.com/office/drawing/2014/main" id="{E779013D-1F15-714A-B252-D9D4EEC4EDDC}"/>
              </a:ext>
            </a:extLst>
          </p:cNvPr>
          <p:cNvSpPr/>
          <p:nvPr/>
        </p:nvSpPr>
        <p:spPr>
          <a:xfrm>
            <a:off x="322683" y="512931"/>
            <a:ext cx="8355454" cy="400110"/>
          </a:xfrm>
          <a:prstGeom prst="rect">
            <a:avLst/>
          </a:prstGeom>
        </p:spPr>
        <p:txBody>
          <a:bodyPr wrap="square">
            <a:spAutoFit/>
          </a:bodyPr>
          <a:lstStyle/>
          <a:p>
            <a:r>
              <a:rPr lang="en-CA" sz="2000" b="1" dirty="0">
                <a:solidFill>
                  <a:srgbClr val="0F447C"/>
                </a:solidFill>
                <a:cs typeface="Arial" panose="020B0604020202020204" pitchFamily="34" charset="0"/>
              </a:rPr>
              <a:t>1.8 </a:t>
            </a:r>
            <a:r>
              <a:rPr lang="en-CA" sz="2000" dirty="0">
                <a:solidFill>
                  <a:srgbClr val="264878"/>
                </a:solidFill>
                <a:latin typeface="Helvetica" pitchFamily="2" charset="0"/>
              </a:rPr>
              <a:t>What success looks like</a:t>
            </a:r>
            <a:endParaRPr lang="en-CA" sz="2000" dirty="0">
              <a:solidFill>
                <a:srgbClr val="0F447C"/>
              </a:solidFill>
              <a:cs typeface="Arial" panose="020B0604020202020204" pitchFamily="34" charset="0"/>
            </a:endParaRPr>
          </a:p>
        </p:txBody>
      </p:sp>
    </p:spTree>
    <p:extLst>
      <p:ext uri="{BB962C8B-B14F-4D97-AF65-F5344CB8AC3E}">
        <p14:creationId xmlns:p14="http://schemas.microsoft.com/office/powerpoint/2010/main" val="2383049627"/>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27018</TotalTime>
  <Words>357</Words>
  <Application>Microsoft Macintosh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2021-12-14T16:17:02Z</dcterms:modified>
</cp:coreProperties>
</file>