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43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68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15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609600" y="1100930"/>
            <a:ext cx="10972800" cy="88027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2255839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9" y="2255839"/>
            <a:ext cx="5389033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753A8BA-6BE5-8141-9EFF-C67ADD130B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845" y="3032742"/>
            <a:ext cx="4830091" cy="56035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9C6CAABA-83A5-DB40-98E3-F463F28EAC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845" y="3554004"/>
            <a:ext cx="4830091" cy="56035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E3D08D1A-346A-F744-A29A-17F10AA1F1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844" y="4075267"/>
            <a:ext cx="4830091" cy="5603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26FD021-473B-D045-8734-023F054507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779" y="1988027"/>
            <a:ext cx="4200620" cy="461665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8E981394-B98F-404F-8E36-337ACA02DE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779" y="2509033"/>
            <a:ext cx="4200620" cy="461665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796D8DA4-AE7F-2A46-90CF-3A7E097D8A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779" y="3030039"/>
            <a:ext cx="4200620" cy="461665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8AB2EB46-629D-664A-B81E-C1CFB758A4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779" y="3551045"/>
            <a:ext cx="4200620" cy="461665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4B7E46D3-414F-634B-9060-B34014A3DD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779" y="4072051"/>
            <a:ext cx="4200620" cy="461665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C66BAF1C-023B-BB47-8392-5FACB1B94A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779" y="4593057"/>
            <a:ext cx="4200620" cy="461665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80A2828A-D891-224A-B327-8C6DBFFCB3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779" y="5114063"/>
            <a:ext cx="4200620" cy="461665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773FEFFE-AA7C-904B-BD61-3D65B21D23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779" y="5635068"/>
            <a:ext cx="4200620" cy="46166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949AB70-68CF-9E43-8612-715C9D6C3DFD}"/>
              </a:ext>
            </a:extLst>
          </p:cNvPr>
          <p:cNvSpPr txBox="1"/>
          <p:nvPr/>
        </p:nvSpPr>
        <p:spPr>
          <a:xfrm>
            <a:off x="681805" y="1408023"/>
            <a:ext cx="10923952" cy="3868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1800" dirty="0">
                <a:solidFill>
                  <a:schemeClr val="tx1"/>
                </a:solidFill>
                <a:latin typeface="Helvetica" pitchFamily="2" charset="0"/>
                <a:cs typeface="Arial" panose="020B0604020202020204" pitchFamily="34" charset="0"/>
              </a:rPr>
              <a:t>One way to identify groups warranting particular attention is to use the PROGRESS-Plus framework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5084DCE-3AF4-F947-8E8A-3526AEE1B0FE}"/>
              </a:ext>
            </a:extLst>
          </p:cNvPr>
          <p:cNvSpPr/>
          <p:nvPr/>
        </p:nvSpPr>
        <p:spPr>
          <a:xfrm>
            <a:off x="681805" y="2089137"/>
            <a:ext cx="4616998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CA" sz="1100" dirty="0">
                <a:solidFill>
                  <a:srgbClr val="0F447C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Place of residence (e.g., rural and remote populations)</a:t>
            </a:r>
          </a:p>
          <a:p>
            <a:pPr lvl="0"/>
            <a:endParaRPr lang="en-CA" sz="70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endParaRPr lang="en-CA" sz="110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r>
              <a:rPr lang="en-CA" sz="1100" dirty="0">
                <a:solidFill>
                  <a:srgbClr val="0F447C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Race, ethnicity, culture and language (e.g., Indigenous peoples and minority ethnic, cultural and linguistic groups within a country) </a:t>
            </a:r>
          </a:p>
          <a:p>
            <a:pPr lvl="0"/>
            <a:endParaRPr lang="en-CA" sz="120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r>
              <a:rPr lang="en-CA" sz="1100" dirty="0">
                <a:solidFill>
                  <a:srgbClr val="0F447C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Occupation and labour-market experiences more generally (e.g., those in informal or precarious work arrangements)</a:t>
            </a:r>
          </a:p>
          <a:p>
            <a:pPr lvl="0"/>
            <a:endParaRPr lang="en-CA" sz="170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r>
              <a:rPr lang="en-CA" sz="1100" dirty="0">
                <a:solidFill>
                  <a:srgbClr val="0F447C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Gender and sex</a:t>
            </a:r>
          </a:p>
          <a:p>
            <a:pPr lvl="0"/>
            <a:endParaRPr lang="en-CA" sz="240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r>
              <a:rPr lang="en-CA" sz="1100" dirty="0">
                <a:solidFill>
                  <a:srgbClr val="0F447C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Religion (e.g., Christianity, Islam and their respective denominations)</a:t>
            </a:r>
          </a:p>
          <a:p>
            <a:pPr lvl="0"/>
            <a:endParaRPr lang="en-CA" sz="230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r>
              <a:rPr lang="en-CA" sz="1100" dirty="0">
                <a:solidFill>
                  <a:srgbClr val="0F447C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Educational level (e.g., numeric literacy)</a:t>
            </a:r>
          </a:p>
          <a:p>
            <a:pPr lvl="0"/>
            <a:endParaRPr lang="en-CA" sz="230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r>
              <a:rPr lang="en-CA" sz="1100" dirty="0">
                <a:solidFill>
                  <a:srgbClr val="0F447C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Socio-economic status (e.g., economically disadvantaged populations)</a:t>
            </a:r>
          </a:p>
          <a:p>
            <a:pPr lvl="0"/>
            <a:endParaRPr lang="en-CA" sz="240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r>
              <a:rPr lang="en-CA" sz="1100" dirty="0">
                <a:solidFill>
                  <a:srgbClr val="0F447C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Social capital/social exclusion</a:t>
            </a:r>
          </a:p>
        </p:txBody>
      </p:sp>
      <p:pic>
        <p:nvPicPr>
          <p:cNvPr id="32" name="Picture 31" descr="A picture containing text, pool ball, sport, pool table&#10;&#10;Description automatically generated">
            <a:extLst>
              <a:ext uri="{FF2B5EF4-FFF2-40B4-BE49-F238E27FC236}">
                <a16:creationId xmlns:a16="http://schemas.microsoft.com/office/drawing/2014/main" id="{A8A3BD3C-C5F5-4B4C-82B6-669CD1A64D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4" y="1772735"/>
            <a:ext cx="951875" cy="4482694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CC4AC216-4B54-B04D-9EEF-B4FECBD4B505}"/>
              </a:ext>
            </a:extLst>
          </p:cNvPr>
          <p:cNvSpPr/>
          <p:nvPr/>
        </p:nvSpPr>
        <p:spPr>
          <a:xfrm>
            <a:off x="6429581" y="3187207"/>
            <a:ext cx="5176177" cy="1392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CA" sz="1100" dirty="0">
                <a:solidFill>
                  <a:srgbClr val="0F447C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Personal characteristics associated with discrimination (e.g., age, disability)</a:t>
            </a:r>
          </a:p>
          <a:p>
            <a:pPr lvl="0"/>
            <a:endParaRPr lang="en-CA" sz="110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endParaRPr lang="en-CA" sz="115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r>
              <a:rPr lang="en-CA" sz="1100" dirty="0">
                <a:solidFill>
                  <a:srgbClr val="0F447C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Features of relationships (e.g., parents who smoke, school expulsions)</a:t>
            </a:r>
          </a:p>
          <a:p>
            <a:pPr lvl="0"/>
            <a:endParaRPr lang="en-CA" sz="70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endParaRPr lang="en-CA" sz="1100" dirty="0">
              <a:solidFill>
                <a:srgbClr val="0F447C"/>
              </a:solidFill>
              <a:latin typeface="Helvetica" pitchFamily="2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lvl="0"/>
            <a:r>
              <a:rPr lang="en-CA" sz="1100" dirty="0">
                <a:solidFill>
                  <a:srgbClr val="0F447C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Time-dependent relationships (e.g., leaving the hospital, other instances where a person may be temporarily at a disadvantage)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7DD14D9A-EAC5-CA48-A466-C9DE21B9AA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6845" y="3122039"/>
            <a:ext cx="402736" cy="402736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EDF4FCEB-711D-6D40-B686-6D7EB728B9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6845" y="3646176"/>
            <a:ext cx="402736" cy="402736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1784BFD5-F6AC-5A43-BB1D-4DE8A891BF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6845" y="4155072"/>
            <a:ext cx="402736" cy="40273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80C37E2D-0B02-8244-A72F-1E74B3ECC5DA}"/>
              </a:ext>
            </a:extLst>
          </p:cNvPr>
          <p:cNvSpPr/>
          <p:nvPr/>
        </p:nvSpPr>
        <p:spPr>
          <a:xfrm>
            <a:off x="5810678" y="2026713"/>
            <a:ext cx="824400" cy="823059"/>
          </a:xfrm>
          <a:prstGeom prst="ellipse">
            <a:avLst/>
          </a:prstGeom>
          <a:solidFill>
            <a:schemeClr val="bg1"/>
          </a:solidFill>
          <a:ln>
            <a:solidFill>
              <a:srgbClr val="22497A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57AF5C-3EDF-B144-B06D-85F5799A441A}"/>
              </a:ext>
            </a:extLst>
          </p:cNvPr>
          <p:cNvSpPr txBox="1"/>
          <p:nvPr/>
        </p:nvSpPr>
        <p:spPr>
          <a:xfrm>
            <a:off x="5924213" y="2257897"/>
            <a:ext cx="638905" cy="399600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CA" sz="2000" dirty="0">
                <a:solidFill>
                  <a:srgbClr val="22497A"/>
                </a:solidFill>
                <a:latin typeface="Helvetica" pitchFamily="2" charset="0"/>
                <a:ea typeface="Garamond" panose="02020404030301010803" pitchFamily="18" charset="0"/>
                <a:cs typeface="Arial" panose="020B0604020202020204" pitchFamily="34" charset="0"/>
              </a:rPr>
              <a:t>Plus</a:t>
            </a:r>
            <a:endParaRPr kumimoji="0" lang="en-US" sz="2000" i="0" u="none" strike="noStrike" cap="none" spc="0" normalizeH="0" baseline="0" dirty="0">
              <a:ln>
                <a:noFill/>
              </a:ln>
              <a:solidFill>
                <a:srgbClr val="22497A"/>
              </a:solidFill>
              <a:effectLst/>
              <a:uFillTx/>
              <a:latin typeface="+mn-ea"/>
              <a:ea typeface="+mn-ea"/>
              <a:cs typeface="+mj-cs"/>
              <a:sym typeface="Arial"/>
            </a:endParaRPr>
          </a:p>
        </p:txBody>
      </p:sp>
      <p:sp>
        <p:nvSpPr>
          <p:cNvPr id="79" name="Slide Number">
            <a:extLst>
              <a:ext uri="{FF2B5EF4-FFF2-40B4-BE49-F238E27FC236}">
                <a16:creationId xmlns:a16="http://schemas.microsoft.com/office/drawing/2014/main" id="{E5B48766-6BF0-1A40-AC4C-639A6D2C77CD}"/>
              </a:ext>
            </a:extLst>
          </p:cNvPr>
          <p:cNvSpPr txBox="1">
            <a:spLocks/>
          </p:cNvSpPr>
          <p:nvPr/>
        </p:nvSpPr>
        <p:spPr>
          <a:xfrm>
            <a:off x="11527848" y="5826020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7356C0-A62D-734B-841B-8772407BB96C}"/>
              </a:ext>
            </a:extLst>
          </p:cNvPr>
          <p:cNvSpPr/>
          <p:nvPr/>
        </p:nvSpPr>
        <p:spPr>
          <a:xfrm>
            <a:off x="322683" y="512931"/>
            <a:ext cx="83554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1.7 </a:t>
            </a:r>
            <a:r>
              <a:rPr lang="en-CA" sz="2000" dirty="0">
                <a:solidFill>
                  <a:srgbClr val="264878"/>
                </a:solidFill>
                <a:latin typeface="Helvetica" pitchFamily="2" charset="0"/>
              </a:rPr>
              <a:t>Equity considerations</a:t>
            </a:r>
            <a:endParaRPr lang="en-CA" sz="2000" dirty="0">
              <a:solidFill>
                <a:srgbClr val="0F447C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7237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27019</TotalTime>
  <Words>172</Words>
  <Application>Microsoft Macintosh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Helvetica</vt:lpstr>
      <vt:lpstr>Helvetica Neue</vt:lpstr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513</cp:revision>
  <cp:lastPrinted>2021-10-15T02:33:08Z</cp:lastPrinted>
  <dcterms:modified xsi:type="dcterms:W3CDTF">2021-12-14T16:16:09Z</dcterms:modified>
</cp:coreProperties>
</file>