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647"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76A6"/>
    <a:srgbClr val="8DD2E5"/>
    <a:srgbClr val="FFC057"/>
    <a:srgbClr val="FFDEAB"/>
    <a:srgbClr val="DADFE2"/>
    <a:srgbClr val="E5BAD1"/>
    <a:srgbClr val="CDE5B2"/>
    <a:srgbClr val="B2CCE5"/>
    <a:srgbClr val="6699CC"/>
    <a:srgbClr val="99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4"/>
    <p:restoredTop sz="91484"/>
  </p:normalViewPr>
  <p:slideViewPr>
    <p:cSldViewPr snapToGrid="0" snapToObjects="1">
      <p:cViewPr varScale="1">
        <p:scale>
          <a:sx n="100" d="100"/>
          <a:sy n="100" d="100"/>
        </p:scale>
        <p:origin x="1056" y="184"/>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11/24/21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eaLnBrk="1" fontAlgn="auto" latinLnBrk="0" hangingPunct="1">
              <a:lnSpc>
                <a:spcPct val="100000"/>
              </a:lnSpc>
              <a:spcBef>
                <a:spcPts val="400"/>
              </a:spcBef>
              <a:spcAft>
                <a:spcPts val="0"/>
              </a:spcAft>
              <a:buClrTx/>
              <a:buSzTx/>
              <a:buFontTx/>
              <a:buNone/>
              <a:tabLst/>
              <a:defRPr/>
            </a:pPr>
            <a:r>
              <a:rPr lang="en-US" sz="1200" b="1" dirty="0">
                <a:solidFill>
                  <a:srgbClr val="254777"/>
                </a:solidFill>
              </a:rPr>
              <a:t>If (key players have the right supports in place), then (they can achieve greater impacts)</a:t>
            </a:r>
          </a:p>
          <a:p>
            <a:pPr marL="0" marR="0" lvl="0" indent="0" algn="l" defTabSz="914400" eaLnBrk="1" fontAlgn="auto" latinLnBrk="0" hangingPunct="1">
              <a:lnSpc>
                <a:spcPct val="100000"/>
              </a:lnSpc>
              <a:spcBef>
                <a:spcPts val="400"/>
              </a:spcBef>
              <a:spcAft>
                <a:spcPts val="0"/>
              </a:spcAft>
              <a:buClrTx/>
              <a:buSzTx/>
              <a:buFontTx/>
              <a:buNone/>
              <a:tabLst/>
              <a:defRPr/>
            </a:pPr>
            <a:endParaRPr lang="en-US" sz="1200" b="1" dirty="0">
              <a:solidFill>
                <a:srgbClr val="254777"/>
              </a:solidFill>
            </a:endParaRPr>
          </a:p>
          <a:p>
            <a:pPr marL="0" marR="0" lvl="0" indent="0" algn="l" defTabSz="914400" eaLnBrk="1" fontAlgn="auto" latinLnBrk="0" hangingPunct="1">
              <a:lnSpc>
                <a:spcPct val="100000"/>
              </a:lnSpc>
              <a:spcBef>
                <a:spcPts val="400"/>
              </a:spcBef>
              <a:spcAft>
                <a:spcPts val="0"/>
              </a:spcAft>
              <a:buClrTx/>
              <a:buSzTx/>
              <a:buFontTx/>
              <a:buNone/>
              <a:tabLst/>
              <a:defRPr/>
            </a:pPr>
            <a:endParaRPr lang="en-US" sz="1200" b="1" dirty="0">
              <a:solidFill>
                <a:srgbClr val="254777"/>
              </a:solidFill>
            </a:endParaRPr>
          </a:p>
          <a:p>
            <a:endParaRPr lang="en-US" dirty="0"/>
          </a:p>
        </p:txBody>
      </p:sp>
    </p:spTree>
    <p:extLst>
      <p:ext uri="{BB962C8B-B14F-4D97-AF65-F5344CB8AC3E}">
        <p14:creationId xmlns:p14="http://schemas.microsoft.com/office/powerpoint/2010/main" val="380393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45" name="Title Text"/>
          <p:cNvSpPr txBox="1">
            <a:spLocks noGrp="1"/>
          </p:cNvSpPr>
          <p:nvPr>
            <p:ph type="title"/>
          </p:nvPr>
        </p:nvSpPr>
        <p:spPr>
          <a:xfrm>
            <a:off x="963085" y="4406903"/>
            <a:ext cx="10363201" cy="1362075"/>
          </a:xfrm>
          <a:prstGeom prst="rect">
            <a:avLst/>
          </a:prstGeom>
        </p:spPr>
        <p:txBody>
          <a:bodyPr anchor="t"/>
          <a:lstStyle>
            <a:lvl1pPr algn="l">
              <a:defRPr sz="4000" b="1" cap="all"/>
            </a:lvl1pPr>
          </a:lstStyle>
          <a:p>
            <a:r>
              <a:t>Title Text</a:t>
            </a:r>
          </a:p>
        </p:txBody>
      </p:sp>
      <p:sp>
        <p:nvSpPr>
          <p:cNvPr id="46" name="Body Level One…"/>
          <p:cNvSpPr txBox="1">
            <a:spLocks noGrp="1"/>
          </p:cNvSpPr>
          <p:nvPr>
            <p:ph type="body" sz="quarter" idx="1"/>
          </p:nvPr>
        </p:nvSpPr>
        <p:spPr>
          <a:xfrm>
            <a:off x="963085" y="2906713"/>
            <a:ext cx="10363201" cy="1500188"/>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14990"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71CA810D-965E-E442-9A39-D30DB9A9A5C4}"/>
              </a:ext>
            </a:extLst>
          </p:cNvPr>
          <p:cNvPicPr>
            <a:picLocks noChangeAspect="1"/>
          </p:cNvPicPr>
          <p:nvPr/>
        </p:nvPicPr>
        <p:blipFill rotWithShape="1">
          <a:blip r:embed="rId3">
            <a:extLst>
              <a:ext uri="{28A0092B-C50C-407E-A947-70E740481C1C}">
                <a14:useLocalDpi xmlns:a14="http://schemas.microsoft.com/office/drawing/2010/main" val="0"/>
              </a:ext>
            </a:extLst>
          </a:blip>
          <a:srcRect b="8699"/>
          <a:stretch/>
        </p:blipFill>
        <p:spPr>
          <a:xfrm>
            <a:off x="195797" y="1859702"/>
            <a:ext cx="3556066" cy="3765867"/>
          </a:xfrm>
          <a:prstGeom prst="rect">
            <a:avLst/>
          </a:prstGeom>
        </p:spPr>
      </p:pic>
      <p:sp>
        <p:nvSpPr>
          <p:cNvPr id="52" name="Rectangle 51">
            <a:extLst>
              <a:ext uri="{FF2B5EF4-FFF2-40B4-BE49-F238E27FC236}">
                <a16:creationId xmlns:a16="http://schemas.microsoft.com/office/drawing/2014/main" id="{72BBDED7-14BE-9544-BBC4-A0B6A41DE499}"/>
              </a:ext>
            </a:extLst>
          </p:cNvPr>
          <p:cNvSpPr/>
          <p:nvPr/>
        </p:nvSpPr>
        <p:spPr>
          <a:xfrm>
            <a:off x="5092708" y="3967380"/>
            <a:ext cx="6993878" cy="677106"/>
          </a:xfrm>
          <a:prstGeom prst="rect">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lang="en-US" sz="2000" dirty="0"/>
          </a:p>
          <a:p>
            <a:pPr marL="0" marR="0" indent="0" algn="l" defTabSz="914400" rtl="0" fontAlgn="auto" latinLnBrk="0" hangingPunct="0">
              <a:lnSpc>
                <a:spcPct val="100000"/>
              </a:lnSpc>
              <a:spcBef>
                <a:spcPts val="0"/>
              </a:spcBef>
              <a:spcAft>
                <a:spcPts val="0"/>
              </a:spcAft>
              <a:buClrTx/>
              <a:buSzTx/>
              <a:buFontTx/>
              <a:buNone/>
              <a:tabLst/>
            </a:pPr>
            <a:endParaRPr lang="en-US" sz="1800" dirty="0"/>
          </a:p>
        </p:txBody>
      </p:sp>
      <p:sp>
        <p:nvSpPr>
          <p:cNvPr id="51" name="Rectangle 50">
            <a:extLst>
              <a:ext uri="{FF2B5EF4-FFF2-40B4-BE49-F238E27FC236}">
                <a16:creationId xmlns:a16="http://schemas.microsoft.com/office/drawing/2014/main" id="{616CD80E-97A8-ED4B-8184-B49B590C9A29}"/>
              </a:ext>
            </a:extLst>
          </p:cNvPr>
          <p:cNvSpPr/>
          <p:nvPr/>
        </p:nvSpPr>
        <p:spPr>
          <a:xfrm>
            <a:off x="5079551" y="2438530"/>
            <a:ext cx="6993878" cy="1138771"/>
          </a:xfrm>
          <a:prstGeom prst="rect">
            <a:avLst/>
          </a:prstGeom>
          <a:no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lang="en-US" sz="3600" dirty="0"/>
          </a:p>
          <a:p>
            <a:pPr marL="0" marR="0" indent="0" algn="l" defTabSz="914400" rtl="0" fontAlgn="auto" latinLnBrk="0" hangingPunct="0">
              <a:lnSpc>
                <a:spcPct val="100000"/>
              </a:lnSpc>
              <a:spcBef>
                <a:spcPts val="0"/>
              </a:spcBef>
              <a:spcAft>
                <a:spcPts val="0"/>
              </a:spcAft>
              <a:buClrTx/>
              <a:buSzTx/>
              <a:buFontTx/>
              <a:buNone/>
              <a:tabLst/>
            </a:pPr>
            <a:endParaRPr lang="en-US" dirty="0"/>
          </a:p>
        </p:txBody>
      </p:sp>
      <p:sp>
        <p:nvSpPr>
          <p:cNvPr id="39" name="Rectangle 38">
            <a:extLst>
              <a:ext uri="{FF2B5EF4-FFF2-40B4-BE49-F238E27FC236}">
                <a16:creationId xmlns:a16="http://schemas.microsoft.com/office/drawing/2014/main" id="{EFE9B790-B02F-214F-8876-113893DBC8B8}"/>
              </a:ext>
            </a:extLst>
          </p:cNvPr>
          <p:cNvSpPr/>
          <p:nvPr/>
        </p:nvSpPr>
        <p:spPr>
          <a:xfrm>
            <a:off x="3629890" y="2495929"/>
            <a:ext cx="1318455" cy="584775"/>
          </a:xfrm>
          <a:prstGeom prst="rect">
            <a:avLst/>
          </a:prstGeom>
        </p:spPr>
        <p:txBody>
          <a:bodyPr wrap="square">
            <a:spAutoFit/>
          </a:bodyPr>
          <a:lstStyle/>
          <a:p>
            <a:pPr algn="r"/>
            <a:r>
              <a:rPr lang="en-US" sz="1600" b="1" dirty="0">
                <a:solidFill>
                  <a:srgbClr val="8DD2E5"/>
                </a:solidFill>
              </a:rPr>
              <a:t>Level (and sector)</a:t>
            </a:r>
            <a:endParaRPr lang="en-US" sz="2800" dirty="0">
              <a:solidFill>
                <a:srgbClr val="8DD2E5"/>
              </a:solidFill>
            </a:endParaRPr>
          </a:p>
        </p:txBody>
      </p:sp>
      <p:sp>
        <p:nvSpPr>
          <p:cNvPr id="40" name="Rectangle 39">
            <a:extLst>
              <a:ext uri="{FF2B5EF4-FFF2-40B4-BE49-F238E27FC236}">
                <a16:creationId xmlns:a16="http://schemas.microsoft.com/office/drawing/2014/main" id="{AAD461A2-2A27-8F46-AA46-7B8C56C76148}"/>
              </a:ext>
            </a:extLst>
          </p:cNvPr>
          <p:cNvSpPr/>
          <p:nvPr/>
        </p:nvSpPr>
        <p:spPr>
          <a:xfrm>
            <a:off x="3517728" y="4734305"/>
            <a:ext cx="1424505" cy="338554"/>
          </a:xfrm>
          <a:prstGeom prst="rect">
            <a:avLst/>
          </a:prstGeom>
        </p:spPr>
        <p:txBody>
          <a:bodyPr wrap="square">
            <a:spAutoFit/>
          </a:bodyPr>
          <a:lstStyle/>
          <a:p>
            <a:pPr algn="r"/>
            <a:r>
              <a:rPr lang="en-US" sz="1600" b="1" dirty="0">
                <a:solidFill>
                  <a:srgbClr val="CC76A6"/>
                </a:solidFill>
              </a:rPr>
              <a:t>Complexity</a:t>
            </a:r>
            <a:endParaRPr lang="en-US" sz="1600" dirty="0">
              <a:solidFill>
                <a:srgbClr val="CC76A6"/>
              </a:solidFill>
            </a:endParaRPr>
          </a:p>
        </p:txBody>
      </p:sp>
      <p:sp>
        <p:nvSpPr>
          <p:cNvPr id="41" name="Rectangle 40">
            <a:extLst>
              <a:ext uri="{FF2B5EF4-FFF2-40B4-BE49-F238E27FC236}">
                <a16:creationId xmlns:a16="http://schemas.microsoft.com/office/drawing/2014/main" id="{1BA4ACD4-E63A-9647-8763-481806EA8015}"/>
              </a:ext>
            </a:extLst>
          </p:cNvPr>
          <p:cNvSpPr/>
          <p:nvPr/>
        </p:nvSpPr>
        <p:spPr>
          <a:xfrm>
            <a:off x="3300573" y="3729260"/>
            <a:ext cx="1663736" cy="338554"/>
          </a:xfrm>
          <a:prstGeom prst="rect">
            <a:avLst/>
          </a:prstGeom>
        </p:spPr>
        <p:txBody>
          <a:bodyPr wrap="square">
            <a:spAutoFit/>
          </a:bodyPr>
          <a:lstStyle/>
          <a:p>
            <a:pPr algn="r"/>
            <a:r>
              <a:rPr lang="en-US" sz="1600" b="1" dirty="0">
                <a:solidFill>
                  <a:srgbClr val="FFC057"/>
                </a:solidFill>
              </a:rPr>
              <a:t>Reasons</a:t>
            </a:r>
            <a:endParaRPr lang="en-US" sz="1600" dirty="0">
              <a:solidFill>
                <a:srgbClr val="FFC057"/>
              </a:solidFill>
            </a:endParaRPr>
          </a:p>
        </p:txBody>
      </p:sp>
      <p:sp>
        <p:nvSpPr>
          <p:cNvPr id="42" name="Rectangle 41">
            <a:extLst>
              <a:ext uri="{FF2B5EF4-FFF2-40B4-BE49-F238E27FC236}">
                <a16:creationId xmlns:a16="http://schemas.microsoft.com/office/drawing/2014/main" id="{B7FBBD24-E308-7D4C-8B46-0A011B46686F}"/>
              </a:ext>
            </a:extLst>
          </p:cNvPr>
          <p:cNvSpPr/>
          <p:nvPr/>
        </p:nvSpPr>
        <p:spPr>
          <a:xfrm>
            <a:off x="5736972" y="1598707"/>
            <a:ext cx="1814919" cy="292388"/>
          </a:xfrm>
          <a:prstGeom prst="rect">
            <a:avLst/>
          </a:prstGeom>
        </p:spPr>
        <p:txBody>
          <a:bodyPr wrap="square">
            <a:spAutoFit/>
          </a:bodyPr>
          <a:lstStyle/>
          <a:p>
            <a:pPr algn="ctr"/>
            <a:r>
              <a:rPr lang="en-CA" sz="1300" dirty="0">
                <a:solidFill>
                  <a:srgbClr val="FFFFFF"/>
                </a:solidFill>
                <a:latin typeface="Arial" panose="020B0604020202020204" pitchFamily="34" charset="0"/>
                <a:cs typeface="Arial" panose="020B0604020202020204" pitchFamily="34" charset="0"/>
              </a:rPr>
              <a:t>Domestic sectoral</a:t>
            </a:r>
          </a:p>
        </p:txBody>
      </p:sp>
      <p:sp>
        <p:nvSpPr>
          <p:cNvPr id="43" name="Rectangle 42">
            <a:extLst>
              <a:ext uri="{FF2B5EF4-FFF2-40B4-BE49-F238E27FC236}">
                <a16:creationId xmlns:a16="http://schemas.microsoft.com/office/drawing/2014/main" id="{A1DC724F-881B-2044-BBEF-F3E8CDFD037F}"/>
              </a:ext>
            </a:extLst>
          </p:cNvPr>
          <p:cNvSpPr/>
          <p:nvPr/>
        </p:nvSpPr>
        <p:spPr>
          <a:xfrm>
            <a:off x="4970010" y="2243311"/>
            <a:ext cx="6725799" cy="1277273"/>
          </a:xfrm>
          <a:prstGeom prst="rect">
            <a:avLst/>
          </a:prstGeom>
          <a:noFill/>
        </p:spPr>
        <p:txBody>
          <a:bodyPr wrap="square">
            <a:spAutoFit/>
          </a:bodyPr>
          <a:lstStyle/>
          <a:p>
            <a:pPr marL="171450" indent="-171450">
              <a:buFont typeface="Arial" panose="020B0604020202020204" pitchFamily="34" charset="0"/>
              <a:buChar char="•"/>
            </a:pPr>
            <a:r>
              <a:rPr lang="en-US" sz="1100" dirty="0">
                <a:solidFill>
                  <a:schemeClr val="tx1"/>
                </a:solidFill>
                <a:latin typeface="Helvetica" pitchFamily="2" charset="0"/>
                <a:cs typeface="Calibri" panose="020F0502020204030204" pitchFamily="34" charset="0"/>
              </a:rPr>
              <a:t>Most commission reports (46) address both domestic and global levels</a:t>
            </a:r>
          </a:p>
          <a:p>
            <a:pPr marL="171450" indent="-171450">
              <a:buFont typeface="Arial" panose="020B0604020202020204" pitchFamily="34" charset="0"/>
              <a:buChar char="•"/>
            </a:pPr>
            <a:r>
              <a:rPr lang="en-US" sz="1100" dirty="0">
                <a:solidFill>
                  <a:schemeClr val="tx1"/>
                </a:solidFill>
                <a:latin typeface="Helvetica" pitchFamily="2" charset="0"/>
                <a:cs typeface="Calibri" panose="020F0502020204030204" pitchFamily="34" charset="0"/>
              </a:rPr>
              <a:t>Only three sectors have been the focus of more than seven commission reports, namely health, public safety and justice, and food safety and security, with 22, 17 and 12 reports, respectively</a:t>
            </a:r>
          </a:p>
          <a:p>
            <a:pPr marL="171450" indent="-171450">
              <a:buFont typeface="Arial" panose="020B0604020202020204" pitchFamily="34" charset="0"/>
              <a:buChar char="•"/>
            </a:pPr>
            <a:r>
              <a:rPr lang="en-US" sz="1100" dirty="0">
                <a:solidFill>
                  <a:schemeClr val="tx1"/>
                </a:solidFill>
                <a:latin typeface="Helvetica" pitchFamily="2" charset="0"/>
                <a:cs typeface="Calibri" panose="020F0502020204030204" pitchFamily="34" charset="0"/>
              </a:rPr>
              <a:t>Only four Sustainable Development Goals (SDGs) have been the focus of more than six commission reports, Good health and well-being (SDG 3), Peace, justice and strong institutions (SDG 16), Zero hunger (SDG 2), and Decent work and economic growth (SDG 8) with 25, 16, 10 and 7 reports, respectively</a:t>
            </a:r>
          </a:p>
        </p:txBody>
      </p:sp>
      <p:sp>
        <p:nvSpPr>
          <p:cNvPr id="44" name="Rectangle 43">
            <a:extLst>
              <a:ext uri="{FF2B5EF4-FFF2-40B4-BE49-F238E27FC236}">
                <a16:creationId xmlns:a16="http://schemas.microsoft.com/office/drawing/2014/main" id="{0B8CAFE0-F2D4-9141-814C-643BD381D59B}"/>
              </a:ext>
            </a:extLst>
          </p:cNvPr>
          <p:cNvSpPr/>
          <p:nvPr/>
        </p:nvSpPr>
        <p:spPr>
          <a:xfrm>
            <a:off x="7395794" y="1598707"/>
            <a:ext cx="2374368" cy="292388"/>
          </a:xfrm>
          <a:prstGeom prst="rect">
            <a:avLst/>
          </a:prstGeom>
        </p:spPr>
        <p:txBody>
          <a:bodyPr wrap="square">
            <a:spAutoFit/>
          </a:bodyPr>
          <a:lstStyle/>
          <a:p>
            <a:pPr algn="ctr"/>
            <a:r>
              <a:rPr lang="en-CA" sz="1300" dirty="0">
                <a:solidFill>
                  <a:srgbClr val="FFFFFF"/>
                </a:solidFill>
                <a:latin typeface="Arial" panose="020B0604020202020204" pitchFamily="34" charset="0"/>
                <a:cs typeface="Arial" panose="020B0604020202020204" pitchFamily="34" charset="0"/>
              </a:rPr>
              <a:t>Domestic cross-sectoral</a:t>
            </a:r>
          </a:p>
        </p:txBody>
      </p:sp>
      <p:sp>
        <p:nvSpPr>
          <p:cNvPr id="46" name="Rectangle 45">
            <a:extLst>
              <a:ext uri="{FF2B5EF4-FFF2-40B4-BE49-F238E27FC236}">
                <a16:creationId xmlns:a16="http://schemas.microsoft.com/office/drawing/2014/main" id="{6D05C4BE-86B5-2A4A-B46E-8B034B4C22E9}"/>
              </a:ext>
            </a:extLst>
          </p:cNvPr>
          <p:cNvSpPr/>
          <p:nvPr/>
        </p:nvSpPr>
        <p:spPr>
          <a:xfrm>
            <a:off x="9594187" y="1629485"/>
            <a:ext cx="1918026" cy="238527"/>
          </a:xfrm>
          <a:prstGeom prst="rect">
            <a:avLst/>
          </a:prstGeom>
        </p:spPr>
        <p:txBody>
          <a:bodyPr wrap="square">
            <a:spAutoFit/>
          </a:bodyPr>
          <a:lstStyle/>
          <a:p>
            <a:pPr algn="ctr"/>
            <a:r>
              <a:rPr lang="en-CA" sz="950" dirty="0">
                <a:solidFill>
                  <a:srgbClr val="FFFFFF"/>
                </a:solidFill>
                <a:latin typeface="Arial" panose="020B0604020202020204" pitchFamily="34" charset="0"/>
                <a:cs typeface="Arial" panose="020B0604020202020204" pitchFamily="34" charset="0"/>
              </a:rPr>
              <a:t>Global (or regional) coordination </a:t>
            </a:r>
          </a:p>
        </p:txBody>
      </p:sp>
      <p:sp>
        <p:nvSpPr>
          <p:cNvPr id="36" name="TextBox 35">
            <a:extLst>
              <a:ext uri="{FF2B5EF4-FFF2-40B4-BE49-F238E27FC236}">
                <a16:creationId xmlns:a16="http://schemas.microsoft.com/office/drawing/2014/main" id="{D13B55EA-4F0A-004B-AA0B-E7269B8E8F34}"/>
              </a:ext>
            </a:extLst>
          </p:cNvPr>
          <p:cNvSpPr txBox="1"/>
          <p:nvPr/>
        </p:nvSpPr>
        <p:spPr>
          <a:xfrm>
            <a:off x="5076745" y="1452747"/>
            <a:ext cx="6993878" cy="646331"/>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en-US" sz="1800" dirty="0">
                <a:solidFill>
                  <a:schemeClr val="tx1"/>
                </a:solidFill>
                <a:latin typeface="Helvetica" pitchFamily="2" charset="0"/>
                <a:cs typeface="Calibri" panose="020F0502020204030204" pitchFamily="34" charset="0"/>
              </a:rPr>
              <a:t>Findings from our analysis of the 70 commission reports </a:t>
            </a:r>
          </a:p>
          <a:p>
            <a:pPr algn="ctr"/>
            <a:r>
              <a:rPr lang="en-US" sz="1800" dirty="0">
                <a:solidFill>
                  <a:schemeClr val="tx1"/>
                </a:solidFill>
                <a:latin typeface="Helvetica" pitchFamily="2" charset="0"/>
                <a:cs typeface="Calibri" panose="020F0502020204030204" pitchFamily="34" charset="0"/>
              </a:rPr>
              <a:t>published since January 2016</a:t>
            </a:r>
          </a:p>
        </p:txBody>
      </p:sp>
      <p:sp>
        <p:nvSpPr>
          <p:cNvPr id="37" name="Rectangle 36">
            <a:extLst>
              <a:ext uri="{FF2B5EF4-FFF2-40B4-BE49-F238E27FC236}">
                <a16:creationId xmlns:a16="http://schemas.microsoft.com/office/drawing/2014/main" id="{4C5DCDBC-F37D-2D4D-9A1A-B56C845F31C4}"/>
              </a:ext>
            </a:extLst>
          </p:cNvPr>
          <p:cNvSpPr/>
          <p:nvPr/>
        </p:nvSpPr>
        <p:spPr>
          <a:xfrm>
            <a:off x="4964309" y="4581851"/>
            <a:ext cx="6771807" cy="938719"/>
          </a:xfrm>
          <a:prstGeom prst="rect">
            <a:avLst/>
          </a:prstGeom>
          <a:noFill/>
        </p:spPr>
        <p:txBody>
          <a:bodyPr wrap="square">
            <a:spAutoFit/>
          </a:bodyPr>
          <a:lstStyle/>
          <a:p>
            <a:pPr marL="171450" indent="-171450">
              <a:buFont typeface="Arial" panose="020B0604020202020204" pitchFamily="34" charset="0"/>
              <a:buChar char="•"/>
            </a:pPr>
            <a:r>
              <a:rPr lang="en-US" sz="1100" dirty="0">
                <a:solidFill>
                  <a:schemeClr val="tx1"/>
                </a:solidFill>
                <a:latin typeface="Helvetica" pitchFamily="2" charset="0"/>
                <a:cs typeface="Calibri" panose="020F0502020204030204" pitchFamily="34" charset="0"/>
              </a:rPr>
              <a:t>nearly half of the commission reports (33) labeled the problem they were addressing as complex and none used the labels simple, complicated or wicked</a:t>
            </a:r>
          </a:p>
          <a:p>
            <a:pPr marL="171450" indent="-171450">
              <a:buFont typeface="Arial" panose="020B0604020202020204" pitchFamily="34" charset="0"/>
              <a:buChar char="•"/>
            </a:pPr>
            <a:r>
              <a:rPr lang="en-US" sz="1100" dirty="0">
                <a:solidFill>
                  <a:schemeClr val="tx1"/>
                </a:solidFill>
                <a:latin typeface="Helvetica" pitchFamily="2" charset="0"/>
                <a:cs typeface="Calibri" panose="020F0502020204030204" pitchFamily="34" charset="0"/>
              </a:rPr>
              <a:t>the most common reasons used to justify calling a challenge a problem worth paying attention to were values (59) and comparisons to the past (52)</a:t>
            </a:r>
          </a:p>
          <a:p>
            <a:pPr marL="171450" indent="-171450">
              <a:buFont typeface="Arial" panose="020B0604020202020204" pitchFamily="34" charset="0"/>
              <a:buChar char="•"/>
            </a:pPr>
            <a:r>
              <a:rPr lang="en-US" sz="1100" dirty="0">
                <a:solidFill>
                  <a:schemeClr val="tx1"/>
                </a:solidFill>
                <a:latin typeface="Helvetica" pitchFamily="2" charset="0"/>
                <a:cs typeface="Calibri" panose="020F0502020204030204" pitchFamily="34" charset="0"/>
              </a:rPr>
              <a:t>most challenges were framed positively as goals or targets (39) rather than negatively as problems (31)</a:t>
            </a:r>
          </a:p>
        </p:txBody>
      </p:sp>
      <p:sp>
        <p:nvSpPr>
          <p:cNvPr id="49" name="Rectangle 48">
            <a:extLst>
              <a:ext uri="{FF2B5EF4-FFF2-40B4-BE49-F238E27FC236}">
                <a16:creationId xmlns:a16="http://schemas.microsoft.com/office/drawing/2014/main" id="{0CCD0F7A-A0F1-1B43-8C10-485390B987A7}"/>
              </a:ext>
            </a:extLst>
          </p:cNvPr>
          <p:cNvSpPr/>
          <p:nvPr/>
        </p:nvSpPr>
        <p:spPr>
          <a:xfrm>
            <a:off x="4986741" y="3659742"/>
            <a:ext cx="6725798" cy="600164"/>
          </a:xfrm>
          <a:prstGeom prst="rect">
            <a:avLst/>
          </a:prstGeom>
          <a:noFill/>
        </p:spPr>
        <p:txBody>
          <a:bodyPr wrap="square">
            <a:spAutoFit/>
          </a:bodyPr>
          <a:lstStyle/>
          <a:p>
            <a:pPr marL="171450" indent="-171450">
              <a:buFont typeface="Arial" panose="020B0604020202020204" pitchFamily="34" charset="0"/>
              <a:buChar char="•"/>
            </a:pPr>
            <a:r>
              <a:rPr lang="en-US" sz="1100" dirty="0">
                <a:solidFill>
                  <a:schemeClr val="tx1"/>
                </a:solidFill>
                <a:latin typeface="Helvetica" pitchFamily="2" charset="0"/>
                <a:cs typeface="Calibri" panose="020F0502020204030204" pitchFamily="34" charset="0"/>
              </a:rPr>
              <a:t>Most commission reports (43) propose a package (or bundle) of interventions, albeit not with the </a:t>
            </a:r>
            <a:r>
              <a:rPr lang="en-US" sz="1100" dirty="0" err="1">
                <a:solidFill>
                  <a:schemeClr val="tx1"/>
                </a:solidFill>
                <a:latin typeface="Helvetica" pitchFamily="2" charset="0"/>
                <a:cs typeface="Calibri" panose="020F0502020204030204" pitchFamily="34" charset="0"/>
              </a:rPr>
              <a:t>rigour</a:t>
            </a:r>
            <a:r>
              <a:rPr lang="en-US" sz="1100" dirty="0">
                <a:solidFill>
                  <a:schemeClr val="tx1"/>
                </a:solidFill>
                <a:latin typeface="Helvetica" pitchFamily="2" charset="0"/>
                <a:cs typeface="Calibri" panose="020F0502020204030204" pitchFamily="34" charset="0"/>
              </a:rPr>
              <a:t> of a report like Disease Control Priorities 3, but don’t speak to how the interventions were developed or how they should be managed over time.</a:t>
            </a:r>
          </a:p>
        </p:txBody>
      </p:sp>
      <p:sp>
        <p:nvSpPr>
          <p:cNvPr id="50" name="TextBox 49">
            <a:extLst>
              <a:ext uri="{FF2B5EF4-FFF2-40B4-BE49-F238E27FC236}">
                <a16:creationId xmlns:a16="http://schemas.microsoft.com/office/drawing/2014/main" id="{FDD25900-A762-E14C-A6E2-6ACC858E7470}"/>
              </a:ext>
            </a:extLst>
          </p:cNvPr>
          <p:cNvSpPr txBox="1"/>
          <p:nvPr/>
        </p:nvSpPr>
        <p:spPr>
          <a:xfrm>
            <a:off x="59326" y="5799081"/>
            <a:ext cx="8146229" cy="2645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100" i="1" dirty="0">
                <a:solidFill>
                  <a:schemeClr val="tx1"/>
                </a:solidFill>
                <a:latin typeface="Helvetica" pitchFamily="2" charset="0"/>
                <a:cs typeface="Calibri" panose="020F0502020204030204" pitchFamily="34" charset="0"/>
              </a:rPr>
              <a:t>Note that a commission report can address more than one sector and SDG so the numbers do not match the number of reports.</a:t>
            </a:r>
          </a:p>
        </p:txBody>
      </p:sp>
      <p:sp>
        <p:nvSpPr>
          <p:cNvPr id="21" name="Slide Number">
            <a:extLst>
              <a:ext uri="{FF2B5EF4-FFF2-40B4-BE49-F238E27FC236}">
                <a16:creationId xmlns:a16="http://schemas.microsoft.com/office/drawing/2014/main" id="{7BE450D9-FE37-6D43-8C19-32DBEE50BB3E}"/>
              </a:ext>
            </a:extLst>
          </p:cNvPr>
          <p:cNvSpPr txBox="1">
            <a:spLocks/>
          </p:cNvSpPr>
          <p:nvPr/>
        </p:nvSpPr>
        <p:spPr>
          <a:xfrm>
            <a:off x="11527848" y="585373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sp>
        <p:nvSpPr>
          <p:cNvPr id="23" name="Rectangle 22">
            <a:extLst>
              <a:ext uri="{FF2B5EF4-FFF2-40B4-BE49-F238E27FC236}">
                <a16:creationId xmlns:a16="http://schemas.microsoft.com/office/drawing/2014/main" id="{B50E8B26-42C2-254E-9023-F757C7D8DC5D}"/>
              </a:ext>
            </a:extLst>
          </p:cNvPr>
          <p:cNvSpPr/>
          <p:nvPr/>
        </p:nvSpPr>
        <p:spPr>
          <a:xfrm>
            <a:off x="-23747" y="35625"/>
            <a:ext cx="4476998" cy="253916"/>
          </a:xfrm>
          <a:prstGeom prst="rect">
            <a:avLst/>
          </a:prstGeom>
        </p:spPr>
        <p:txBody>
          <a:bodyPr wrap="square">
            <a:spAutoFit/>
          </a:bodyPr>
          <a:lstStyle/>
          <a:p>
            <a:r>
              <a:rPr lang="en-US" sz="1050" b="1" i="1" dirty="0">
                <a:solidFill>
                  <a:schemeClr val="tx1"/>
                </a:solidFill>
              </a:rPr>
              <a:t>DRAFT FOR CONSULTATION – </a:t>
            </a:r>
            <a:r>
              <a:rPr lang="en-US" sz="1050" i="1" dirty="0">
                <a:solidFill>
                  <a:schemeClr val="tx1"/>
                </a:solidFill>
              </a:rPr>
              <a:t>Last updated on 9 November 2021</a:t>
            </a:r>
          </a:p>
        </p:txBody>
      </p:sp>
      <p:sp>
        <p:nvSpPr>
          <p:cNvPr id="24" name="Rectangle 23">
            <a:extLst>
              <a:ext uri="{FF2B5EF4-FFF2-40B4-BE49-F238E27FC236}">
                <a16:creationId xmlns:a16="http://schemas.microsoft.com/office/drawing/2014/main" id="{7BCA726F-683A-EE49-B0D5-ACABD2A8CA54}"/>
              </a:ext>
            </a:extLst>
          </p:cNvPr>
          <p:cNvSpPr/>
          <p:nvPr/>
        </p:nvSpPr>
        <p:spPr>
          <a:xfrm>
            <a:off x="322682" y="479880"/>
            <a:ext cx="9181925" cy="461665"/>
          </a:xfrm>
          <a:prstGeom prst="rect">
            <a:avLst/>
          </a:prstGeom>
        </p:spPr>
        <p:txBody>
          <a:bodyPr wrap="square">
            <a:spAutoFit/>
          </a:bodyPr>
          <a:lstStyle/>
          <a:p>
            <a:r>
              <a:rPr lang="en-CA" sz="2400" b="1" dirty="0">
                <a:solidFill>
                  <a:schemeClr val="tx1"/>
                </a:solidFill>
                <a:cs typeface="Arial" panose="020B0604020202020204" pitchFamily="34" charset="0"/>
              </a:rPr>
              <a:t>2.5 </a:t>
            </a:r>
            <a:r>
              <a:rPr lang="en-CA" sz="2400" dirty="0">
                <a:solidFill>
                  <a:schemeClr val="tx1"/>
                </a:solidFill>
                <a:latin typeface="Helvetica" pitchFamily="2" charset="0"/>
              </a:rPr>
              <a:t>Global commission reports by challenge type</a:t>
            </a:r>
          </a:p>
        </p:txBody>
      </p:sp>
    </p:spTree>
    <p:extLst>
      <p:ext uri="{BB962C8B-B14F-4D97-AF65-F5344CB8AC3E}">
        <p14:creationId xmlns:p14="http://schemas.microsoft.com/office/powerpoint/2010/main" val="4176360223"/>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24264</TotalTime>
  <Words>328</Words>
  <Application>Microsoft Macintosh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 Light</vt:lpstr>
      <vt:lpstr>Helvetica</vt:lpstr>
      <vt:lpstr>Helvetica Neue</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423</cp:revision>
  <cp:lastPrinted>2021-10-15T02:33:08Z</cp:lastPrinted>
  <dcterms:modified xsi:type="dcterms:W3CDTF">2021-11-24T20:40:22Z</dcterms:modified>
</cp:coreProperties>
</file>