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3"/>
  </p:notesMasterIdLst>
  <p:handoutMasterIdLst>
    <p:handoutMasterId r:id="rId4"/>
  </p:handoutMasterIdLst>
  <p:sldIdLst>
    <p:sldId id="647" r:id="rId2"/>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9pPr>
  </p:defaultTextStyle>
  <p:extLst>
    <p:ext uri="{EFAFB233-063F-42B5-8137-9DF3F51BA10A}">
      <p15:sldGuideLst xmlns:p15="http://schemas.microsoft.com/office/powerpoint/2012/main">
        <p15:guide id="1" pos="3908" userDrawn="1">
          <p15:clr>
            <a:srgbClr val="A4A3A4"/>
          </p15:clr>
        </p15:guide>
        <p15:guide id="2" orient="horz" pos="213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erma, Jennifer" initials="VJ" lastIdx="2" clrIdx="0">
    <p:extLst>
      <p:ext uri="{19B8F6BF-5375-455C-9EA6-DF929625EA0E}">
        <p15:presenceInfo xmlns:p15="http://schemas.microsoft.com/office/powerpoint/2012/main" userId="S::vermaj5@mcmaster.ca::78ab9c5b-20fe-416a-ba3c-d7dfe6316fd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76A6"/>
    <a:srgbClr val="8DD2E5"/>
    <a:srgbClr val="FFC057"/>
    <a:srgbClr val="FFDEAB"/>
    <a:srgbClr val="DADFE2"/>
    <a:srgbClr val="E5BAD1"/>
    <a:srgbClr val="CDE5B2"/>
    <a:srgbClr val="B2CCE5"/>
    <a:srgbClr val="6699CC"/>
    <a:srgbClr val="99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E7F3F4"/>
          </a:solidFill>
        </a:fill>
      </a:tcStyle>
    </a:wholeTbl>
    <a:band2H>
      <a:tcTxStyle/>
      <a:tcStyle>
        <a:tcBdr/>
        <a:fill>
          <a:solidFill>
            <a:srgbClr val="F3F9FA"/>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D9"/>
          </a:solidFill>
        </a:fill>
      </a:tcStyle>
    </a:wholeTbl>
    <a:band2H>
      <a:tcTxStyle/>
      <a:tcStyle>
        <a:tcBdr/>
        <a:fill>
          <a:solidFill>
            <a:srgbClr val="E7E7ED"/>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34"/>
    <p:restoredTop sz="91484"/>
  </p:normalViewPr>
  <p:slideViewPr>
    <p:cSldViewPr snapToGrid="0" snapToObjects="1">
      <p:cViewPr varScale="1">
        <p:scale>
          <a:sx n="100" d="100"/>
          <a:sy n="100" d="100"/>
        </p:scale>
        <p:origin x="1056" y="184"/>
      </p:cViewPr>
      <p:guideLst>
        <p:guide pos="3908"/>
        <p:guide orient="horz" pos="2137"/>
      </p:guideLst>
    </p:cSldViewPr>
  </p:slideViewPr>
  <p:notesTextViewPr>
    <p:cViewPr>
      <p:scale>
        <a:sx n="20" d="100"/>
        <a:sy n="20" d="100"/>
      </p:scale>
      <p:origin x="0" y="0"/>
    </p:cViewPr>
  </p:notesTextViewPr>
  <p:notesViewPr>
    <p:cSldViewPr snapToGrid="0" snapToObjects="1">
      <p:cViewPr varScale="1">
        <p:scale>
          <a:sx n="97" d="100"/>
          <a:sy n="97" d="100"/>
        </p:scale>
        <p:origin x="360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2667326-FF4E-6E4F-8A68-0D5EE00352A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FF6B07B-574C-0849-AF6D-2AA34A277B8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5807BE9-0539-434B-A0C4-0E9F489EE244}" type="datetimeFigureOut">
              <a:rPr lang="en-US" smtClean="0"/>
              <a:t>11/24/21</a:t>
            </a:fld>
            <a:endParaRPr lang="en-US"/>
          </a:p>
        </p:txBody>
      </p:sp>
      <p:sp>
        <p:nvSpPr>
          <p:cNvPr id="4" name="Footer Placeholder 3">
            <a:extLst>
              <a:ext uri="{FF2B5EF4-FFF2-40B4-BE49-F238E27FC236}">
                <a16:creationId xmlns:a16="http://schemas.microsoft.com/office/drawing/2014/main" id="{0606C95E-7039-544B-A13A-D695C550F9B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99BDF77-90E7-F944-848D-B2E1B164C66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773207D-66C1-A64A-90BC-6A7334802020}" type="slidenum">
              <a:rPr lang="en-US" smtClean="0"/>
              <a:t>‹#›</a:t>
            </a:fld>
            <a:endParaRPr lang="en-US"/>
          </a:p>
        </p:txBody>
      </p:sp>
    </p:spTree>
    <p:extLst>
      <p:ext uri="{BB962C8B-B14F-4D97-AF65-F5344CB8AC3E}">
        <p14:creationId xmlns:p14="http://schemas.microsoft.com/office/powerpoint/2010/main" val="34037253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7" name="Shape 117"/>
          <p:cNvSpPr>
            <a:spLocks noGrp="1" noRot="1" noChangeAspect="1"/>
          </p:cNvSpPr>
          <p:nvPr>
            <p:ph type="sldImg"/>
          </p:nvPr>
        </p:nvSpPr>
        <p:spPr>
          <a:xfrm>
            <a:off x="381000" y="685800"/>
            <a:ext cx="6096000" cy="3429000"/>
          </a:xfrm>
          <a:prstGeom prst="rect">
            <a:avLst/>
          </a:prstGeom>
        </p:spPr>
        <p:txBody>
          <a:bodyPr/>
          <a:lstStyle/>
          <a:p>
            <a:endParaRPr/>
          </a:p>
        </p:txBody>
      </p:sp>
      <p:sp>
        <p:nvSpPr>
          <p:cNvPr id="118" name="Shape 11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Arial"/>
      </a:defRPr>
    </a:lvl1pPr>
    <a:lvl2pPr indent="228600" latinLnBrk="0">
      <a:spcBef>
        <a:spcPts val="400"/>
      </a:spcBef>
      <a:defRPr sz="1200">
        <a:latin typeface="+mj-lt"/>
        <a:ea typeface="+mj-ea"/>
        <a:cs typeface="+mj-cs"/>
        <a:sym typeface="Arial"/>
      </a:defRPr>
    </a:lvl2pPr>
    <a:lvl3pPr indent="457200" latinLnBrk="0">
      <a:spcBef>
        <a:spcPts val="400"/>
      </a:spcBef>
      <a:defRPr sz="1200">
        <a:latin typeface="+mj-lt"/>
        <a:ea typeface="+mj-ea"/>
        <a:cs typeface="+mj-cs"/>
        <a:sym typeface="Arial"/>
      </a:defRPr>
    </a:lvl3pPr>
    <a:lvl4pPr indent="685800" latinLnBrk="0">
      <a:spcBef>
        <a:spcPts val="400"/>
      </a:spcBef>
      <a:defRPr sz="1200">
        <a:latin typeface="+mj-lt"/>
        <a:ea typeface="+mj-ea"/>
        <a:cs typeface="+mj-cs"/>
        <a:sym typeface="Arial"/>
      </a:defRPr>
    </a:lvl4pPr>
    <a:lvl5pPr indent="914400" latinLnBrk="0">
      <a:spcBef>
        <a:spcPts val="400"/>
      </a:spcBef>
      <a:defRPr sz="1200">
        <a:latin typeface="+mj-lt"/>
        <a:ea typeface="+mj-ea"/>
        <a:cs typeface="+mj-cs"/>
        <a:sym typeface="Arial"/>
      </a:defRPr>
    </a:lvl5pPr>
    <a:lvl6pPr indent="1143000" latinLnBrk="0">
      <a:spcBef>
        <a:spcPts val="400"/>
      </a:spcBef>
      <a:defRPr sz="1200">
        <a:latin typeface="+mj-lt"/>
        <a:ea typeface="+mj-ea"/>
        <a:cs typeface="+mj-cs"/>
        <a:sym typeface="Arial"/>
      </a:defRPr>
    </a:lvl6pPr>
    <a:lvl7pPr indent="1371600" latinLnBrk="0">
      <a:spcBef>
        <a:spcPts val="400"/>
      </a:spcBef>
      <a:defRPr sz="1200">
        <a:latin typeface="+mj-lt"/>
        <a:ea typeface="+mj-ea"/>
        <a:cs typeface="+mj-cs"/>
        <a:sym typeface="Arial"/>
      </a:defRPr>
    </a:lvl7pPr>
    <a:lvl8pPr indent="1600200" latinLnBrk="0">
      <a:spcBef>
        <a:spcPts val="400"/>
      </a:spcBef>
      <a:defRPr sz="1200">
        <a:latin typeface="+mj-lt"/>
        <a:ea typeface="+mj-ea"/>
        <a:cs typeface="+mj-cs"/>
        <a:sym typeface="Arial"/>
      </a:defRPr>
    </a:lvl8pPr>
    <a:lvl9pPr indent="1828800" latinLnBrk="0">
      <a:spcBef>
        <a:spcPts val="400"/>
      </a:spcBef>
      <a:defRPr sz="1200">
        <a:latin typeface="+mj-lt"/>
        <a:ea typeface="+mj-ea"/>
        <a:cs typeface="+mj-cs"/>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eaLnBrk="1" fontAlgn="auto" latinLnBrk="0" hangingPunct="1">
              <a:lnSpc>
                <a:spcPct val="100000"/>
              </a:lnSpc>
              <a:spcBef>
                <a:spcPts val="400"/>
              </a:spcBef>
              <a:spcAft>
                <a:spcPts val="0"/>
              </a:spcAft>
              <a:buClrTx/>
              <a:buSzTx/>
              <a:buFontTx/>
              <a:buNone/>
              <a:tabLst/>
              <a:defRPr/>
            </a:pPr>
            <a:r>
              <a:rPr lang="en-US" sz="1200" b="1" dirty="0">
                <a:solidFill>
                  <a:srgbClr val="254777"/>
                </a:solidFill>
              </a:rPr>
              <a:t>If (key players have the right supports in place), then (they can achieve greater impacts)</a:t>
            </a:r>
          </a:p>
          <a:p>
            <a:pPr marL="0" marR="0" lvl="0" indent="0" algn="l" defTabSz="914400" eaLnBrk="1" fontAlgn="auto" latinLnBrk="0" hangingPunct="1">
              <a:lnSpc>
                <a:spcPct val="100000"/>
              </a:lnSpc>
              <a:spcBef>
                <a:spcPts val="400"/>
              </a:spcBef>
              <a:spcAft>
                <a:spcPts val="0"/>
              </a:spcAft>
              <a:buClrTx/>
              <a:buSzTx/>
              <a:buFontTx/>
              <a:buNone/>
              <a:tabLst/>
              <a:defRPr/>
            </a:pPr>
            <a:endParaRPr lang="en-US" sz="1200" b="1" dirty="0">
              <a:solidFill>
                <a:srgbClr val="254777"/>
              </a:solidFill>
            </a:endParaRPr>
          </a:p>
          <a:p>
            <a:pPr marL="0" marR="0" lvl="0" indent="0" algn="l" defTabSz="914400" eaLnBrk="1" fontAlgn="auto" latinLnBrk="0" hangingPunct="1">
              <a:lnSpc>
                <a:spcPct val="100000"/>
              </a:lnSpc>
              <a:spcBef>
                <a:spcPts val="400"/>
              </a:spcBef>
              <a:spcAft>
                <a:spcPts val="0"/>
              </a:spcAft>
              <a:buClrTx/>
              <a:buSzTx/>
              <a:buFontTx/>
              <a:buNone/>
              <a:tabLst/>
              <a:defRPr/>
            </a:pPr>
            <a:endParaRPr lang="en-US" sz="1200" b="1" dirty="0">
              <a:solidFill>
                <a:srgbClr val="254777"/>
              </a:solidFill>
            </a:endParaRPr>
          </a:p>
          <a:p>
            <a:endParaRPr lang="en-US" dirty="0"/>
          </a:p>
        </p:txBody>
      </p:sp>
    </p:spTree>
    <p:extLst>
      <p:ext uri="{BB962C8B-B14F-4D97-AF65-F5344CB8AC3E}">
        <p14:creationId xmlns:p14="http://schemas.microsoft.com/office/powerpoint/2010/main" val="3803934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45" name="Title Text"/>
          <p:cNvSpPr txBox="1">
            <a:spLocks noGrp="1"/>
          </p:cNvSpPr>
          <p:nvPr>
            <p:ph type="title"/>
          </p:nvPr>
        </p:nvSpPr>
        <p:spPr>
          <a:xfrm>
            <a:off x="963085" y="4406903"/>
            <a:ext cx="10363201" cy="1362075"/>
          </a:xfrm>
          <a:prstGeom prst="rect">
            <a:avLst/>
          </a:prstGeom>
        </p:spPr>
        <p:txBody>
          <a:bodyPr anchor="t"/>
          <a:lstStyle>
            <a:lvl1pPr algn="l">
              <a:defRPr sz="4000" b="1" cap="all"/>
            </a:lvl1pPr>
          </a:lstStyle>
          <a:p>
            <a:r>
              <a:t>Title Text</a:t>
            </a:r>
          </a:p>
        </p:txBody>
      </p:sp>
      <p:sp>
        <p:nvSpPr>
          <p:cNvPr id="46" name="Body Level One…"/>
          <p:cNvSpPr txBox="1">
            <a:spLocks noGrp="1"/>
          </p:cNvSpPr>
          <p:nvPr>
            <p:ph type="body" sz="quarter" idx="1"/>
          </p:nvPr>
        </p:nvSpPr>
        <p:spPr>
          <a:xfrm>
            <a:off x="963085" y="2906713"/>
            <a:ext cx="10363201" cy="1500188"/>
          </a:xfrm>
          <a:prstGeom prst="rect">
            <a:avLst/>
          </a:prstGeom>
        </p:spPr>
        <p:txBody>
          <a:bodyPr anchor="b">
            <a:normAutofit/>
          </a:bodyPr>
          <a:lstStyle>
            <a:lvl1pPr marL="0" indent="0">
              <a:buSzTx/>
              <a:buNone/>
            </a:lvl1pPr>
            <a:lvl2pPr marL="0" indent="457200">
              <a:buSzTx/>
              <a:buNone/>
            </a:lvl2pPr>
            <a:lvl3pPr marL="0" indent="914400">
              <a:buSzTx/>
              <a:buNone/>
            </a:lvl3pPr>
            <a:lvl4pPr marL="0" indent="1371600">
              <a:buSzTx/>
              <a:buNone/>
            </a:lvl4pPr>
            <a:lvl5pPr marL="0" indent="1828800">
              <a:buSzTx/>
              <a:buNone/>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p:spTree>
      <p:nvGrpSpPr>
        <p:cNvPr id="1" name=""/>
        <p:cNvGrpSpPr/>
        <p:nvPr/>
      </p:nvGrpSpPr>
      <p:grpSpPr>
        <a:xfrm>
          <a:off x="0" y="0"/>
          <a:ext cx="0" cy="0"/>
          <a:chOff x="0" y="0"/>
          <a:chExt cx="0" cy="0"/>
        </a:xfrm>
      </p:grpSpPr>
      <p:sp>
        <p:nvSpPr>
          <p:cNvPr id="108" name="Author and Date"/>
          <p:cNvSpPr txBox="1">
            <a:spLocks noGrp="1"/>
          </p:cNvSpPr>
          <p:nvPr>
            <p:ph type="body" sz="quarter" idx="21" hasCustomPrompt="1"/>
          </p:nvPr>
        </p:nvSpPr>
        <p:spPr>
          <a:xfrm>
            <a:off x="600671" y="5304698"/>
            <a:ext cx="10985503" cy="238868"/>
          </a:xfrm>
          <a:prstGeom prst="rect">
            <a:avLst/>
          </a:prstGeom>
          <a:ln w="3175"/>
        </p:spPr>
        <p:txBody>
          <a:bodyPr lIns="17144" tIns="17144" rIns="17144" bIns="17144">
            <a:normAutofit/>
          </a:bodyPr>
          <a:lstStyle>
            <a:lvl1pPr marL="0" indent="0" defTabSz="338454">
              <a:spcBef>
                <a:spcPts val="0"/>
              </a:spcBef>
              <a:buSzTx/>
              <a:buNone/>
              <a:defRPr sz="1476" b="1">
                <a:latin typeface="Helvetica Neue"/>
                <a:ea typeface="Helvetica Neue"/>
                <a:cs typeface="Helvetica Neue"/>
                <a:sym typeface="Helvetica Neue"/>
              </a:defRPr>
            </a:lvl1pPr>
          </a:lstStyle>
          <a:p>
            <a:r>
              <a:t>Author and Date</a:t>
            </a:r>
          </a:p>
        </p:txBody>
      </p:sp>
      <p:sp>
        <p:nvSpPr>
          <p:cNvPr id="109" name="Presentation Title"/>
          <p:cNvSpPr txBox="1">
            <a:spLocks noGrp="1"/>
          </p:cNvSpPr>
          <p:nvPr>
            <p:ph type="title" hasCustomPrompt="1"/>
          </p:nvPr>
        </p:nvSpPr>
        <p:spPr>
          <a:xfrm>
            <a:off x="603250" y="1822871"/>
            <a:ext cx="10985503" cy="1743076"/>
          </a:xfrm>
          <a:prstGeom prst="rect">
            <a:avLst/>
          </a:prstGeom>
        </p:spPr>
        <p:txBody>
          <a:bodyPr lIns="19050" tIns="19050" rIns="19050" bIns="19050" anchor="b"/>
          <a:lstStyle>
            <a:lvl1pPr algn="l" defTabSz="1219169">
              <a:lnSpc>
                <a:spcPct val="80000"/>
              </a:lnSpc>
              <a:defRPr sz="5800" b="1" spc="-116">
                <a:solidFill>
                  <a:srgbClr val="000000"/>
                </a:solidFill>
                <a:latin typeface="Helvetica Neue"/>
                <a:ea typeface="Helvetica Neue"/>
                <a:cs typeface="Helvetica Neue"/>
                <a:sym typeface="Helvetica Neue"/>
              </a:defRPr>
            </a:lvl1pPr>
          </a:lstStyle>
          <a:p>
            <a:r>
              <a:t>Presentation Title</a:t>
            </a:r>
          </a:p>
        </p:txBody>
      </p:sp>
      <p:sp>
        <p:nvSpPr>
          <p:cNvPr id="110" name="Body Level One…"/>
          <p:cNvSpPr txBox="1">
            <a:spLocks noGrp="1"/>
          </p:cNvSpPr>
          <p:nvPr>
            <p:ph type="body" sz="quarter" idx="1" hasCustomPrompt="1"/>
          </p:nvPr>
        </p:nvSpPr>
        <p:spPr>
          <a:xfrm>
            <a:off x="600672" y="3565946"/>
            <a:ext cx="10985501" cy="714376"/>
          </a:xfrm>
          <a:prstGeom prst="rect">
            <a:avLst/>
          </a:prstGeom>
        </p:spPr>
        <p:txBody>
          <a:bodyPr lIns="19050" tIns="19050" rIns="19050" bIns="19050">
            <a:normAutofit/>
          </a:bodyPr>
          <a:lstStyle>
            <a:lvl1pPr marL="0" indent="0" defTabSz="412750">
              <a:spcBef>
                <a:spcPts val="0"/>
              </a:spcBef>
              <a:buSzTx/>
              <a:buNone/>
              <a:defRPr sz="2600" b="1">
                <a:latin typeface="Helvetica Neue"/>
                <a:ea typeface="Helvetica Neue"/>
                <a:cs typeface="Helvetica Neue"/>
                <a:sym typeface="Helvetica Neue"/>
              </a:defRPr>
            </a:lvl1pPr>
            <a:lvl2pPr marL="0" indent="457200" defTabSz="412750">
              <a:spcBef>
                <a:spcPts val="0"/>
              </a:spcBef>
              <a:buSzTx/>
              <a:buNone/>
              <a:defRPr sz="2600" b="1">
                <a:latin typeface="Helvetica Neue"/>
                <a:ea typeface="Helvetica Neue"/>
                <a:cs typeface="Helvetica Neue"/>
                <a:sym typeface="Helvetica Neue"/>
              </a:defRPr>
            </a:lvl2pPr>
            <a:lvl3pPr marL="0" indent="914400" defTabSz="412750">
              <a:spcBef>
                <a:spcPts val="0"/>
              </a:spcBef>
              <a:buSzTx/>
              <a:buNone/>
              <a:defRPr sz="2600" b="1">
                <a:latin typeface="Helvetica Neue"/>
                <a:ea typeface="Helvetica Neue"/>
                <a:cs typeface="Helvetica Neue"/>
                <a:sym typeface="Helvetica Neue"/>
              </a:defRPr>
            </a:lvl3pPr>
            <a:lvl4pPr marL="0" indent="1371600" defTabSz="412750">
              <a:spcBef>
                <a:spcPts val="0"/>
              </a:spcBef>
              <a:buSzTx/>
              <a:buNone/>
              <a:defRPr sz="2600" b="1">
                <a:latin typeface="Helvetica Neue"/>
                <a:ea typeface="Helvetica Neue"/>
                <a:cs typeface="Helvetica Neue"/>
                <a:sym typeface="Helvetica Neue"/>
              </a:defRPr>
            </a:lvl4pPr>
            <a:lvl5pPr marL="0" indent="1828800" defTabSz="412750">
              <a:spcBef>
                <a:spcPts val="0"/>
              </a:spcBef>
              <a:buSzTx/>
              <a:buNone/>
              <a:defRPr sz="2600" b="1">
                <a:latin typeface="Helvetica Neue"/>
                <a:ea typeface="Helvetica Neue"/>
                <a:cs typeface="Helvetica Neue"/>
                <a:sym typeface="Helvetica Neue"/>
              </a:defRPr>
            </a:lvl5pPr>
          </a:lstStyle>
          <a:p>
            <a:r>
              <a:t>Presentation Subtitle</a:t>
            </a:r>
          </a:p>
          <a:p>
            <a:pPr lvl="1"/>
            <a:endParaRPr/>
          </a:p>
          <a:p>
            <a:pPr lvl="2"/>
            <a:endParaRPr/>
          </a:p>
          <a:p>
            <a:pPr lvl="3"/>
            <a:endParaRPr/>
          </a:p>
          <a:p>
            <a:pPr lvl="4"/>
            <a:endParaRPr/>
          </a:p>
        </p:txBody>
      </p:sp>
      <p:sp>
        <p:nvSpPr>
          <p:cNvPr id="111" name="Slide Number"/>
          <p:cNvSpPr txBox="1">
            <a:spLocks noGrp="1"/>
          </p:cNvSpPr>
          <p:nvPr>
            <p:ph type="sldNum" sz="quarter" idx="2"/>
          </p:nvPr>
        </p:nvSpPr>
        <p:spPr>
          <a:xfrm>
            <a:off x="6011123" y="5726129"/>
            <a:ext cx="163506" cy="176972"/>
          </a:xfrm>
          <a:prstGeom prst="rect">
            <a:avLst/>
          </a:prstGeom>
        </p:spPr>
        <p:txBody>
          <a:bodyPr lIns="19050" tIns="19050" rIns="19050" bIns="19050" anchor="b"/>
          <a:lstStyle>
            <a:lvl1pPr algn="ctr" defTabSz="292100">
              <a:defRPr sz="900">
                <a:latin typeface="Helvetica Neue"/>
                <a:ea typeface="Helvetica Neue"/>
                <a:cs typeface="Helvetica Neue"/>
                <a:sym typeface="Helvetica Neue"/>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 Id="rId9"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Off val="44000"/>
          </a:schemeClr>
        </a:solidFill>
        <a:effectLst/>
      </p:bgPr>
    </p:bg>
    <p:spTree>
      <p:nvGrpSpPr>
        <p:cNvPr id="1" name=""/>
        <p:cNvGrpSpPr/>
        <p:nvPr/>
      </p:nvGrpSpPr>
      <p:grpSpPr>
        <a:xfrm>
          <a:off x="0" y="0"/>
          <a:ext cx="0" cy="0"/>
          <a:chOff x="0" y="0"/>
          <a:chExt cx="0" cy="0"/>
        </a:xfrm>
      </p:grpSpPr>
      <p:pic>
        <p:nvPicPr>
          <p:cNvPr id="13" name="Picture 12" descr="A picture containing rectangle&#10;&#10;Description automatically generated">
            <a:extLst>
              <a:ext uri="{FF2B5EF4-FFF2-40B4-BE49-F238E27FC236}">
                <a16:creationId xmlns:a16="http://schemas.microsoft.com/office/drawing/2014/main" id="{BC4DDD9E-E6D4-7142-B791-885B63EBD7B6}"/>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t="-9168" b="34122"/>
          <a:stretch/>
        </p:blipFill>
        <p:spPr>
          <a:xfrm flipH="1">
            <a:off x="-14990" y="-178877"/>
            <a:ext cx="12206990" cy="1397436"/>
          </a:xfrm>
          <a:prstGeom prst="rect">
            <a:avLst/>
          </a:prstGeom>
          <a:effectLst>
            <a:outerShdw blurRad="293794" dist="50800" dir="5400000" sx="97000" sy="97000" algn="ctr" rotWithShape="0">
              <a:srgbClr val="000000">
                <a:alpha val="9000"/>
              </a:srgbClr>
            </a:outerShdw>
          </a:effectLst>
        </p:spPr>
      </p:pic>
      <p:pic>
        <p:nvPicPr>
          <p:cNvPr id="9" name="Picture 8" descr="A picture containing text, sign&#10;&#10;Description automatically generated">
            <a:extLst>
              <a:ext uri="{FF2B5EF4-FFF2-40B4-BE49-F238E27FC236}">
                <a16:creationId xmlns:a16="http://schemas.microsoft.com/office/drawing/2014/main" id="{B078C5CC-A4A5-C84A-BFA7-4D55E47AA42F}"/>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427158" y="72800"/>
            <a:ext cx="2671581" cy="872213"/>
          </a:xfrm>
          <a:prstGeom prst="rect">
            <a:avLst/>
          </a:prstGeom>
        </p:spPr>
      </p:pic>
      <p:sp>
        <p:nvSpPr>
          <p:cNvPr id="4" name="Title Text"/>
          <p:cNvSpPr txBox="1">
            <a:spLocks noGrp="1"/>
          </p:cNvSpPr>
          <p:nvPr>
            <p:ph type="title"/>
          </p:nvPr>
        </p:nvSpPr>
        <p:spPr>
          <a:xfrm>
            <a:off x="406400" y="2149501"/>
            <a:ext cx="11379200" cy="838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rPr dirty="0"/>
              <a:t>Title Text</a:t>
            </a:r>
          </a:p>
        </p:txBody>
      </p:sp>
      <p:sp>
        <p:nvSpPr>
          <p:cNvPr id="5" name="Body Level One…"/>
          <p:cNvSpPr txBox="1">
            <a:spLocks noGrp="1"/>
          </p:cNvSpPr>
          <p:nvPr>
            <p:ph type="body" idx="1"/>
          </p:nvPr>
        </p:nvSpPr>
        <p:spPr>
          <a:xfrm>
            <a:off x="609600" y="3429000"/>
            <a:ext cx="10972800" cy="26971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8" name="Rectangle 17">
            <a:extLst>
              <a:ext uri="{FF2B5EF4-FFF2-40B4-BE49-F238E27FC236}">
                <a16:creationId xmlns:a16="http://schemas.microsoft.com/office/drawing/2014/main" id="{8F496BB2-7866-BD46-98FC-5B168926896D}"/>
              </a:ext>
            </a:extLst>
          </p:cNvPr>
          <p:cNvSpPr/>
          <p:nvPr userDrawn="1"/>
        </p:nvSpPr>
        <p:spPr>
          <a:xfrm>
            <a:off x="0" y="6255214"/>
            <a:ext cx="12192000" cy="600162"/>
          </a:xfrm>
          <a:prstGeom prst="rect">
            <a:avLst/>
          </a:prstGeom>
          <a:solidFill>
            <a:srgbClr val="8BD2E5">
              <a:alpha val="50000"/>
            </a:srgbClr>
          </a:solidFill>
          <a:ln>
            <a:noFill/>
          </a:ln>
        </p:spPr>
        <p:style>
          <a:lnRef idx="2">
            <a:schemeClr val="accent2"/>
          </a:lnRef>
          <a:fillRef idx="1">
            <a:schemeClr val="lt1"/>
          </a:fillRef>
          <a:effectRef idx="0">
            <a:schemeClr val="accent2"/>
          </a:effectRef>
          <a:fontRef idx="minor">
            <a:schemeClr val="dk1"/>
          </a:fontRef>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3300" b="0" i="0" u="none" strike="noStrike" cap="none" spc="0" normalizeH="0" baseline="0" dirty="0">
              <a:ln>
                <a:noFill/>
              </a:ln>
              <a:solidFill>
                <a:srgbClr val="000000"/>
              </a:solidFill>
              <a:effectLst/>
              <a:uFillTx/>
              <a:latin typeface="+mj-lt"/>
              <a:ea typeface="+mj-ea"/>
              <a:cs typeface="+mj-cs"/>
              <a:sym typeface="Arial"/>
            </a:endParaRPr>
          </a:p>
        </p:txBody>
      </p:sp>
      <p:sp>
        <p:nvSpPr>
          <p:cNvPr id="7" name="Rectangle 6">
            <a:extLst>
              <a:ext uri="{FF2B5EF4-FFF2-40B4-BE49-F238E27FC236}">
                <a16:creationId xmlns:a16="http://schemas.microsoft.com/office/drawing/2014/main" id="{6AA903B4-86AF-5344-B3AD-F60BEABFBE21}"/>
              </a:ext>
            </a:extLst>
          </p:cNvPr>
          <p:cNvSpPr/>
          <p:nvPr userDrawn="1"/>
        </p:nvSpPr>
        <p:spPr>
          <a:xfrm>
            <a:off x="9333899" y="884378"/>
            <a:ext cx="2765501" cy="292388"/>
          </a:xfrm>
          <a:prstGeom prst="rect">
            <a:avLst/>
          </a:prstGeom>
        </p:spPr>
        <p:txBody>
          <a:bodyPr wrap="none">
            <a:spAutoFit/>
          </a:bodyPr>
          <a:lstStyle/>
          <a:p>
            <a:r>
              <a:rPr lang="en-US" sz="1300" b="1" i="1" dirty="0">
                <a:solidFill>
                  <a:schemeClr val="tx1"/>
                </a:solidFill>
              </a:rPr>
              <a:t>Note: </a:t>
            </a:r>
            <a:r>
              <a:rPr lang="en-US" sz="1300" i="1" dirty="0">
                <a:solidFill>
                  <a:schemeClr val="tx1"/>
                </a:solidFill>
              </a:rPr>
              <a:t>full version available as PDF</a:t>
            </a:r>
          </a:p>
        </p:txBody>
      </p:sp>
      <p:sp>
        <p:nvSpPr>
          <p:cNvPr id="10" name="TextBox 9">
            <a:extLst>
              <a:ext uri="{FF2B5EF4-FFF2-40B4-BE49-F238E27FC236}">
                <a16:creationId xmlns:a16="http://schemas.microsoft.com/office/drawing/2014/main" id="{987E7C17-F782-9E40-BC5D-BFA8C9D9703B}"/>
              </a:ext>
            </a:extLst>
          </p:cNvPr>
          <p:cNvSpPr txBox="1"/>
          <p:nvPr userDrawn="1"/>
        </p:nvSpPr>
        <p:spPr>
          <a:xfrm>
            <a:off x="8528858" y="6300125"/>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chemeClr val="tx1"/>
                </a:solidFill>
              </a:rPr>
              <a:t> © McMaster Health Forum on behalf McMaster University</a:t>
            </a:r>
          </a:p>
          <a:p>
            <a:pPr algn="r">
              <a:spcAft>
                <a:spcPts val="200"/>
              </a:spcAft>
            </a:pPr>
            <a:r>
              <a:rPr lang="en-CA" sz="800" i="1" dirty="0">
                <a:solidFill>
                  <a:schemeClr val="tx1"/>
                </a:solidFill>
              </a:rPr>
              <a:t>Share freely, give credit, adapt with permission. This work is licensed under</a:t>
            </a:r>
          </a:p>
          <a:p>
            <a:pPr algn="r">
              <a:spcAft>
                <a:spcPts val="200"/>
              </a:spcAft>
            </a:pPr>
            <a:r>
              <a:rPr lang="en-CA" sz="800" i="1" dirty="0">
                <a:solidFill>
                  <a:schemeClr val="tx1"/>
                </a:solidFill>
              </a:rPr>
              <a:t>a Creative Commons Attribution-NoDerivatives 4.0 International License.</a:t>
            </a:r>
          </a:p>
        </p:txBody>
      </p:sp>
      <p:sp>
        <p:nvSpPr>
          <p:cNvPr id="11" name="TextBox 10">
            <a:extLst>
              <a:ext uri="{FF2B5EF4-FFF2-40B4-BE49-F238E27FC236}">
                <a16:creationId xmlns:a16="http://schemas.microsoft.com/office/drawing/2014/main" id="{1EEEDF93-F1B3-FF4E-9DAA-D077512D0159}"/>
              </a:ext>
            </a:extLst>
          </p:cNvPr>
          <p:cNvSpPr txBox="1"/>
          <p:nvPr userDrawn="1"/>
        </p:nvSpPr>
        <p:spPr>
          <a:xfrm>
            <a:off x="173770" y="6301802"/>
            <a:ext cx="1979271" cy="51296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nSpc>
                <a:spcPct val="100000"/>
              </a:lnSpc>
              <a:spcAft>
                <a:spcPts val="200"/>
              </a:spcAft>
            </a:pPr>
            <a:r>
              <a:rPr lang="en-CA" sz="800" dirty="0">
                <a:solidFill>
                  <a:schemeClr val="tx1"/>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800" u="none" dirty="0">
                <a:solidFill>
                  <a:schemeClr val="tx1"/>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800" u="none" dirty="0">
                <a:solidFill>
                  <a:schemeClr val="tx1"/>
                </a:solidFill>
                <a:effectLst/>
                <a:latin typeface="Arial" panose="020B0604020202020204" pitchFamily="34" charset="0"/>
                <a:cs typeface="Arial" panose="020B0604020202020204" pitchFamily="34" charset="0"/>
              </a:rPr>
              <a:t>@evidencecomm</a:t>
            </a:r>
          </a:p>
        </p:txBody>
      </p:sp>
      <p:pic>
        <p:nvPicPr>
          <p:cNvPr id="3" name="Picture 2">
            <a:extLst>
              <a:ext uri="{FF2B5EF4-FFF2-40B4-BE49-F238E27FC236}">
                <a16:creationId xmlns:a16="http://schemas.microsoft.com/office/drawing/2014/main" id="{7BF53448-7019-D240-A8FC-227352A375B1}"/>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88829" y="6353242"/>
            <a:ext cx="122703" cy="122703"/>
          </a:xfrm>
          <a:prstGeom prst="rect">
            <a:avLst/>
          </a:prstGeom>
        </p:spPr>
      </p:pic>
      <p:pic>
        <p:nvPicPr>
          <p:cNvPr id="12" name="Picture 11">
            <a:extLst>
              <a:ext uri="{FF2B5EF4-FFF2-40B4-BE49-F238E27FC236}">
                <a16:creationId xmlns:a16="http://schemas.microsoft.com/office/drawing/2014/main" id="{19A36BA6-856E-1E47-B0BC-302F298A50D3}"/>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88830" y="6656188"/>
            <a:ext cx="126293" cy="126293"/>
          </a:xfrm>
          <a:prstGeom prst="rect">
            <a:avLst/>
          </a:prstGeom>
        </p:spPr>
      </p:pic>
      <p:pic>
        <p:nvPicPr>
          <p:cNvPr id="14" name="Picture 13">
            <a:extLst>
              <a:ext uri="{FF2B5EF4-FFF2-40B4-BE49-F238E27FC236}">
                <a16:creationId xmlns:a16="http://schemas.microsoft.com/office/drawing/2014/main" id="{A1B17162-39D4-A042-9828-13C8F62DBD4D}"/>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90711" y="6497614"/>
            <a:ext cx="126293" cy="126293"/>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 id="2147483656" r:id="rId2"/>
    <p:sldLayoutId id="2147483659" r:id="rId3"/>
  </p:sldLayoutIdLst>
  <p:transition spd="med"/>
  <p:hf hdr="0" ftr="0" dt="0"/>
  <p:txStyles>
    <p:titleStyle>
      <a:lvl1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1pPr>
      <a:lvl2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2pPr>
      <a:lvl3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3pPr>
      <a:lvl4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4pPr>
      <a:lvl5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5pPr>
      <a:lvl6pPr marL="0" marR="0" indent="4572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6pPr>
      <a:lvl7pPr marL="0" marR="0" indent="9144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7pPr>
      <a:lvl8pPr marL="0" marR="0" indent="13716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8pPr>
      <a:lvl9pPr marL="0" marR="0" indent="18288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9pPr>
    </p:titleStyle>
    <p:bodyStyle>
      <a:lvl1pPr marL="342900" marR="0" indent="-342900" algn="l" defTabSz="914400" rtl="0" latinLnBrk="0">
        <a:lnSpc>
          <a:spcPct val="100000"/>
        </a:lnSpc>
        <a:spcBef>
          <a:spcPts val="400"/>
        </a:spcBef>
        <a:spcAft>
          <a:spcPts val="0"/>
        </a:spcAft>
        <a:buClrTx/>
        <a:buSzPct val="120000"/>
        <a:buFontTx/>
        <a:buChar char="▪"/>
        <a:tabLst/>
        <a:defRPr sz="2000" b="0" i="0" u="none" strike="noStrike" cap="none" spc="0" baseline="0">
          <a:solidFill>
            <a:srgbClr val="000000"/>
          </a:solidFill>
          <a:uFillTx/>
          <a:latin typeface="+mj-lt"/>
          <a:ea typeface="+mj-ea"/>
          <a:cs typeface="+mj-cs"/>
          <a:sym typeface="Arial"/>
        </a:defRPr>
      </a:lvl1pPr>
      <a:lvl2pPr marL="742950" marR="0" indent="-285750" algn="l" defTabSz="914400" rtl="0" latinLnBrk="0">
        <a:lnSpc>
          <a:spcPct val="100000"/>
        </a:lnSpc>
        <a:spcBef>
          <a:spcPts val="400"/>
        </a:spcBef>
        <a:spcAft>
          <a:spcPts val="0"/>
        </a:spcAft>
        <a:buClrTx/>
        <a:buSzPct val="60000"/>
        <a:buFontTx/>
        <a:buChar char="❑"/>
        <a:tabLst/>
        <a:defRPr sz="2000" b="0" i="0" u="none" strike="noStrike" cap="none" spc="0" baseline="0">
          <a:solidFill>
            <a:srgbClr val="000000"/>
          </a:solidFill>
          <a:uFillTx/>
          <a:latin typeface="+mj-lt"/>
          <a:ea typeface="+mj-ea"/>
          <a:cs typeface="+mj-cs"/>
          <a:sym typeface="Arial"/>
        </a:defRPr>
      </a:lvl2pPr>
      <a:lvl3pPr marL="11430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000000"/>
          </a:solidFill>
          <a:uFillTx/>
          <a:latin typeface="+mj-lt"/>
          <a:ea typeface="+mj-ea"/>
          <a:cs typeface="+mj-cs"/>
          <a:sym typeface="Arial"/>
        </a:defRPr>
      </a:lvl3pPr>
      <a:lvl4pPr marL="16002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000000"/>
          </a:solidFill>
          <a:uFillTx/>
          <a:latin typeface="+mj-lt"/>
          <a:ea typeface="+mj-ea"/>
          <a:cs typeface="+mj-cs"/>
          <a:sym typeface="Arial"/>
        </a:defRPr>
      </a:lvl4pPr>
      <a:lvl5pPr marL="20574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5pPr>
      <a:lvl6pPr marL="25146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6pPr>
      <a:lvl7pPr marL="29718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7pPr>
      <a:lvl8pPr marL="34290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8pPr>
      <a:lvl9pPr marL="38862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9pPr>
    </p:bodyStyle>
    <p:otherStyle>
      <a:lvl1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a:extLst>
              <a:ext uri="{FF2B5EF4-FFF2-40B4-BE49-F238E27FC236}">
                <a16:creationId xmlns:a16="http://schemas.microsoft.com/office/drawing/2014/main" id="{71CA810D-965E-E442-9A39-D30DB9A9A5C4}"/>
              </a:ext>
            </a:extLst>
          </p:cNvPr>
          <p:cNvPicPr>
            <a:picLocks noChangeAspect="1"/>
          </p:cNvPicPr>
          <p:nvPr/>
        </p:nvPicPr>
        <p:blipFill rotWithShape="1">
          <a:blip r:embed="rId3">
            <a:extLst>
              <a:ext uri="{28A0092B-C50C-407E-A947-70E740481C1C}">
                <a14:useLocalDpi xmlns:a14="http://schemas.microsoft.com/office/drawing/2010/main" val="0"/>
              </a:ext>
            </a:extLst>
          </a:blip>
          <a:srcRect b="8699"/>
          <a:stretch/>
        </p:blipFill>
        <p:spPr>
          <a:xfrm>
            <a:off x="195797" y="1859702"/>
            <a:ext cx="3556066" cy="3765867"/>
          </a:xfrm>
          <a:prstGeom prst="rect">
            <a:avLst/>
          </a:prstGeom>
        </p:spPr>
      </p:pic>
      <p:sp>
        <p:nvSpPr>
          <p:cNvPr id="52" name="Rectangle 51">
            <a:extLst>
              <a:ext uri="{FF2B5EF4-FFF2-40B4-BE49-F238E27FC236}">
                <a16:creationId xmlns:a16="http://schemas.microsoft.com/office/drawing/2014/main" id="{72BBDED7-14BE-9544-BBC4-A0B6A41DE499}"/>
              </a:ext>
            </a:extLst>
          </p:cNvPr>
          <p:cNvSpPr/>
          <p:nvPr/>
        </p:nvSpPr>
        <p:spPr>
          <a:xfrm>
            <a:off x="5092708" y="3967380"/>
            <a:ext cx="6993878" cy="677106"/>
          </a:xfrm>
          <a:prstGeom prst="rect">
            <a:avLst/>
          </a:prstGeom>
          <a:no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lang="en-US" sz="2000" dirty="0"/>
          </a:p>
          <a:p>
            <a:pPr marL="0" marR="0" indent="0" algn="l" defTabSz="914400" rtl="0" fontAlgn="auto" latinLnBrk="0" hangingPunct="0">
              <a:lnSpc>
                <a:spcPct val="100000"/>
              </a:lnSpc>
              <a:spcBef>
                <a:spcPts val="0"/>
              </a:spcBef>
              <a:spcAft>
                <a:spcPts val="0"/>
              </a:spcAft>
              <a:buClrTx/>
              <a:buSzTx/>
              <a:buFontTx/>
              <a:buNone/>
              <a:tabLst/>
            </a:pPr>
            <a:endParaRPr lang="en-US" sz="1800" dirty="0"/>
          </a:p>
        </p:txBody>
      </p:sp>
      <p:sp>
        <p:nvSpPr>
          <p:cNvPr id="51" name="Rectangle 50">
            <a:extLst>
              <a:ext uri="{FF2B5EF4-FFF2-40B4-BE49-F238E27FC236}">
                <a16:creationId xmlns:a16="http://schemas.microsoft.com/office/drawing/2014/main" id="{616CD80E-97A8-ED4B-8184-B49B590C9A29}"/>
              </a:ext>
            </a:extLst>
          </p:cNvPr>
          <p:cNvSpPr/>
          <p:nvPr/>
        </p:nvSpPr>
        <p:spPr>
          <a:xfrm>
            <a:off x="5079551" y="2438530"/>
            <a:ext cx="6993878" cy="1138771"/>
          </a:xfrm>
          <a:prstGeom prst="rect">
            <a:avLst/>
          </a:prstGeom>
          <a:no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lang="en-US" sz="3600" dirty="0"/>
          </a:p>
          <a:p>
            <a:pPr marL="0" marR="0" indent="0" algn="l" defTabSz="914400" rtl="0" fontAlgn="auto" latinLnBrk="0" hangingPunct="0">
              <a:lnSpc>
                <a:spcPct val="100000"/>
              </a:lnSpc>
              <a:spcBef>
                <a:spcPts val="0"/>
              </a:spcBef>
              <a:spcAft>
                <a:spcPts val="0"/>
              </a:spcAft>
              <a:buClrTx/>
              <a:buSzTx/>
              <a:buFontTx/>
              <a:buNone/>
              <a:tabLst/>
            </a:pPr>
            <a:endParaRPr lang="en-US" dirty="0"/>
          </a:p>
        </p:txBody>
      </p:sp>
      <p:sp>
        <p:nvSpPr>
          <p:cNvPr id="39" name="Rectangle 38">
            <a:extLst>
              <a:ext uri="{FF2B5EF4-FFF2-40B4-BE49-F238E27FC236}">
                <a16:creationId xmlns:a16="http://schemas.microsoft.com/office/drawing/2014/main" id="{EFE9B790-B02F-214F-8876-113893DBC8B8}"/>
              </a:ext>
            </a:extLst>
          </p:cNvPr>
          <p:cNvSpPr/>
          <p:nvPr/>
        </p:nvSpPr>
        <p:spPr>
          <a:xfrm>
            <a:off x="3629890" y="2495929"/>
            <a:ext cx="1318455" cy="584775"/>
          </a:xfrm>
          <a:prstGeom prst="rect">
            <a:avLst/>
          </a:prstGeom>
        </p:spPr>
        <p:txBody>
          <a:bodyPr wrap="square">
            <a:spAutoFit/>
          </a:bodyPr>
          <a:lstStyle/>
          <a:p>
            <a:pPr algn="r"/>
            <a:r>
              <a:rPr lang="en-US" sz="1600" b="1" dirty="0">
                <a:solidFill>
                  <a:srgbClr val="8DD2E5"/>
                </a:solidFill>
              </a:rPr>
              <a:t>Level (and sector)</a:t>
            </a:r>
            <a:endParaRPr lang="en-US" sz="2800" dirty="0">
              <a:solidFill>
                <a:srgbClr val="8DD2E5"/>
              </a:solidFill>
            </a:endParaRPr>
          </a:p>
        </p:txBody>
      </p:sp>
      <p:sp>
        <p:nvSpPr>
          <p:cNvPr id="40" name="Rectangle 39">
            <a:extLst>
              <a:ext uri="{FF2B5EF4-FFF2-40B4-BE49-F238E27FC236}">
                <a16:creationId xmlns:a16="http://schemas.microsoft.com/office/drawing/2014/main" id="{AAD461A2-2A27-8F46-AA46-7B8C56C76148}"/>
              </a:ext>
            </a:extLst>
          </p:cNvPr>
          <p:cNvSpPr/>
          <p:nvPr/>
        </p:nvSpPr>
        <p:spPr>
          <a:xfrm>
            <a:off x="3517728" y="4734305"/>
            <a:ext cx="1424505" cy="338554"/>
          </a:xfrm>
          <a:prstGeom prst="rect">
            <a:avLst/>
          </a:prstGeom>
        </p:spPr>
        <p:txBody>
          <a:bodyPr wrap="square">
            <a:spAutoFit/>
          </a:bodyPr>
          <a:lstStyle/>
          <a:p>
            <a:pPr algn="r"/>
            <a:r>
              <a:rPr lang="en-US" sz="1600" b="1" dirty="0">
                <a:solidFill>
                  <a:srgbClr val="CC76A6"/>
                </a:solidFill>
              </a:rPr>
              <a:t>Complexity</a:t>
            </a:r>
            <a:endParaRPr lang="en-US" sz="1600" dirty="0">
              <a:solidFill>
                <a:srgbClr val="CC76A6"/>
              </a:solidFill>
            </a:endParaRPr>
          </a:p>
        </p:txBody>
      </p:sp>
      <p:sp>
        <p:nvSpPr>
          <p:cNvPr id="41" name="Rectangle 40">
            <a:extLst>
              <a:ext uri="{FF2B5EF4-FFF2-40B4-BE49-F238E27FC236}">
                <a16:creationId xmlns:a16="http://schemas.microsoft.com/office/drawing/2014/main" id="{1BA4ACD4-E63A-9647-8763-481806EA8015}"/>
              </a:ext>
            </a:extLst>
          </p:cNvPr>
          <p:cNvSpPr/>
          <p:nvPr/>
        </p:nvSpPr>
        <p:spPr>
          <a:xfrm>
            <a:off x="3300573" y="3729260"/>
            <a:ext cx="1663736" cy="338554"/>
          </a:xfrm>
          <a:prstGeom prst="rect">
            <a:avLst/>
          </a:prstGeom>
        </p:spPr>
        <p:txBody>
          <a:bodyPr wrap="square">
            <a:spAutoFit/>
          </a:bodyPr>
          <a:lstStyle/>
          <a:p>
            <a:pPr algn="r"/>
            <a:r>
              <a:rPr lang="en-US" sz="1600" b="1" dirty="0">
                <a:solidFill>
                  <a:srgbClr val="FFC057"/>
                </a:solidFill>
              </a:rPr>
              <a:t>Reasons</a:t>
            </a:r>
            <a:endParaRPr lang="en-US" sz="1600" dirty="0">
              <a:solidFill>
                <a:srgbClr val="FFC057"/>
              </a:solidFill>
            </a:endParaRPr>
          </a:p>
        </p:txBody>
      </p:sp>
      <p:sp>
        <p:nvSpPr>
          <p:cNvPr id="42" name="Rectangle 41">
            <a:extLst>
              <a:ext uri="{FF2B5EF4-FFF2-40B4-BE49-F238E27FC236}">
                <a16:creationId xmlns:a16="http://schemas.microsoft.com/office/drawing/2014/main" id="{B7FBBD24-E308-7D4C-8B46-0A011B46686F}"/>
              </a:ext>
            </a:extLst>
          </p:cNvPr>
          <p:cNvSpPr/>
          <p:nvPr/>
        </p:nvSpPr>
        <p:spPr>
          <a:xfrm>
            <a:off x="5736972" y="1598707"/>
            <a:ext cx="1814919" cy="292388"/>
          </a:xfrm>
          <a:prstGeom prst="rect">
            <a:avLst/>
          </a:prstGeom>
        </p:spPr>
        <p:txBody>
          <a:bodyPr wrap="square">
            <a:spAutoFit/>
          </a:bodyPr>
          <a:lstStyle/>
          <a:p>
            <a:pPr algn="ctr"/>
            <a:r>
              <a:rPr lang="en-CA" sz="1300" dirty="0">
                <a:solidFill>
                  <a:srgbClr val="FFFFFF"/>
                </a:solidFill>
                <a:latin typeface="Arial" panose="020B0604020202020204" pitchFamily="34" charset="0"/>
                <a:cs typeface="Arial" panose="020B0604020202020204" pitchFamily="34" charset="0"/>
              </a:rPr>
              <a:t>Domestic sectoral</a:t>
            </a:r>
          </a:p>
        </p:txBody>
      </p:sp>
      <p:sp>
        <p:nvSpPr>
          <p:cNvPr id="43" name="Rectangle 42">
            <a:extLst>
              <a:ext uri="{FF2B5EF4-FFF2-40B4-BE49-F238E27FC236}">
                <a16:creationId xmlns:a16="http://schemas.microsoft.com/office/drawing/2014/main" id="{A1DC724F-881B-2044-BBEF-F3E8CDFD037F}"/>
              </a:ext>
            </a:extLst>
          </p:cNvPr>
          <p:cNvSpPr/>
          <p:nvPr/>
        </p:nvSpPr>
        <p:spPr>
          <a:xfrm>
            <a:off x="4970010" y="2243311"/>
            <a:ext cx="6725799" cy="1277273"/>
          </a:xfrm>
          <a:prstGeom prst="rect">
            <a:avLst/>
          </a:prstGeom>
          <a:noFill/>
        </p:spPr>
        <p:txBody>
          <a:bodyPr wrap="square">
            <a:spAutoFit/>
          </a:bodyPr>
          <a:lstStyle/>
          <a:p>
            <a:pPr marL="171450" indent="-171450">
              <a:buFont typeface="Arial" panose="020B0604020202020204" pitchFamily="34" charset="0"/>
              <a:buChar char="•"/>
            </a:pPr>
            <a:r>
              <a:rPr lang="en-US" sz="1100" dirty="0">
                <a:solidFill>
                  <a:schemeClr val="tx1"/>
                </a:solidFill>
                <a:latin typeface="Helvetica" pitchFamily="2" charset="0"/>
                <a:cs typeface="Calibri" panose="020F0502020204030204" pitchFamily="34" charset="0"/>
              </a:rPr>
              <a:t>Most commission reports (46) address both domestic and global levels</a:t>
            </a:r>
          </a:p>
          <a:p>
            <a:pPr marL="171450" indent="-171450">
              <a:buFont typeface="Arial" panose="020B0604020202020204" pitchFamily="34" charset="0"/>
              <a:buChar char="•"/>
            </a:pPr>
            <a:r>
              <a:rPr lang="en-US" sz="1100" dirty="0">
                <a:solidFill>
                  <a:schemeClr val="tx1"/>
                </a:solidFill>
                <a:latin typeface="Helvetica" pitchFamily="2" charset="0"/>
                <a:cs typeface="Calibri" panose="020F0502020204030204" pitchFamily="34" charset="0"/>
              </a:rPr>
              <a:t>Only three sectors have been the focus of more than seven commission reports, namely health, public safety and justice, and food safety and security, with 22, 17 and 12 reports, respectively</a:t>
            </a:r>
          </a:p>
          <a:p>
            <a:pPr marL="171450" indent="-171450">
              <a:buFont typeface="Arial" panose="020B0604020202020204" pitchFamily="34" charset="0"/>
              <a:buChar char="•"/>
            </a:pPr>
            <a:r>
              <a:rPr lang="en-US" sz="1100" dirty="0">
                <a:solidFill>
                  <a:schemeClr val="tx1"/>
                </a:solidFill>
                <a:latin typeface="Helvetica" pitchFamily="2" charset="0"/>
                <a:cs typeface="Calibri" panose="020F0502020204030204" pitchFamily="34" charset="0"/>
              </a:rPr>
              <a:t>Only four Sustainable Development Goals (SDGs) have been the focus of more than six commission reports, Good health and well-being (SDG 3), Peace, justice and strong institutions (SDG 16), Zero hunger (SDG 2), and Decent work and economic growth (SDG 8) with 25, 16, 10 and 7 reports, respectively</a:t>
            </a:r>
          </a:p>
        </p:txBody>
      </p:sp>
      <p:sp>
        <p:nvSpPr>
          <p:cNvPr id="44" name="Rectangle 43">
            <a:extLst>
              <a:ext uri="{FF2B5EF4-FFF2-40B4-BE49-F238E27FC236}">
                <a16:creationId xmlns:a16="http://schemas.microsoft.com/office/drawing/2014/main" id="{0B8CAFE0-F2D4-9141-814C-643BD381D59B}"/>
              </a:ext>
            </a:extLst>
          </p:cNvPr>
          <p:cNvSpPr/>
          <p:nvPr/>
        </p:nvSpPr>
        <p:spPr>
          <a:xfrm>
            <a:off x="7395794" y="1598707"/>
            <a:ext cx="2374368" cy="292388"/>
          </a:xfrm>
          <a:prstGeom prst="rect">
            <a:avLst/>
          </a:prstGeom>
        </p:spPr>
        <p:txBody>
          <a:bodyPr wrap="square">
            <a:spAutoFit/>
          </a:bodyPr>
          <a:lstStyle/>
          <a:p>
            <a:pPr algn="ctr"/>
            <a:r>
              <a:rPr lang="en-CA" sz="1300" dirty="0">
                <a:solidFill>
                  <a:srgbClr val="FFFFFF"/>
                </a:solidFill>
                <a:latin typeface="Arial" panose="020B0604020202020204" pitchFamily="34" charset="0"/>
                <a:cs typeface="Arial" panose="020B0604020202020204" pitchFamily="34" charset="0"/>
              </a:rPr>
              <a:t>Domestic cross-sectoral</a:t>
            </a:r>
          </a:p>
        </p:txBody>
      </p:sp>
      <p:sp>
        <p:nvSpPr>
          <p:cNvPr id="46" name="Rectangle 45">
            <a:extLst>
              <a:ext uri="{FF2B5EF4-FFF2-40B4-BE49-F238E27FC236}">
                <a16:creationId xmlns:a16="http://schemas.microsoft.com/office/drawing/2014/main" id="{6D05C4BE-86B5-2A4A-B46E-8B034B4C22E9}"/>
              </a:ext>
            </a:extLst>
          </p:cNvPr>
          <p:cNvSpPr/>
          <p:nvPr/>
        </p:nvSpPr>
        <p:spPr>
          <a:xfrm>
            <a:off x="9594187" y="1629485"/>
            <a:ext cx="1918026" cy="238527"/>
          </a:xfrm>
          <a:prstGeom prst="rect">
            <a:avLst/>
          </a:prstGeom>
        </p:spPr>
        <p:txBody>
          <a:bodyPr wrap="square">
            <a:spAutoFit/>
          </a:bodyPr>
          <a:lstStyle/>
          <a:p>
            <a:pPr algn="ctr"/>
            <a:r>
              <a:rPr lang="en-CA" sz="950" dirty="0">
                <a:solidFill>
                  <a:srgbClr val="FFFFFF"/>
                </a:solidFill>
                <a:latin typeface="Arial" panose="020B0604020202020204" pitchFamily="34" charset="0"/>
                <a:cs typeface="Arial" panose="020B0604020202020204" pitchFamily="34" charset="0"/>
              </a:rPr>
              <a:t>Global (or regional) coordination </a:t>
            </a:r>
          </a:p>
        </p:txBody>
      </p:sp>
      <p:sp>
        <p:nvSpPr>
          <p:cNvPr id="36" name="TextBox 35">
            <a:extLst>
              <a:ext uri="{FF2B5EF4-FFF2-40B4-BE49-F238E27FC236}">
                <a16:creationId xmlns:a16="http://schemas.microsoft.com/office/drawing/2014/main" id="{D13B55EA-4F0A-004B-AA0B-E7269B8E8F34}"/>
              </a:ext>
            </a:extLst>
          </p:cNvPr>
          <p:cNvSpPr txBox="1"/>
          <p:nvPr/>
        </p:nvSpPr>
        <p:spPr>
          <a:xfrm>
            <a:off x="5076745" y="1452747"/>
            <a:ext cx="6993878" cy="646331"/>
          </a:xfrm>
          <a:prstGeom prst="rect">
            <a:avLst/>
          </a:prstGeom>
          <a:solidFill>
            <a:schemeClr val="bg1"/>
          </a:solid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ctr"/>
            <a:r>
              <a:rPr lang="en-US" sz="1800" dirty="0">
                <a:solidFill>
                  <a:schemeClr val="tx1"/>
                </a:solidFill>
                <a:latin typeface="Helvetica" pitchFamily="2" charset="0"/>
                <a:cs typeface="Calibri" panose="020F0502020204030204" pitchFamily="34" charset="0"/>
              </a:rPr>
              <a:t>Findings from our analysis of the 70 commission reports </a:t>
            </a:r>
          </a:p>
          <a:p>
            <a:pPr algn="ctr"/>
            <a:r>
              <a:rPr lang="en-US" sz="1800" dirty="0">
                <a:solidFill>
                  <a:schemeClr val="tx1"/>
                </a:solidFill>
                <a:latin typeface="Helvetica" pitchFamily="2" charset="0"/>
                <a:cs typeface="Calibri" panose="020F0502020204030204" pitchFamily="34" charset="0"/>
              </a:rPr>
              <a:t>published since January 2016</a:t>
            </a:r>
          </a:p>
        </p:txBody>
      </p:sp>
      <p:sp>
        <p:nvSpPr>
          <p:cNvPr id="37" name="Rectangle 36">
            <a:extLst>
              <a:ext uri="{FF2B5EF4-FFF2-40B4-BE49-F238E27FC236}">
                <a16:creationId xmlns:a16="http://schemas.microsoft.com/office/drawing/2014/main" id="{4C5DCDBC-F37D-2D4D-9A1A-B56C845F31C4}"/>
              </a:ext>
            </a:extLst>
          </p:cNvPr>
          <p:cNvSpPr/>
          <p:nvPr/>
        </p:nvSpPr>
        <p:spPr>
          <a:xfrm>
            <a:off x="4964309" y="4581851"/>
            <a:ext cx="6771807" cy="938719"/>
          </a:xfrm>
          <a:prstGeom prst="rect">
            <a:avLst/>
          </a:prstGeom>
          <a:noFill/>
        </p:spPr>
        <p:txBody>
          <a:bodyPr wrap="square">
            <a:spAutoFit/>
          </a:bodyPr>
          <a:lstStyle/>
          <a:p>
            <a:pPr marL="171450" indent="-171450">
              <a:buFont typeface="Arial" panose="020B0604020202020204" pitchFamily="34" charset="0"/>
              <a:buChar char="•"/>
            </a:pPr>
            <a:r>
              <a:rPr lang="en-US" sz="1100" dirty="0">
                <a:solidFill>
                  <a:schemeClr val="tx1"/>
                </a:solidFill>
                <a:latin typeface="Helvetica" pitchFamily="2" charset="0"/>
                <a:cs typeface="Calibri" panose="020F0502020204030204" pitchFamily="34" charset="0"/>
              </a:rPr>
              <a:t>nearly half of the commission reports (33) labeled the problem they were addressing as complex and none used the labels simple, complicated or wicked</a:t>
            </a:r>
          </a:p>
          <a:p>
            <a:pPr marL="171450" indent="-171450">
              <a:buFont typeface="Arial" panose="020B0604020202020204" pitchFamily="34" charset="0"/>
              <a:buChar char="•"/>
            </a:pPr>
            <a:r>
              <a:rPr lang="en-US" sz="1100" dirty="0">
                <a:solidFill>
                  <a:schemeClr val="tx1"/>
                </a:solidFill>
                <a:latin typeface="Helvetica" pitchFamily="2" charset="0"/>
                <a:cs typeface="Calibri" panose="020F0502020204030204" pitchFamily="34" charset="0"/>
              </a:rPr>
              <a:t>the most common reasons used to justify calling a challenge a problem worth paying attention to were values (59) and comparisons to the past (52)</a:t>
            </a:r>
          </a:p>
          <a:p>
            <a:pPr marL="171450" indent="-171450">
              <a:buFont typeface="Arial" panose="020B0604020202020204" pitchFamily="34" charset="0"/>
              <a:buChar char="•"/>
            </a:pPr>
            <a:r>
              <a:rPr lang="en-US" sz="1100" dirty="0">
                <a:solidFill>
                  <a:schemeClr val="tx1"/>
                </a:solidFill>
                <a:latin typeface="Helvetica" pitchFamily="2" charset="0"/>
                <a:cs typeface="Calibri" panose="020F0502020204030204" pitchFamily="34" charset="0"/>
              </a:rPr>
              <a:t>most challenges were framed positively as goals or targets (39) rather than negatively as problems (31)</a:t>
            </a:r>
          </a:p>
        </p:txBody>
      </p:sp>
      <p:sp>
        <p:nvSpPr>
          <p:cNvPr id="49" name="Rectangle 48">
            <a:extLst>
              <a:ext uri="{FF2B5EF4-FFF2-40B4-BE49-F238E27FC236}">
                <a16:creationId xmlns:a16="http://schemas.microsoft.com/office/drawing/2014/main" id="{0CCD0F7A-A0F1-1B43-8C10-485390B987A7}"/>
              </a:ext>
            </a:extLst>
          </p:cNvPr>
          <p:cNvSpPr/>
          <p:nvPr/>
        </p:nvSpPr>
        <p:spPr>
          <a:xfrm>
            <a:off x="4986741" y="3659742"/>
            <a:ext cx="6725798" cy="600164"/>
          </a:xfrm>
          <a:prstGeom prst="rect">
            <a:avLst/>
          </a:prstGeom>
          <a:noFill/>
        </p:spPr>
        <p:txBody>
          <a:bodyPr wrap="square">
            <a:spAutoFit/>
          </a:bodyPr>
          <a:lstStyle/>
          <a:p>
            <a:pPr marL="171450" indent="-171450">
              <a:buFont typeface="Arial" panose="020B0604020202020204" pitchFamily="34" charset="0"/>
              <a:buChar char="•"/>
            </a:pPr>
            <a:r>
              <a:rPr lang="en-US" sz="1100" dirty="0">
                <a:solidFill>
                  <a:schemeClr val="tx1"/>
                </a:solidFill>
                <a:latin typeface="Helvetica" pitchFamily="2" charset="0"/>
                <a:cs typeface="Calibri" panose="020F0502020204030204" pitchFamily="34" charset="0"/>
              </a:rPr>
              <a:t>Most commission reports (43) propose a package (or bundle) of interventions, albeit not with the </a:t>
            </a:r>
            <a:r>
              <a:rPr lang="en-US" sz="1100" dirty="0" err="1">
                <a:solidFill>
                  <a:schemeClr val="tx1"/>
                </a:solidFill>
                <a:latin typeface="Helvetica" pitchFamily="2" charset="0"/>
                <a:cs typeface="Calibri" panose="020F0502020204030204" pitchFamily="34" charset="0"/>
              </a:rPr>
              <a:t>rigour</a:t>
            </a:r>
            <a:r>
              <a:rPr lang="en-US" sz="1100" dirty="0">
                <a:solidFill>
                  <a:schemeClr val="tx1"/>
                </a:solidFill>
                <a:latin typeface="Helvetica" pitchFamily="2" charset="0"/>
                <a:cs typeface="Calibri" panose="020F0502020204030204" pitchFamily="34" charset="0"/>
              </a:rPr>
              <a:t> of a report like Disease Control Priorities 3, but don’t speak to how the interventions were developed or how they should be managed over time.</a:t>
            </a:r>
          </a:p>
        </p:txBody>
      </p:sp>
      <p:sp>
        <p:nvSpPr>
          <p:cNvPr id="50" name="TextBox 49">
            <a:extLst>
              <a:ext uri="{FF2B5EF4-FFF2-40B4-BE49-F238E27FC236}">
                <a16:creationId xmlns:a16="http://schemas.microsoft.com/office/drawing/2014/main" id="{FDD25900-A762-E14C-A6E2-6ACC858E7470}"/>
              </a:ext>
            </a:extLst>
          </p:cNvPr>
          <p:cNvSpPr txBox="1"/>
          <p:nvPr/>
        </p:nvSpPr>
        <p:spPr>
          <a:xfrm>
            <a:off x="59326" y="5799081"/>
            <a:ext cx="8146229" cy="2645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1100" i="1" dirty="0">
                <a:solidFill>
                  <a:schemeClr val="tx1"/>
                </a:solidFill>
                <a:latin typeface="Helvetica" pitchFamily="2" charset="0"/>
                <a:cs typeface="Calibri" panose="020F0502020204030204" pitchFamily="34" charset="0"/>
              </a:rPr>
              <a:t>Note that a commission report can address more than one sector and SDG so the numbers do not match the number of reports.</a:t>
            </a:r>
          </a:p>
        </p:txBody>
      </p:sp>
      <p:sp>
        <p:nvSpPr>
          <p:cNvPr id="21" name="Slide Number">
            <a:extLst>
              <a:ext uri="{FF2B5EF4-FFF2-40B4-BE49-F238E27FC236}">
                <a16:creationId xmlns:a16="http://schemas.microsoft.com/office/drawing/2014/main" id="{7BE450D9-FE37-6D43-8C19-32DBEE50BB3E}"/>
              </a:ext>
            </a:extLst>
          </p:cNvPr>
          <p:cNvSpPr txBox="1">
            <a:spLocks/>
          </p:cNvSpPr>
          <p:nvPr/>
        </p:nvSpPr>
        <p:spPr>
          <a:xfrm>
            <a:off x="11527848" y="5853730"/>
            <a:ext cx="618565" cy="470648"/>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chemeClr val="bg1"/>
                </a:solidFill>
                <a:effectLst/>
                <a:uFillTx/>
                <a:latin typeface="Arial" panose="020B0604020202020204" pitchFamily="34" charset="0"/>
                <a:ea typeface="+mj-ea"/>
                <a:cs typeface="Arial" panose="020B0604020202020204" pitchFamily="34" charset="0"/>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9pPr>
          </a:lstStyle>
          <a:p>
            <a:pPr algn="r"/>
            <a:fld id="{86CB4B4D-7CA3-9044-876B-883B54F8677D}" type="slidenum">
              <a:rPr lang="en-CA" sz="2000" smtClean="0">
                <a:solidFill>
                  <a:srgbClr val="0F447C"/>
                </a:solidFill>
              </a:rPr>
              <a:pPr algn="r"/>
              <a:t>1</a:t>
            </a:fld>
            <a:endParaRPr lang="en-CA" sz="2000" dirty="0">
              <a:solidFill>
                <a:srgbClr val="0F447C"/>
              </a:solidFill>
            </a:endParaRPr>
          </a:p>
        </p:txBody>
      </p:sp>
      <p:sp>
        <p:nvSpPr>
          <p:cNvPr id="23" name="Rectangle 22">
            <a:extLst>
              <a:ext uri="{FF2B5EF4-FFF2-40B4-BE49-F238E27FC236}">
                <a16:creationId xmlns:a16="http://schemas.microsoft.com/office/drawing/2014/main" id="{B50E8B26-42C2-254E-9023-F757C7D8DC5D}"/>
              </a:ext>
            </a:extLst>
          </p:cNvPr>
          <p:cNvSpPr/>
          <p:nvPr/>
        </p:nvSpPr>
        <p:spPr>
          <a:xfrm>
            <a:off x="-23747" y="35625"/>
            <a:ext cx="4476998" cy="253916"/>
          </a:xfrm>
          <a:prstGeom prst="rect">
            <a:avLst/>
          </a:prstGeom>
        </p:spPr>
        <p:txBody>
          <a:bodyPr wrap="square">
            <a:spAutoFit/>
          </a:bodyPr>
          <a:lstStyle/>
          <a:p>
            <a:r>
              <a:rPr lang="en-US" sz="1050" b="1" i="1" dirty="0">
                <a:solidFill>
                  <a:schemeClr val="tx1"/>
                </a:solidFill>
              </a:rPr>
              <a:t>DRAFT FOR CONSULTATION – </a:t>
            </a:r>
            <a:r>
              <a:rPr lang="en-US" sz="1050" i="1" dirty="0">
                <a:solidFill>
                  <a:schemeClr val="tx1"/>
                </a:solidFill>
              </a:rPr>
              <a:t>Last updated on 9 November 2021</a:t>
            </a:r>
          </a:p>
        </p:txBody>
      </p:sp>
      <p:sp>
        <p:nvSpPr>
          <p:cNvPr id="24" name="Rectangle 23">
            <a:extLst>
              <a:ext uri="{FF2B5EF4-FFF2-40B4-BE49-F238E27FC236}">
                <a16:creationId xmlns:a16="http://schemas.microsoft.com/office/drawing/2014/main" id="{7BCA726F-683A-EE49-B0D5-ACABD2A8CA54}"/>
              </a:ext>
            </a:extLst>
          </p:cNvPr>
          <p:cNvSpPr/>
          <p:nvPr/>
        </p:nvSpPr>
        <p:spPr>
          <a:xfrm>
            <a:off x="322682" y="479880"/>
            <a:ext cx="9181925" cy="461665"/>
          </a:xfrm>
          <a:prstGeom prst="rect">
            <a:avLst/>
          </a:prstGeom>
        </p:spPr>
        <p:txBody>
          <a:bodyPr wrap="square">
            <a:spAutoFit/>
          </a:bodyPr>
          <a:lstStyle/>
          <a:p>
            <a:r>
              <a:rPr lang="en-CA" sz="2400" b="1" dirty="0">
                <a:solidFill>
                  <a:schemeClr val="tx1"/>
                </a:solidFill>
                <a:cs typeface="Arial" panose="020B0604020202020204" pitchFamily="34" charset="0"/>
              </a:rPr>
              <a:t>2.5 </a:t>
            </a:r>
            <a:r>
              <a:rPr lang="en-CA" sz="2400" dirty="0">
                <a:solidFill>
                  <a:schemeClr val="tx1"/>
                </a:solidFill>
                <a:latin typeface="Helvetica" pitchFamily="2" charset="0"/>
              </a:rPr>
              <a:t>Global commission reports by challenge type</a:t>
            </a:r>
          </a:p>
        </p:txBody>
      </p:sp>
    </p:spTree>
    <p:extLst>
      <p:ext uri="{BB962C8B-B14F-4D97-AF65-F5344CB8AC3E}">
        <p14:creationId xmlns:p14="http://schemas.microsoft.com/office/powerpoint/2010/main" val="4176360223"/>
      </p:ext>
    </p:extLst>
  </p:cSld>
  <p:clrMapOvr>
    <a:masterClrMapping/>
  </p:clrMapOvr>
  <p:transition spd="med"/>
</p:sld>
</file>

<file path=ppt/theme/theme1.xml><?xml version="1.0" encoding="utf-8"?>
<a:theme xmlns:a="http://schemas.openxmlformats.org/drawingml/2006/main" name="2_Blank Presentation">
  <a:themeElements>
    <a:clrScheme name="Oct 26">
      <a:dk1>
        <a:srgbClr val="234776"/>
      </a:dk1>
      <a:lt1>
        <a:srgbClr val="FEFFFE"/>
      </a:lt1>
      <a:dk2>
        <a:srgbClr val="F0F3F5"/>
      </a:dk2>
      <a:lt2>
        <a:srgbClr val="F0F3F5"/>
      </a:lt2>
      <a:accent1>
        <a:srgbClr val="E8F6FA"/>
      </a:accent1>
      <a:accent2>
        <a:srgbClr val="8BD2E5"/>
      </a:accent2>
      <a:accent3>
        <a:srgbClr val="F0F3F5"/>
      </a:accent3>
      <a:accent4>
        <a:srgbClr val="F0F3F5"/>
      </a:accent4>
      <a:accent5>
        <a:srgbClr val="E8F6FA"/>
      </a:accent5>
      <a:accent6>
        <a:srgbClr val="234776"/>
      </a:accent6>
      <a:hlink>
        <a:srgbClr val="234776"/>
      </a:hlink>
      <a:folHlink>
        <a:srgbClr val="234776"/>
      </a:folHlink>
    </a:clrScheme>
    <a:fontScheme name="2_Blank Presentation">
      <a:majorFont>
        <a:latin typeface="Arial"/>
        <a:ea typeface="Arial"/>
        <a:cs typeface="Arial"/>
      </a:majorFont>
      <a:minorFont>
        <a:latin typeface="Helvetica"/>
        <a:ea typeface="Helvetica"/>
        <a:cs typeface="Helvetica"/>
      </a:minorFont>
    </a:fontScheme>
    <a:fmtScheme name="2_Blank Present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_Blank Presentation">
  <a:themeElements>
    <a:clrScheme name="2_Blank Presentation">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2_Blank Presentation">
      <a:majorFont>
        <a:latin typeface="Arial"/>
        <a:ea typeface="Arial"/>
        <a:cs typeface="Arial"/>
      </a:majorFont>
      <a:minorFont>
        <a:latin typeface="Helvetica"/>
        <a:ea typeface="Helvetica"/>
        <a:cs typeface="Helvetica"/>
      </a:minorFont>
    </a:fontScheme>
    <a:fmtScheme name="2_Blank Present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24264</TotalTime>
  <Words>328</Words>
  <Application>Microsoft Macintosh PowerPoint</Application>
  <PresentationFormat>Widescreen</PresentationFormat>
  <Paragraphs>21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 Light</vt:lpstr>
      <vt:lpstr>Helvetica</vt:lpstr>
      <vt:lpstr>Helvetica Neue</vt:lpstr>
      <vt:lpstr>2_Blank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COVID-END Advocating Working Group</dc:title>
  <dc:creator>Lavis, John</dc:creator>
  <cp:lastModifiedBy>Verma, Jennifer</cp:lastModifiedBy>
  <cp:revision>423</cp:revision>
  <cp:lastPrinted>2021-10-15T02:33:08Z</cp:lastPrinted>
  <dcterms:modified xsi:type="dcterms:W3CDTF">2021-11-24T20:40:22Z</dcterms:modified>
</cp:coreProperties>
</file>