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84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963085" y="4406903"/>
            <a:ext cx="10363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5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None/>
            </a:lvl1pPr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D91459E4-B608-AE49-922E-EC1EEE46BBC9}"/>
              </a:ext>
            </a:extLst>
          </p:cNvPr>
          <p:cNvGrpSpPr/>
          <p:nvPr/>
        </p:nvGrpSpPr>
        <p:grpSpPr>
          <a:xfrm>
            <a:off x="300910" y="1493417"/>
            <a:ext cx="11380133" cy="4586570"/>
            <a:chOff x="322682" y="1493417"/>
            <a:chExt cx="11380133" cy="4586570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F0E61772-C1A8-D649-854D-DAC23F2EB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51" y="4924324"/>
              <a:ext cx="7772400" cy="594734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A0C40068-F2E1-8940-B6D0-63A6EB995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51" y="3780689"/>
              <a:ext cx="7772400" cy="594734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7582BFD4-9D2F-0743-B22F-C8C03FC91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51" y="2637053"/>
              <a:ext cx="7772400" cy="594734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93FCB6DF-C1CF-2B47-88F5-7CFE870B27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51" y="1493417"/>
              <a:ext cx="7772400" cy="59473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4792723-9F74-B848-9AB7-D490DC91BF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682" y="1525552"/>
              <a:ext cx="1103347" cy="110334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D2F4644-E768-A047-8265-15E74E1E4B39}"/>
                </a:ext>
              </a:extLst>
            </p:cNvPr>
            <p:cNvSpPr txBox="1"/>
            <p:nvPr/>
          </p:nvSpPr>
          <p:spPr>
            <a:xfrm>
              <a:off x="1506431" y="1617229"/>
              <a:ext cx="10196384" cy="44627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r>
                <a:rPr lang="en-CA" sz="1600" b="1" dirty="0">
                  <a:solidFill>
                    <a:srgbClr val="2547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Government policymakers</a:t>
              </a:r>
            </a:p>
            <a:p>
              <a:endParaRPr lang="en-CA" sz="11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300" dirty="0">
                  <a:solidFill>
                    <a:srgbClr val="1E25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Need to be convinced there’s a compelling problem, a viable policy and conducive politics</a:t>
              </a:r>
            </a:p>
            <a:p>
              <a:endParaRPr lang="en-CA" sz="1400" dirty="0">
                <a:solidFill>
                  <a:srgbClr val="1E25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CA" sz="2000" dirty="0">
                <a:solidFill>
                  <a:srgbClr val="1E25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600" b="1" dirty="0">
                  <a:solidFill>
                    <a:srgbClr val="2547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Organizational leaders</a:t>
              </a:r>
            </a:p>
            <a:p>
              <a:endParaRPr lang="en-CA" sz="9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400" i="1" dirty="0">
                  <a:solidFill>
                    <a:srgbClr val="2547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(e.g., business and non-governmental organization leaders)</a:t>
              </a:r>
              <a:endParaRPr lang="en-CA" sz="14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300" dirty="0">
                  <a:solidFill>
                    <a:srgbClr val="1E25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Need a business case to offer goods and services</a:t>
              </a:r>
            </a:p>
            <a:p>
              <a:endParaRPr lang="en-CA" sz="1900" dirty="0">
                <a:solidFill>
                  <a:srgbClr val="1E25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CA" sz="500" dirty="0">
                <a:solidFill>
                  <a:srgbClr val="1E25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600" b="1" dirty="0">
                  <a:solidFill>
                    <a:srgbClr val="2547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Professionals</a:t>
              </a:r>
            </a:p>
            <a:p>
              <a:endParaRPr lang="en-CA" sz="9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400" i="1" dirty="0">
                  <a:solidFill>
                    <a:srgbClr val="2547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(e.g., doctors, engineers, police officers, social workers and teachers)</a:t>
              </a:r>
              <a:endParaRPr lang="en-CA" sz="14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300" dirty="0">
                  <a:solidFill>
                    <a:srgbClr val="1E25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Need the opportunity, motivation and capability to make a professional decision or to work with individual clients to make shared decisions</a:t>
              </a:r>
            </a:p>
            <a:p>
              <a:endParaRPr lang="en-CA" sz="2300" b="1" dirty="0">
                <a:solidFill>
                  <a:srgbClr val="1E25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600" b="1" dirty="0">
                  <a:solidFill>
                    <a:srgbClr val="2547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Citizens</a:t>
              </a:r>
            </a:p>
            <a:p>
              <a:endParaRPr lang="en-CA" sz="11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400" i="1" dirty="0">
                  <a:solidFill>
                    <a:srgbClr val="2547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(e.g., patients, service users, voters and community leaders)</a:t>
              </a:r>
              <a:endParaRPr lang="en-CA" sz="14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CA" sz="1400" dirty="0">
                  <a:solidFill>
                    <a:srgbClr val="1E25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Need the opportunity, motivation and capability to make a personal decision, take local action or build a social movement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7E26448-11EE-E346-952C-83314D81C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682" y="2665831"/>
              <a:ext cx="1103347" cy="1103347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80AE1BB-36B1-3742-85E1-EA2707CA329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682" y="4946389"/>
              <a:ext cx="1103347" cy="1103347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270FB28-264F-C04E-A0F8-71C222EDB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682" y="3806110"/>
              <a:ext cx="1103347" cy="1103347"/>
            </a:xfrm>
            <a:prstGeom prst="rect">
              <a:avLst/>
            </a:prstGeom>
          </p:spPr>
        </p:pic>
      </p:grpSp>
      <p:sp>
        <p:nvSpPr>
          <p:cNvPr id="33" name="Slide Number">
            <a:extLst>
              <a:ext uri="{FF2B5EF4-FFF2-40B4-BE49-F238E27FC236}">
                <a16:creationId xmlns:a16="http://schemas.microsoft.com/office/drawing/2014/main" id="{B9B5C751-63FC-794E-92BC-B2F3B7E6376F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0792DC-4585-6040-B9EE-7403F7A5FDFC}"/>
              </a:ext>
            </a:extLst>
          </p:cNvPr>
          <p:cNvSpPr/>
          <p:nvPr/>
        </p:nvSpPr>
        <p:spPr>
          <a:xfrm>
            <a:off x="322682" y="512931"/>
            <a:ext cx="87451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3.2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Four types of decision-makers and how each may approach decisions</a:t>
            </a:r>
          </a:p>
        </p:txBody>
      </p:sp>
    </p:spTree>
    <p:extLst>
      <p:ext uri="{BB962C8B-B14F-4D97-AF65-F5344CB8AC3E}">
        <p14:creationId xmlns:p14="http://schemas.microsoft.com/office/powerpoint/2010/main" val="380478119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128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513</cp:revision>
  <cp:lastPrinted>2021-10-15T02:33:08Z</cp:lastPrinted>
  <dcterms:modified xsi:type="dcterms:W3CDTF">2021-12-14T16:32:37Z</dcterms:modified>
</cp:coreProperties>
</file>