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72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CCE5"/>
    <a:srgbClr val="CDE5B2"/>
    <a:srgbClr val="E5BAD1"/>
    <a:srgbClr val="FFDEAB"/>
    <a:srgbClr val="DADFE2"/>
    <a:srgbClr val="99CC66"/>
    <a:srgbClr val="CC76A6"/>
    <a:srgbClr val="FFC057"/>
    <a:srgbClr val="8DD2E5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/>
    <p:restoredTop sz="91471"/>
  </p:normalViewPr>
  <p:slideViewPr>
    <p:cSldViewPr snapToGrid="0" snapToObjects="1">
      <p:cViewPr varScale="1">
        <p:scale>
          <a:sx n="100" d="100"/>
          <a:sy n="100" d="100"/>
        </p:scale>
        <p:origin x="1112" y="184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</a:t>
            </a:r>
          </a:p>
        </p:txBody>
      </p:sp>
    </p:spTree>
    <p:extLst>
      <p:ext uri="{BB962C8B-B14F-4D97-AF65-F5344CB8AC3E}">
        <p14:creationId xmlns:p14="http://schemas.microsoft.com/office/powerpoint/2010/main" val="984215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09600" y="1143000"/>
            <a:ext cx="401108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1143003"/>
            <a:ext cx="6815667" cy="49831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09601" y="2305053"/>
            <a:ext cx="4011087" cy="38211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E33EDE3-4426-B546-AE73-B62D892C519C}"/>
              </a:ext>
            </a:extLst>
          </p:cNvPr>
          <p:cNvSpPr/>
          <p:nvPr/>
        </p:nvSpPr>
        <p:spPr>
          <a:xfrm>
            <a:off x="576197" y="1979112"/>
            <a:ext cx="200417" cy="4108810"/>
          </a:xfrm>
          <a:prstGeom prst="rect">
            <a:avLst/>
          </a:prstGeom>
          <a:solidFill>
            <a:srgbClr val="DADFE2">
              <a:alpha val="45098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DADFE2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graphicFrame>
        <p:nvGraphicFramePr>
          <p:cNvPr id="61" name="Table 14">
            <a:extLst>
              <a:ext uri="{FF2B5EF4-FFF2-40B4-BE49-F238E27FC236}">
                <a16:creationId xmlns:a16="http://schemas.microsoft.com/office/drawing/2014/main" id="{55ACFC6A-5A63-F44B-99B7-96192955D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23271"/>
              </p:ext>
            </p:extLst>
          </p:nvPr>
        </p:nvGraphicFramePr>
        <p:xfrm>
          <a:off x="1371600" y="1466335"/>
          <a:ext cx="10277605" cy="456501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93352">
                  <a:extLst>
                    <a:ext uri="{9D8B030D-6E8A-4147-A177-3AD203B41FA5}">
                      <a16:colId xmlns:a16="http://schemas.microsoft.com/office/drawing/2014/main" val="4028716238"/>
                    </a:ext>
                  </a:extLst>
                </a:gridCol>
                <a:gridCol w="8784253">
                  <a:extLst>
                    <a:ext uri="{9D8B030D-6E8A-4147-A177-3AD203B41FA5}">
                      <a16:colId xmlns:a16="http://schemas.microsoft.com/office/drawing/2014/main" val="3680332889"/>
                    </a:ext>
                  </a:extLst>
                </a:gridCol>
              </a:tblGrid>
              <a:tr h="398260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>
                          <a:solidFill>
                            <a:schemeClr val="tx1"/>
                          </a:solidFill>
                          <a:effectLst/>
                        </a:rPr>
                        <a:t>Questions</a:t>
                      </a:r>
                      <a:endParaRPr lang="en-CA" sz="12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AB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>
                          <a:solidFill>
                            <a:schemeClr val="tx1"/>
                          </a:solidFill>
                          <a:effectLst/>
                        </a:rPr>
                        <a:t>Prompts</a:t>
                      </a:r>
                      <a:endParaRPr lang="en-CA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B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991443"/>
                  </a:ext>
                </a:extLst>
              </a:tr>
              <a:tr h="6292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What types of decisions do they make?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AB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Domestic sectoral, domestic cross-sectoral or global (e.g., as a member state in the UN system)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Routinized vs ad hoc (e.g., adding a product or service to an existing benefits package using established procedures vs creating a new benefits package)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-10" baseline="0" dirty="0">
                          <a:solidFill>
                            <a:srgbClr val="1E252B"/>
                          </a:solidFill>
                          <a:effectLst/>
                        </a:rPr>
                        <a:t>Products and services vs the governance, financial and delivery arrangements that determine whether the right mix of products and services get to those who need them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One policy instrument vs another (see </a:t>
                      </a:r>
                      <a:r>
                        <a:rPr lang="en-CA" sz="900" b="1" dirty="0">
                          <a:solidFill>
                            <a:srgbClr val="1E252B"/>
                          </a:solidFill>
                          <a:effectLst/>
                        </a:rPr>
                        <a:t>exhibit 7.1</a:t>
                      </a: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 for examples of information/education, voluntary, economic and legal policy instruments)</a:t>
                      </a:r>
                      <a:endParaRPr lang="en-CA" sz="900" b="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60757"/>
                  </a:ext>
                </a:extLst>
              </a:tr>
              <a:tr h="8866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CA" sz="1050" b="0" dirty="0">
                          <a:solidFill>
                            <a:schemeClr val="tx1"/>
                          </a:solidFill>
                          <a:effectLst/>
                        </a:rPr>
                        <a:t>Where and how are decisions made?</a:t>
                      </a:r>
                      <a:endParaRPr lang="en-CA" sz="1050" b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AB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National, provincial/state or local level of government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Executive, legislative or judicial branch of government</a:t>
                      </a:r>
                    </a:p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          • If executive: cabinet or other cross-government entity, minister or secretary (and their political staff), and public servants in central agencies, ministries or </a:t>
                      </a:r>
                    </a:p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            departments, government agencies, and regulatory bodies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Personal decision (command), consult, consensus or vote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Time constraint</a:t>
                      </a:r>
                      <a:endParaRPr lang="en-CA" sz="900" b="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578962"/>
                  </a:ext>
                </a:extLst>
              </a:tr>
              <a:tr h="4692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CA" sz="105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sym typeface="Arial"/>
                        </a:rPr>
                        <a:t>What factors may influence decision-making?</a:t>
                      </a:r>
                      <a:endParaRPr lang="en-CA" sz="105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Helvetica" pitchFamily="2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AB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Need a compelling problem, a viable policy and conducive politics to get an issue onto the decision agenda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dirty="0">
                          <a:solidFill>
                            <a:srgbClr val="1E252B"/>
                          </a:solidFill>
                          <a:effectLst/>
                        </a:rPr>
                        <a:t>Make decisions within institutional constraints (e.g., veto points and legacies of past polies), contending with interest-group pressure (e.g., support or opposition from those who will gain or lose a lot), considering both ‘what is’ (e.g., data analytics) and ‘what should be’ (values), and in light of external events (e.g., economic crisis)</a:t>
                      </a:r>
                      <a:endParaRPr lang="en-CA" sz="900" b="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54725"/>
                  </a:ext>
                </a:extLst>
              </a:tr>
              <a:tr h="1155743">
                <a:tc>
                  <a:txBody>
                    <a:bodyPr/>
                    <a:lstStyle/>
                    <a:p>
                      <a:pPr marL="0" lvl="4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05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sym typeface="Arial"/>
                        </a:rPr>
                        <a:t>What ‘structures’ may provide a way in for evidence (and for institutionalizing evidence support)</a:t>
                      </a:r>
                      <a:endParaRPr lang="en-CA" sz="105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Helvetica" pitchFamily="2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AB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Internal evidence-support coordination unit and contributing data-analytics, evaluation, behavioural-insights and other units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Internal decision-support units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Internal government science advisor units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External decision support from advisory groups, assessment panels, independent commissions, monitoring boards, review committees, and technical task forces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Internal units for budgeting and planning, monitoring and auditing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External support from management-consulting firms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External support from normative-guidance and technical-assistance units in the UN system and other multilateral organizations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External support from global public-good producers</a:t>
                      </a:r>
                      <a:endParaRPr lang="en-CA" sz="900" b="0" spc="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619297"/>
                  </a:ext>
                </a:extLst>
              </a:tr>
              <a:tr h="1015033">
                <a:tc>
                  <a:txBody>
                    <a:bodyPr/>
                    <a:lstStyle/>
                    <a:p>
                      <a:pPr marL="0" lvl="4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05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sym typeface="Arial"/>
                        </a:rPr>
                        <a:t>What ‘processes’ may provide a way in for evidence?</a:t>
                      </a:r>
                      <a:endParaRPr lang="en-CA" sz="105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Helvetica" pitchFamily="2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AB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Budgeting, planning and monitoring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Policies, procedures, handbooks and other tools to support workflows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Hiring criteria, performance-review criteria, promotion criteria, turn-over rate, and professional development for policy, program, technical and library staff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Stakeholder, public and media engagement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Legislative debate and committee meetings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Elections and political party platforms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900" b="0" spc="0" dirty="0">
                          <a:solidFill>
                            <a:srgbClr val="1E252B"/>
                          </a:solidFill>
                          <a:effectLst/>
                        </a:rPr>
                        <a:t>Global and regional programs of action and accountability frameworks</a:t>
                      </a:r>
                      <a:endParaRPr lang="en-CA" sz="900" b="0" spc="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3540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C5B0C6F-7DCE-884B-863B-B619E84D8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5" y="1452220"/>
            <a:ext cx="1103347" cy="110334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F47BE00-D6BF-F949-A736-7EA8F52B320F}"/>
              </a:ext>
            </a:extLst>
          </p:cNvPr>
          <p:cNvSpPr/>
          <p:nvPr/>
        </p:nvSpPr>
        <p:spPr>
          <a:xfrm>
            <a:off x="-23747" y="35625"/>
            <a:ext cx="447699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i="1" dirty="0">
                <a:solidFill>
                  <a:schemeClr val="tx1"/>
                </a:solidFill>
              </a:rPr>
              <a:t>DRAFT FOR CONSULTATION – </a:t>
            </a:r>
            <a:r>
              <a:rPr lang="en-US" sz="1050" i="1" dirty="0">
                <a:solidFill>
                  <a:schemeClr val="tx1"/>
                </a:solidFill>
              </a:rPr>
              <a:t>Last updated on 9 November 2021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85056D-87F6-5C49-A578-DBAD9DA1DDE7}"/>
              </a:ext>
            </a:extLst>
          </p:cNvPr>
          <p:cNvSpPr/>
          <p:nvPr/>
        </p:nvSpPr>
        <p:spPr>
          <a:xfrm>
            <a:off x="322682" y="350015"/>
            <a:ext cx="104977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3.3 </a:t>
            </a:r>
            <a:r>
              <a:rPr lang="en-CA" sz="2000" dirty="0">
                <a:solidFill>
                  <a:srgbClr val="22497A"/>
                </a:solidFill>
                <a:latin typeface="Helvetica" pitchFamily="2" charset="0"/>
              </a:rPr>
              <a:t>Government policymakers and the context for their use of evidence</a:t>
            </a:r>
            <a:endParaRPr lang="en-CA" sz="2000" dirty="0">
              <a:solidFill>
                <a:srgbClr val="264878"/>
              </a:solidFill>
              <a:latin typeface="Helvetica" pitchFamily="2" charset="0"/>
            </a:endParaRPr>
          </a:p>
        </p:txBody>
      </p:sp>
      <p:sp>
        <p:nvSpPr>
          <p:cNvPr id="18" name="Slide Number">
            <a:extLst>
              <a:ext uri="{FF2B5EF4-FFF2-40B4-BE49-F238E27FC236}">
                <a16:creationId xmlns:a16="http://schemas.microsoft.com/office/drawing/2014/main" id="{825CAB76-76EA-FC41-8D36-54E2A3AFF9E0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2744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24359</TotalTime>
  <Words>487</Words>
  <Application>Microsoft Macintosh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Courier New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430</cp:revision>
  <cp:lastPrinted>2021-10-15T02:33:08Z</cp:lastPrinted>
  <dcterms:modified xsi:type="dcterms:W3CDTF">2021-11-25T02:22:36Z</dcterms:modified>
</cp:coreProperties>
</file>