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73"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E5"/>
    <a:srgbClr val="CDE5B2"/>
    <a:srgbClr val="E5BAD1"/>
    <a:srgbClr val="FFDEAB"/>
    <a:srgbClr val="DADFE2"/>
    <a:srgbClr val="99CC66"/>
    <a:srgbClr val="CC76A6"/>
    <a:srgbClr val="FFC057"/>
    <a:srgbClr val="8DD2E5"/>
    <a:srgbClr val="66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9"/>
    <p:restoredTop sz="91471"/>
  </p:normalViewPr>
  <p:slideViewPr>
    <p:cSldViewPr snapToGrid="0" snapToObjects="1">
      <p:cViewPr varScale="1">
        <p:scale>
          <a:sx n="100" d="100"/>
          <a:sy n="100" d="100"/>
        </p:scale>
        <p:origin x="1112" y="184"/>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11/24/21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RECORD</a:t>
            </a:r>
          </a:p>
        </p:txBody>
      </p:sp>
    </p:spTree>
    <p:extLst>
      <p:ext uri="{BB962C8B-B14F-4D97-AF65-F5344CB8AC3E}">
        <p14:creationId xmlns:p14="http://schemas.microsoft.com/office/powerpoint/2010/main" val="2601979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8" name="Title Text"/>
          <p:cNvSpPr txBox="1">
            <a:spLocks noGrp="1"/>
          </p:cNvSpPr>
          <p:nvPr>
            <p:ph type="title"/>
          </p:nvPr>
        </p:nvSpPr>
        <p:spPr>
          <a:xfrm>
            <a:off x="609600" y="1143000"/>
            <a:ext cx="4011085" cy="1162050"/>
          </a:xfrm>
          <a:prstGeom prst="rect">
            <a:avLst/>
          </a:prstGeom>
        </p:spPr>
        <p:txBody>
          <a:bodyPr anchor="b"/>
          <a:lstStyle>
            <a:lvl1pPr algn="l">
              <a:defRPr sz="2000" b="1"/>
            </a:lvl1pPr>
          </a:lstStyle>
          <a:p>
            <a:r>
              <a:t>Title Text</a:t>
            </a:r>
          </a:p>
        </p:txBody>
      </p:sp>
      <p:sp>
        <p:nvSpPr>
          <p:cNvPr id="89" name="Body Level One…"/>
          <p:cNvSpPr txBox="1">
            <a:spLocks noGrp="1"/>
          </p:cNvSpPr>
          <p:nvPr>
            <p:ph type="body" idx="1"/>
          </p:nvPr>
        </p:nvSpPr>
        <p:spPr>
          <a:xfrm>
            <a:off x="4766733" y="1143003"/>
            <a:ext cx="6815667" cy="4983163"/>
          </a:xfrm>
          <a:prstGeom prst="rect">
            <a:avLst/>
          </a:prstGeom>
        </p:spPr>
        <p:txBody>
          <a:bodyPr>
            <a:normAutofit/>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90" name="Text Placeholder 3"/>
          <p:cNvSpPr>
            <a:spLocks noGrp="1"/>
          </p:cNvSpPr>
          <p:nvPr>
            <p:ph type="body" sz="quarter" idx="21"/>
          </p:nvPr>
        </p:nvSpPr>
        <p:spPr>
          <a:xfrm>
            <a:off x="609601" y="2305053"/>
            <a:ext cx="4011087" cy="3821113"/>
          </a:xfrm>
          <a:prstGeom prst="rect">
            <a:avLst/>
          </a:prstGeom>
        </p:spPr>
        <p:txBody>
          <a:bodyPr>
            <a:normAutofit/>
          </a:bodyPr>
          <a:lstStyle>
            <a:lvl1pPr marL="0" indent="0">
              <a:spcBef>
                <a:spcPts val="300"/>
              </a:spcBef>
              <a:buSzTx/>
              <a:buNone/>
              <a:defRPr sz="1400"/>
            </a:lvl1pPr>
          </a:lstStyle>
          <a:p>
            <a:pPr marL="0" indent="0">
              <a:spcBef>
                <a:spcPts val="300"/>
              </a:spcBef>
              <a:buSzTx/>
              <a:buNone/>
              <a:defRPr sz="1400"/>
            </a:pPr>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1CC34F2-1B12-AE44-AE05-D7CE2AD666FB}"/>
              </a:ext>
            </a:extLst>
          </p:cNvPr>
          <p:cNvSpPr/>
          <p:nvPr/>
        </p:nvSpPr>
        <p:spPr>
          <a:xfrm>
            <a:off x="576197" y="1765517"/>
            <a:ext cx="200417" cy="4108810"/>
          </a:xfrm>
          <a:prstGeom prst="rect">
            <a:avLst/>
          </a:prstGeom>
          <a:solidFill>
            <a:srgbClr val="DADFE2">
              <a:alpha val="45098"/>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DADFE2"/>
              </a:solidFill>
              <a:effectLst/>
              <a:uFillTx/>
              <a:latin typeface="+mj-lt"/>
              <a:ea typeface="+mj-ea"/>
              <a:cs typeface="+mj-cs"/>
              <a:sym typeface="Arial"/>
            </a:endParaRPr>
          </a:p>
        </p:txBody>
      </p:sp>
      <p:graphicFrame>
        <p:nvGraphicFramePr>
          <p:cNvPr id="13" name="Table 14">
            <a:extLst>
              <a:ext uri="{FF2B5EF4-FFF2-40B4-BE49-F238E27FC236}">
                <a16:creationId xmlns:a16="http://schemas.microsoft.com/office/drawing/2014/main" id="{E7677AB4-D792-2A4A-88C0-39888665798F}"/>
              </a:ext>
            </a:extLst>
          </p:cNvPr>
          <p:cNvGraphicFramePr>
            <a:graphicFrameLocks noGrp="1"/>
          </p:cNvGraphicFramePr>
          <p:nvPr>
            <p:extLst>
              <p:ext uri="{D42A27DB-BD31-4B8C-83A1-F6EECF244321}">
                <p14:modId xmlns:p14="http://schemas.microsoft.com/office/powerpoint/2010/main" val="1626972655"/>
              </p:ext>
            </p:extLst>
          </p:nvPr>
        </p:nvGraphicFramePr>
        <p:xfrm>
          <a:off x="1371600" y="1466335"/>
          <a:ext cx="10277605" cy="4407992"/>
        </p:xfrm>
        <a:graphic>
          <a:graphicData uri="http://schemas.openxmlformats.org/drawingml/2006/table">
            <a:tbl>
              <a:tblPr firstRow="1" bandRow="1">
                <a:tableStyleId>{69012ECD-51FC-41F1-AA8D-1B2483CD663E}</a:tableStyleId>
              </a:tblPr>
              <a:tblGrid>
                <a:gridCol w="1493352">
                  <a:extLst>
                    <a:ext uri="{9D8B030D-6E8A-4147-A177-3AD203B41FA5}">
                      <a16:colId xmlns:a16="http://schemas.microsoft.com/office/drawing/2014/main" val="4028716238"/>
                    </a:ext>
                  </a:extLst>
                </a:gridCol>
                <a:gridCol w="8784253">
                  <a:extLst>
                    <a:ext uri="{9D8B030D-6E8A-4147-A177-3AD203B41FA5}">
                      <a16:colId xmlns:a16="http://schemas.microsoft.com/office/drawing/2014/main" val="3680332889"/>
                    </a:ext>
                  </a:extLst>
                </a:gridCol>
              </a:tblGrid>
              <a:tr h="398260">
                <a:tc>
                  <a:txBody>
                    <a:bodyPr/>
                    <a:lstStyle/>
                    <a:p>
                      <a:pPr algn="ctr"/>
                      <a:r>
                        <a:rPr lang="en-CA" sz="1200" b="0" dirty="0">
                          <a:solidFill>
                            <a:schemeClr val="tx1"/>
                          </a:solidFill>
                          <a:effectLst/>
                        </a:rPr>
                        <a:t>Questions</a:t>
                      </a:r>
                      <a:endParaRPr lang="en-CA" sz="1200" b="0" dirty="0">
                        <a:solidFill>
                          <a:schemeClr val="tx1"/>
                        </a:solidFill>
                        <a:effectLst/>
                        <a:latin typeface="+mj-lt"/>
                      </a:endParaRPr>
                    </a:p>
                  </a:txBody>
                  <a:tcPr marL="68580" marR="68580" marT="0" marB="0" anchor="ctr">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19050" cap="flat" cmpd="sng" algn="ctr">
                      <a:solidFill>
                        <a:srgbClr val="CC76A6"/>
                      </a:solidFill>
                      <a:prstDash val="solid"/>
                      <a:round/>
                      <a:headEnd type="none" w="med" len="med"/>
                      <a:tailEnd type="none" w="med" len="med"/>
                    </a:lnT>
                    <a:lnB w="1905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alpha val="45098"/>
                      </a:srgbClr>
                    </a:solidFill>
                  </a:tcPr>
                </a:tc>
                <a:tc>
                  <a:txBody>
                    <a:bodyPr/>
                    <a:lstStyle/>
                    <a:p>
                      <a:pPr algn="ctr"/>
                      <a:r>
                        <a:rPr lang="en-CA" sz="1200" b="0" dirty="0">
                          <a:solidFill>
                            <a:schemeClr val="tx1"/>
                          </a:solidFill>
                          <a:effectLst/>
                        </a:rPr>
                        <a:t>Prompts</a:t>
                      </a:r>
                      <a:endParaRPr lang="en-CA" sz="12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19050" cap="flat" cmpd="sng" algn="ctr">
                      <a:solidFill>
                        <a:srgbClr val="CC76A6"/>
                      </a:solidFill>
                      <a:prstDash val="solid"/>
                      <a:round/>
                      <a:headEnd type="none" w="med" len="med"/>
                      <a:tailEnd type="none" w="med" len="med"/>
                    </a:lnT>
                    <a:lnB w="19050" cap="flat" cmpd="sng" algn="ctr">
                      <a:solidFill>
                        <a:srgbClr val="CC76A6"/>
                      </a:solidFill>
                      <a:prstDash val="solid"/>
                      <a:round/>
                      <a:headEnd type="none" w="med" len="med"/>
                      <a:tailEnd type="none" w="med" len="med"/>
                    </a:lnB>
                    <a:solidFill>
                      <a:srgbClr val="E5BAD1">
                        <a:alpha val="45098"/>
                      </a:srgbClr>
                    </a:solidFill>
                  </a:tcPr>
                </a:tc>
                <a:extLst>
                  <a:ext uri="{0D108BD9-81ED-4DB2-BD59-A6C34878D82A}">
                    <a16:rowId xmlns:a16="http://schemas.microsoft.com/office/drawing/2014/main" val="4276991443"/>
                  </a:ext>
                </a:extLst>
              </a:tr>
              <a:tr h="555332">
                <a:tc>
                  <a:txBody>
                    <a:bodyPr/>
                    <a:lstStyle/>
                    <a:p>
                      <a:pPr marL="0" lvl="0" indent="0" algn="ctr">
                        <a:lnSpc>
                          <a:spcPct val="100000"/>
                        </a:lnSpc>
                        <a:buFont typeface="+mj-lt"/>
                        <a:buNone/>
                      </a:pPr>
                      <a:r>
                        <a:rPr lang="en-US" sz="1050" b="0" dirty="0">
                          <a:solidFill>
                            <a:schemeClr val="tx1"/>
                          </a:solidFill>
                          <a:effectLst/>
                        </a:rPr>
                        <a:t>What types of decisions do they make?</a:t>
                      </a:r>
                      <a:endParaRPr lang="en-US" sz="1050" b="0" dirty="0">
                        <a:solidFill>
                          <a:schemeClr val="tx1"/>
                        </a:solidFill>
                        <a:effectLst/>
                        <a:latin typeface="Helvetica" pitchFamily="2" charset="0"/>
                        <a:ea typeface="Calibri" panose="020F0502020204030204" pitchFamily="34" charset="0"/>
                        <a:cs typeface="Times New Roman" panose="02020603050405020304" pitchFamily="18" charset="0"/>
                      </a:endParaRP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19050" cap="flat" cmpd="sng" algn="ctr">
                      <a:solidFill>
                        <a:srgbClr val="CC76A6"/>
                      </a:solidFill>
                      <a:prstDash val="solid"/>
                      <a:round/>
                      <a:headEnd type="none" w="med" len="med"/>
                      <a:tailEnd type="none" w="med" len="med"/>
                    </a:lnT>
                    <a:lnB w="1905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alpha val="45098"/>
                      </a:srgbClr>
                    </a:solidFill>
                  </a:tcPr>
                </a:tc>
                <a:tc>
                  <a:txBody>
                    <a:bodyPr/>
                    <a:lstStyle/>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Strategic, tactical and operational</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If operational: programmed (routine) vs non-programmed</a:t>
                      </a: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19050" cap="flat" cmpd="sng" algn="ctr">
                      <a:solidFill>
                        <a:srgbClr val="CC76A6"/>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3636460757"/>
                  </a:ext>
                </a:extLst>
              </a:tr>
              <a:tr h="683491">
                <a:tc>
                  <a:txBody>
                    <a:bodyPr/>
                    <a:lstStyle/>
                    <a:p>
                      <a:pPr marL="0" lvl="0" indent="0" algn="ctr">
                        <a:lnSpc>
                          <a:spcPct val="100000"/>
                        </a:lnSpc>
                        <a:buFont typeface="+mj-lt"/>
                        <a:buNone/>
                      </a:pPr>
                      <a:r>
                        <a:rPr lang="en-CA" sz="1050" b="0" dirty="0">
                          <a:solidFill>
                            <a:schemeClr val="tx1"/>
                          </a:solidFill>
                          <a:effectLst/>
                        </a:rPr>
                        <a:t>Where and how are decisions made?</a:t>
                      </a:r>
                      <a:endParaRPr lang="en-CA" sz="1050" b="0" dirty="0">
                        <a:solidFill>
                          <a:schemeClr val="tx1"/>
                        </a:solidFill>
                        <a:effectLst/>
                        <a:latin typeface="Helvetica" pitchFamily="2" charset="0"/>
                        <a:ea typeface="Calibri" panose="020F0502020204030204" pitchFamily="34" charset="0"/>
                        <a:cs typeface="Times New Roman" panose="02020603050405020304" pitchFamily="18" charset="0"/>
                      </a:endParaRP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19050" cap="flat" cmpd="sng" algn="ctr">
                      <a:solidFill>
                        <a:srgbClr val="CC76A6"/>
                      </a:solidFill>
                      <a:prstDash val="solid"/>
                      <a:round/>
                      <a:headEnd type="none" w="med" len="med"/>
                      <a:tailEnd type="none" w="med" len="med"/>
                    </a:lnT>
                    <a:lnB w="1905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alpha val="45098"/>
                      </a:srgbClr>
                    </a:solidFill>
                  </a:tcPr>
                </a:tc>
                <a:tc>
                  <a:txBody>
                    <a:bodyPr/>
                    <a:lstStyle/>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Head office, country office or local office</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Chief executive, other C-suite leader, manager, employee or volunteer</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Personal decision (command), consult, consensus or vote</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Time constraint</a:t>
                      </a: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78578962"/>
                  </a:ext>
                </a:extLst>
              </a:tr>
              <a:tr h="561844">
                <a:tc>
                  <a:txBody>
                    <a:bodyPr/>
                    <a:lstStyle/>
                    <a:p>
                      <a:pPr marL="0" indent="0" algn="ctr">
                        <a:lnSpc>
                          <a:spcPct val="100000"/>
                        </a:lnSpc>
                        <a:spcAft>
                          <a:spcPts val="600"/>
                        </a:spcAft>
                        <a:buFont typeface="+mj-lt"/>
                        <a:buNone/>
                      </a:pPr>
                      <a:r>
                        <a:rPr lang="en-CA" sz="1050" b="0" u="none" strike="noStrike" cap="none" spc="0" baseline="0" dirty="0">
                          <a:solidFill>
                            <a:schemeClr val="tx1"/>
                          </a:solidFill>
                          <a:effectLst/>
                          <a:uFillTx/>
                          <a:sym typeface="Arial"/>
                        </a:rPr>
                        <a:t>What factors may influence decision-making?</a:t>
                      </a:r>
                      <a:endParaRPr lang="en-CA" sz="1050" b="0" i="0" u="none" strike="noStrike" cap="none" spc="0" baseline="0" dirty="0">
                        <a:solidFill>
                          <a:schemeClr val="tx1"/>
                        </a:solidFill>
                        <a:effectLst/>
                        <a:uFillTx/>
                        <a:latin typeface="Helvetica" pitchFamily="2" charset="0"/>
                        <a:ea typeface="+mn-ea"/>
                        <a:cs typeface="+mn-cs"/>
                        <a:sym typeface="Arial"/>
                      </a:endParaRP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19050" cap="flat" cmpd="sng" algn="ctr">
                      <a:solidFill>
                        <a:srgbClr val="CC76A6"/>
                      </a:solidFill>
                      <a:prstDash val="solid"/>
                      <a:round/>
                      <a:headEnd type="none" w="med" len="med"/>
                      <a:tailEnd type="none" w="med" len="med"/>
                    </a:lnT>
                    <a:lnB w="1905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alpha val="45098"/>
                      </a:srgbClr>
                    </a:solidFill>
                  </a:tcPr>
                </a:tc>
                <a:tc>
                  <a:txBody>
                    <a:bodyPr/>
                    <a:lstStyle/>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Need a business case to offer goods and services</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Make decisions within regulatory and organizational constraints and market opportunities, contending with shareholder or stakeholder pressure, considering both ‘what is’ (e.g., data analytics) and ‘what should be’ (e.g., corporate values and sales targets), and in light of external events (e.g., economic crisis)</a:t>
                      </a: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3334754725"/>
                  </a:ext>
                </a:extLst>
              </a:tr>
              <a:tr h="879029">
                <a:tc>
                  <a:txBody>
                    <a:bodyPr/>
                    <a:lstStyle/>
                    <a:p>
                      <a:pPr marL="0" lvl="4" indent="0" algn="ctr">
                        <a:lnSpc>
                          <a:spcPct val="100000"/>
                        </a:lnSpc>
                        <a:spcAft>
                          <a:spcPts val="600"/>
                        </a:spcAft>
                        <a:buFont typeface="Arial" panose="020B0604020202020204" pitchFamily="34" charset="0"/>
                        <a:buNone/>
                      </a:pPr>
                      <a:r>
                        <a:rPr lang="en-CA" sz="1050" b="0" u="none" strike="noStrike" cap="none" spc="0" baseline="0" dirty="0">
                          <a:solidFill>
                            <a:schemeClr val="tx1"/>
                          </a:solidFill>
                          <a:effectLst/>
                          <a:uFillTx/>
                          <a:sym typeface="Arial"/>
                        </a:rPr>
                        <a:t>What ‘structures’ may provide a way in for evidence (and for institutionalizing evidence support)</a:t>
                      </a:r>
                      <a:endParaRPr lang="en-CA" sz="1050" b="0" i="0" u="none" strike="noStrike" cap="none" spc="0" baseline="0" dirty="0">
                        <a:solidFill>
                          <a:schemeClr val="tx1"/>
                        </a:solidFill>
                        <a:effectLst/>
                        <a:uFillTx/>
                        <a:latin typeface="Helvetica" pitchFamily="2" charset="0"/>
                        <a:ea typeface="+mn-ea"/>
                        <a:cs typeface="+mn-cs"/>
                        <a:sym typeface="Arial"/>
                      </a:endParaRP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19050" cap="flat" cmpd="sng" algn="ctr">
                      <a:solidFill>
                        <a:srgbClr val="CC76A6"/>
                      </a:solidFill>
                      <a:prstDash val="solid"/>
                      <a:round/>
                      <a:headEnd type="none" w="med" len="med"/>
                      <a:tailEnd type="none" w="med" len="med"/>
                    </a:lnT>
                    <a:lnB w="1905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alpha val="45098"/>
                      </a:srgbClr>
                    </a:solidFill>
                  </a:tcPr>
                </a:tc>
                <a:tc>
                  <a:txBody>
                    <a:bodyPr/>
                    <a:lstStyle/>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Internal decision-support units, including data-analytics and evaluation (e.g., A/B testing where commercial pressures and randomized controlled trials more generally)</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Internal units for knowledge management, research and development (R&amp;D), budgeting and planning, marketing, monitoring, auditing, and risk management</a:t>
                      </a:r>
                    </a:p>
                    <a:p>
                      <a:pPr marL="171450" indent="-171450" algn="l">
                        <a:lnSpc>
                          <a:spcPct val="100000"/>
                        </a:lnSpc>
                        <a:buFont typeface="Arial" panose="020B0604020202020204" pitchFamily="34" charset="0"/>
                        <a:buChar char="•"/>
                      </a:pPr>
                      <a:r>
                        <a:rPr lang="en-CA" sz="900" b="0" spc="-10" baseline="0" dirty="0">
                          <a:solidFill>
                            <a:srgbClr val="1E252B"/>
                          </a:solidFill>
                          <a:effectLst/>
                          <a:latin typeface="Helvetica" pitchFamily="2" charset="0"/>
                          <a:ea typeface="Calibri" panose="020F0502020204030204" pitchFamily="34" charset="0"/>
                          <a:cs typeface="Arial" panose="020B0604020202020204" pitchFamily="34" charset="0"/>
                        </a:rPr>
                        <a:t>External decision support from advisory groups, management-consulting firms, and the financial-services sector (e.g., financing) and authorities (e.g., externality pricing)</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External support from global technical-standard setters</a:t>
                      </a: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548619297"/>
                  </a:ext>
                </a:extLst>
              </a:tr>
              <a:tr h="1330036">
                <a:tc>
                  <a:txBody>
                    <a:bodyPr/>
                    <a:lstStyle/>
                    <a:p>
                      <a:pPr marL="0" lvl="4" indent="0" algn="ctr">
                        <a:lnSpc>
                          <a:spcPct val="100000"/>
                        </a:lnSpc>
                        <a:spcAft>
                          <a:spcPts val="600"/>
                        </a:spcAft>
                        <a:buFont typeface="Arial" panose="020B0604020202020204" pitchFamily="34" charset="0"/>
                        <a:buNone/>
                      </a:pPr>
                      <a:r>
                        <a:rPr lang="en-CA" sz="1050" b="0" u="none" strike="noStrike" cap="none" spc="0" baseline="0" dirty="0">
                          <a:solidFill>
                            <a:schemeClr val="tx1"/>
                          </a:solidFill>
                          <a:effectLst/>
                          <a:uFillTx/>
                          <a:sym typeface="Arial"/>
                        </a:rPr>
                        <a:t>What ‘processes’ may provide a way in for evidence?</a:t>
                      </a:r>
                      <a:endParaRPr lang="en-CA" sz="1050" b="0" i="0" u="none" strike="noStrike" cap="none" spc="0" baseline="0" dirty="0">
                        <a:solidFill>
                          <a:schemeClr val="tx1"/>
                        </a:solidFill>
                        <a:effectLst/>
                        <a:uFillTx/>
                        <a:latin typeface="Helvetica" pitchFamily="2" charset="0"/>
                        <a:ea typeface="+mn-ea"/>
                        <a:cs typeface="+mn-cs"/>
                        <a:sym typeface="Arial"/>
                      </a:endParaRP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19050" cap="flat" cmpd="sng" algn="ctr">
                      <a:solidFill>
                        <a:srgbClr val="CC76A6"/>
                      </a:solidFill>
                      <a:prstDash val="solid"/>
                      <a:round/>
                      <a:headEnd type="none" w="med" len="med"/>
                      <a:tailEnd type="none" w="med" len="med"/>
                    </a:lnT>
                    <a:lnB w="1905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alpha val="45098"/>
                      </a:srgbClr>
                    </a:solidFill>
                  </a:tcPr>
                </a:tc>
                <a:tc>
                  <a:txBody>
                    <a:bodyPr/>
                    <a:lstStyle/>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Budgeting, planning and monitoring</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Workplace policies, procedures, handbooks and other tools to support workflows</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Hiring criteria, performance-review criteria, promotion criteria, turn-over rate, and professional development for staff</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Organizational accreditation </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Quality assurance</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Government, stakeholder relations, public and media relations</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Philanthropic giving</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Environmental, social and corporate governance (ESG) principles</a:t>
                      </a:r>
                    </a:p>
                    <a:p>
                      <a:pPr marL="171450" indent="-171450" algn="l">
                        <a:lnSpc>
                          <a:spcPct val="100000"/>
                        </a:lnSpc>
                        <a:buFont typeface="Arial" panose="020B0604020202020204" pitchFamily="34" charset="0"/>
                        <a:buChar char="•"/>
                      </a:pPr>
                      <a:r>
                        <a:rPr lang="en-CA" sz="900" b="0" spc="0" dirty="0">
                          <a:solidFill>
                            <a:srgbClr val="1E252B"/>
                          </a:solidFill>
                          <a:effectLst/>
                          <a:latin typeface="Helvetica" pitchFamily="2" charset="0"/>
                          <a:ea typeface="Calibri" panose="020F0502020204030204" pitchFamily="34" charset="0"/>
                          <a:cs typeface="Arial" panose="020B0604020202020204" pitchFamily="34" charset="0"/>
                        </a:rPr>
                        <a:t>UN Global Compact principles and UN Guiding Principles on Business and Human Rights</a:t>
                      </a:r>
                    </a:p>
                  </a:txBody>
                  <a:tcPr marL="68580" marR="68580" marT="0" marB="0">
                    <a:lnL w="19050" cap="flat" cmpd="sng" algn="ctr">
                      <a:solidFill>
                        <a:srgbClr val="CC76A6"/>
                      </a:solidFill>
                      <a:prstDash val="solid"/>
                      <a:round/>
                      <a:headEnd type="none" w="med" len="med"/>
                      <a:tailEnd type="none" w="med" len="med"/>
                    </a:lnL>
                    <a:lnR w="19050" cap="flat" cmpd="sng" algn="ctr">
                      <a:solidFill>
                        <a:srgbClr val="CC76A6"/>
                      </a:solidFill>
                      <a:prstDash val="solid"/>
                      <a:round/>
                      <a:headEnd type="none" w="med" len="med"/>
                      <a:tailEnd type="none" w="med" len="med"/>
                    </a:lnR>
                    <a:lnT w="9525" cap="flat" cmpd="sng" algn="ctr">
                      <a:noFill/>
                      <a:prstDash val="solid"/>
                    </a:lnT>
                    <a:lnB w="1905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3315235402"/>
                  </a:ext>
                </a:extLst>
              </a:tr>
            </a:tbl>
          </a:graphicData>
        </a:graphic>
      </p:graphicFrame>
      <p:pic>
        <p:nvPicPr>
          <p:cNvPr id="14" name="Picture 13">
            <a:extLst>
              <a:ext uri="{FF2B5EF4-FFF2-40B4-BE49-F238E27FC236}">
                <a16:creationId xmlns:a16="http://schemas.microsoft.com/office/drawing/2014/main" id="{4048FEB1-F631-F44F-868C-9F80840C6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584" y="1452220"/>
            <a:ext cx="1103347" cy="1103347"/>
          </a:xfrm>
          <a:prstGeom prst="rect">
            <a:avLst/>
          </a:prstGeom>
        </p:spPr>
      </p:pic>
      <p:sp>
        <p:nvSpPr>
          <p:cNvPr id="15" name="Rectangle 14">
            <a:extLst>
              <a:ext uri="{FF2B5EF4-FFF2-40B4-BE49-F238E27FC236}">
                <a16:creationId xmlns:a16="http://schemas.microsoft.com/office/drawing/2014/main" id="{2A47D8F8-4609-4B49-834C-A93C32B927B5}"/>
              </a:ext>
            </a:extLst>
          </p:cNvPr>
          <p:cNvSpPr/>
          <p:nvPr/>
        </p:nvSpPr>
        <p:spPr>
          <a:xfrm>
            <a:off x="-23747" y="35625"/>
            <a:ext cx="4476998" cy="253916"/>
          </a:xfrm>
          <a:prstGeom prst="rect">
            <a:avLst/>
          </a:prstGeom>
        </p:spPr>
        <p:txBody>
          <a:bodyPr wrap="square">
            <a:spAutoFit/>
          </a:bodyPr>
          <a:lstStyle/>
          <a:p>
            <a:r>
              <a:rPr lang="en-US" sz="1050" b="1" i="1" dirty="0">
                <a:solidFill>
                  <a:schemeClr val="tx1"/>
                </a:solidFill>
              </a:rPr>
              <a:t>DRAFT FOR CONSULTATION – </a:t>
            </a:r>
            <a:r>
              <a:rPr lang="en-US" sz="1050" i="1" dirty="0">
                <a:solidFill>
                  <a:schemeClr val="tx1"/>
                </a:solidFill>
              </a:rPr>
              <a:t>Last updated on 9 November 2021</a:t>
            </a:r>
          </a:p>
        </p:txBody>
      </p:sp>
      <p:sp>
        <p:nvSpPr>
          <p:cNvPr id="16" name="Rectangle 15">
            <a:extLst>
              <a:ext uri="{FF2B5EF4-FFF2-40B4-BE49-F238E27FC236}">
                <a16:creationId xmlns:a16="http://schemas.microsoft.com/office/drawing/2014/main" id="{5360E2CC-7DBC-F845-BE0B-993AFA69C98E}"/>
              </a:ext>
            </a:extLst>
          </p:cNvPr>
          <p:cNvSpPr/>
          <p:nvPr/>
        </p:nvSpPr>
        <p:spPr>
          <a:xfrm>
            <a:off x="322682" y="350015"/>
            <a:ext cx="10497717" cy="400110"/>
          </a:xfrm>
          <a:prstGeom prst="rect">
            <a:avLst/>
          </a:prstGeom>
        </p:spPr>
        <p:txBody>
          <a:bodyPr wrap="square">
            <a:spAutoFit/>
          </a:bodyPr>
          <a:lstStyle/>
          <a:p>
            <a:r>
              <a:rPr lang="en-CA" sz="2000" b="1" dirty="0">
                <a:solidFill>
                  <a:srgbClr val="0F447C"/>
                </a:solidFill>
                <a:cs typeface="Arial" panose="020B0604020202020204" pitchFamily="34" charset="0"/>
              </a:rPr>
              <a:t>3.4 </a:t>
            </a:r>
            <a:r>
              <a:rPr lang="en-CA" sz="2000" dirty="0">
                <a:solidFill>
                  <a:srgbClr val="22497A"/>
                </a:solidFill>
                <a:latin typeface="Helvetica" pitchFamily="2" charset="0"/>
              </a:rPr>
              <a:t>Organizational leaders and the context for their use of evidence</a:t>
            </a:r>
            <a:endParaRPr lang="en-CA" sz="2000" dirty="0">
              <a:solidFill>
                <a:srgbClr val="264878"/>
              </a:solidFill>
              <a:latin typeface="Helvetica" pitchFamily="2" charset="0"/>
            </a:endParaRPr>
          </a:p>
        </p:txBody>
      </p:sp>
      <p:sp>
        <p:nvSpPr>
          <p:cNvPr id="17" name="Slide Number">
            <a:extLst>
              <a:ext uri="{FF2B5EF4-FFF2-40B4-BE49-F238E27FC236}">
                <a16:creationId xmlns:a16="http://schemas.microsoft.com/office/drawing/2014/main" id="{A2BA2527-9FAE-9842-ABB6-1A874128A5AE}"/>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Tree>
    <p:extLst>
      <p:ext uri="{BB962C8B-B14F-4D97-AF65-F5344CB8AC3E}">
        <p14:creationId xmlns:p14="http://schemas.microsoft.com/office/powerpoint/2010/main" val="1067055958"/>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24367</TotalTime>
  <Words>357</Words>
  <Application>Microsoft Macintosh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430</cp:revision>
  <cp:lastPrinted>2021-10-15T02:33:08Z</cp:lastPrinted>
  <dcterms:modified xsi:type="dcterms:W3CDTF">2021-11-25T02:32:14Z</dcterms:modified>
</cp:coreProperties>
</file>