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4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E98A5F-64E7-41A3-8229-7DBE2C158FDC}" v="12" dt="2021-12-16T19:58:22.939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 Verma" userId="uARWGc/neR8a5jtTlc9BAxP4L4PiFBZpOHNcjhtCbHs=" providerId="None" clId="Web-{6BE98A5F-64E7-41A3-8229-7DBE2C158FDC}"/>
    <pc:docChg chg="modSld">
      <pc:chgData name="Jenn Verma" userId="uARWGc/neR8a5jtTlc9BAxP4L4PiFBZpOHNcjhtCbHs=" providerId="None" clId="Web-{6BE98A5F-64E7-41A3-8229-7DBE2C158FDC}" dt="2021-12-16T19:58:22.939" v="10" actId="20577"/>
      <pc:docMkLst>
        <pc:docMk/>
      </pc:docMkLst>
      <pc:sldChg chg="modSp">
        <pc:chgData name="Jenn Verma" userId="uARWGc/neR8a5jtTlc9BAxP4L4PiFBZpOHNcjhtCbHs=" providerId="None" clId="Web-{6BE98A5F-64E7-41A3-8229-7DBE2C158FDC}" dt="2021-12-16T19:58:22.939" v="10" actId="20577"/>
        <pc:sldMkLst>
          <pc:docMk/>
          <pc:sldMk cId="485033538" sldId="746"/>
        </pc:sldMkLst>
        <pc:spChg chg="mod">
          <ac:chgData name="Jenn Verma" userId="uARWGc/neR8a5jtTlc9BAxP4L4PiFBZpOHNcjhtCbHs=" providerId="None" clId="Web-{6BE98A5F-64E7-41A3-8229-7DBE2C158FDC}" dt="2021-12-16T19:58:22.939" v="10" actId="20577"/>
          <ac:spMkLst>
            <pc:docMk/>
            <pc:sldMk cId="485033538" sldId="746"/>
            <ac:spMk id="4" creationId="{1B224F56-E9F8-E943-A396-ADE2A7E9ED4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254777"/>
              </a:solidFill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254777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86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963085" y="4406903"/>
            <a:ext cx="10363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5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SzTx/>
              <a:buNone/>
            </a:lvl1pPr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59E2C59-8476-C743-A039-6E51E2CA04A8}"/>
              </a:ext>
            </a:extLst>
          </p:cNvPr>
          <p:cNvSpPr/>
          <p:nvPr/>
        </p:nvSpPr>
        <p:spPr>
          <a:xfrm flipH="1">
            <a:off x="10160309" y="1883949"/>
            <a:ext cx="161242" cy="3963862"/>
          </a:xfrm>
          <a:prstGeom prst="rect">
            <a:avLst/>
          </a:prstGeom>
          <a:solidFill>
            <a:srgbClr val="DADFE2">
              <a:alpha val="5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BB4973A-8998-104F-B9DE-93B3F86075A1}"/>
              </a:ext>
            </a:extLst>
          </p:cNvPr>
          <p:cNvSpPr/>
          <p:nvPr/>
        </p:nvSpPr>
        <p:spPr>
          <a:xfrm>
            <a:off x="9543691" y="1642432"/>
            <a:ext cx="1326810" cy="1326810"/>
          </a:xfrm>
          <a:prstGeom prst="ellipse">
            <a:avLst/>
          </a:prstGeom>
          <a:solidFill>
            <a:schemeClr val="accent3">
              <a:lumOff val="44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8D5BBA6-2293-7348-82F3-FFFDF7A2802F}"/>
              </a:ext>
            </a:extLst>
          </p:cNvPr>
          <p:cNvSpPr/>
          <p:nvPr/>
        </p:nvSpPr>
        <p:spPr>
          <a:xfrm>
            <a:off x="9543691" y="3147575"/>
            <a:ext cx="1326810" cy="1326810"/>
          </a:xfrm>
          <a:prstGeom prst="ellipse">
            <a:avLst/>
          </a:prstGeom>
          <a:solidFill>
            <a:schemeClr val="accent3">
              <a:lumOff val="44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7F90F93-DD9D-B54F-947B-140A86DEDC92}"/>
              </a:ext>
            </a:extLst>
          </p:cNvPr>
          <p:cNvSpPr/>
          <p:nvPr/>
        </p:nvSpPr>
        <p:spPr>
          <a:xfrm>
            <a:off x="9543691" y="4674937"/>
            <a:ext cx="1326810" cy="1326810"/>
          </a:xfrm>
          <a:prstGeom prst="ellipse">
            <a:avLst/>
          </a:prstGeom>
          <a:solidFill>
            <a:schemeClr val="accent3">
              <a:lumOff val="44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F7D186F-F580-D542-AE05-E12BD8120EAC}"/>
              </a:ext>
            </a:extLst>
          </p:cNvPr>
          <p:cNvSpPr/>
          <p:nvPr/>
        </p:nvSpPr>
        <p:spPr>
          <a:xfrm>
            <a:off x="9539959" y="1642434"/>
            <a:ext cx="1326810" cy="1326810"/>
          </a:xfrm>
          <a:prstGeom prst="ellipse">
            <a:avLst/>
          </a:prstGeom>
          <a:solidFill>
            <a:srgbClr val="CCE5B2">
              <a:alpha val="55000"/>
            </a:srgbClr>
          </a:solidFill>
          <a:ln w="25400" cap="flat">
            <a:solidFill>
              <a:srgbClr val="99CC66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3F9AEBB-5ED5-0043-905A-8B4F54B1112A}"/>
              </a:ext>
            </a:extLst>
          </p:cNvPr>
          <p:cNvSpPr/>
          <p:nvPr/>
        </p:nvSpPr>
        <p:spPr>
          <a:xfrm>
            <a:off x="9187917" y="1660825"/>
            <a:ext cx="2017038" cy="1168536"/>
          </a:xfrm>
          <a:prstGeom prst="ellipse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How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 Indigenous 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ways of knowing 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are passed on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D9C8DF-2641-8D43-B013-3302A3ECC55F}"/>
              </a:ext>
            </a:extLst>
          </p:cNvPr>
          <p:cNvSpPr/>
          <p:nvPr/>
        </p:nvSpPr>
        <p:spPr>
          <a:xfrm>
            <a:off x="9520743" y="3146544"/>
            <a:ext cx="1326810" cy="1326810"/>
          </a:xfrm>
          <a:prstGeom prst="ellipse">
            <a:avLst/>
          </a:prstGeom>
          <a:solidFill>
            <a:srgbClr val="B2CCE5">
              <a:alpha val="55000"/>
            </a:srgbClr>
          </a:solidFill>
          <a:ln w="25400" cap="flat">
            <a:solidFill>
              <a:srgbClr val="66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3E074C0-4E8F-7D43-B621-677422BC3427}"/>
              </a:ext>
            </a:extLst>
          </p:cNvPr>
          <p:cNvSpPr/>
          <p:nvPr/>
        </p:nvSpPr>
        <p:spPr>
          <a:xfrm>
            <a:off x="9206502" y="3096314"/>
            <a:ext cx="1979869" cy="1428211"/>
          </a:xfrm>
          <a:prstGeom prst="ellipse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Relationships 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of Indigenous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ways of knowing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to Indigenous worldviews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CC44B4D-6044-9946-9382-1610AAFCA9FE}"/>
              </a:ext>
            </a:extLst>
          </p:cNvPr>
          <p:cNvSpPr/>
          <p:nvPr/>
        </p:nvSpPr>
        <p:spPr>
          <a:xfrm>
            <a:off x="9543691" y="4671915"/>
            <a:ext cx="1326810" cy="1326810"/>
          </a:xfrm>
          <a:prstGeom prst="ellipse">
            <a:avLst/>
          </a:prstGeom>
          <a:solidFill>
            <a:srgbClr val="C9EBF5">
              <a:alpha val="55000"/>
            </a:srgbClr>
          </a:solidFill>
          <a:ln w="25400" cap="flat">
            <a:solidFill>
              <a:srgbClr val="8DD2E5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F6C70C9-0015-514F-94BF-D5CD3A0B8822}"/>
              </a:ext>
            </a:extLst>
          </p:cNvPr>
          <p:cNvSpPr/>
          <p:nvPr/>
        </p:nvSpPr>
        <p:spPr>
          <a:xfrm>
            <a:off x="9187917" y="4628170"/>
            <a:ext cx="2017038" cy="1428211"/>
          </a:xfrm>
          <a:prstGeom prst="ellipse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Relationships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of Indigenous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ways of knowing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to scientific ways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of knowing</a:t>
            </a:r>
          </a:p>
        </p:txBody>
      </p:sp>
      <p:sp>
        <p:nvSpPr>
          <p:cNvPr id="29" name="Slide Number">
            <a:extLst>
              <a:ext uri="{FF2B5EF4-FFF2-40B4-BE49-F238E27FC236}">
                <a16:creationId xmlns:a16="http://schemas.microsoft.com/office/drawing/2014/main" id="{C2749A2B-9C85-2C47-813E-1F83E9B14AC7}"/>
              </a:ext>
            </a:extLst>
          </p:cNvPr>
          <p:cNvSpPr txBox="1">
            <a:spLocks/>
          </p:cNvSpPr>
          <p:nvPr/>
        </p:nvSpPr>
        <p:spPr>
          <a:xfrm>
            <a:off x="11527849" y="5800298"/>
            <a:ext cx="579534" cy="440950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3AC1D07-C489-1646-B2A9-F379B8865FD5}"/>
              </a:ext>
            </a:extLst>
          </p:cNvPr>
          <p:cNvSpPr/>
          <p:nvPr/>
        </p:nvSpPr>
        <p:spPr>
          <a:xfrm flipH="1">
            <a:off x="8204871" y="1912465"/>
            <a:ext cx="161242" cy="3963862"/>
          </a:xfrm>
          <a:prstGeom prst="rect">
            <a:avLst/>
          </a:prstGeom>
          <a:solidFill>
            <a:srgbClr val="DADFE2">
              <a:alpha val="5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6058849C-B799-2848-BC96-7E0BF5DAAC9B}"/>
              </a:ext>
            </a:extLst>
          </p:cNvPr>
          <p:cNvSpPr/>
          <p:nvPr/>
        </p:nvSpPr>
        <p:spPr>
          <a:xfrm>
            <a:off x="7588253" y="1642432"/>
            <a:ext cx="1326810" cy="1326810"/>
          </a:xfrm>
          <a:prstGeom prst="ellipse">
            <a:avLst/>
          </a:prstGeom>
          <a:solidFill>
            <a:schemeClr val="accent3">
              <a:lumOff val="44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137C58F-4ED7-ED4E-9BCD-5A39326C46CB}"/>
              </a:ext>
            </a:extLst>
          </p:cNvPr>
          <p:cNvSpPr/>
          <p:nvPr/>
        </p:nvSpPr>
        <p:spPr>
          <a:xfrm>
            <a:off x="7588253" y="3163341"/>
            <a:ext cx="1326810" cy="1326810"/>
          </a:xfrm>
          <a:prstGeom prst="ellipse">
            <a:avLst/>
          </a:prstGeom>
          <a:solidFill>
            <a:schemeClr val="accent3">
              <a:lumOff val="44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5D7A99A-0DD2-204A-A1BD-BD78A50AF50E}"/>
              </a:ext>
            </a:extLst>
          </p:cNvPr>
          <p:cNvSpPr/>
          <p:nvPr/>
        </p:nvSpPr>
        <p:spPr>
          <a:xfrm>
            <a:off x="7588253" y="4671915"/>
            <a:ext cx="1326810" cy="1326810"/>
          </a:xfrm>
          <a:prstGeom prst="ellipse">
            <a:avLst/>
          </a:prstGeom>
          <a:solidFill>
            <a:schemeClr val="accent3">
              <a:lumOff val="44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1297E8D-60F4-884F-8A8E-B5EE43C771DB}"/>
              </a:ext>
            </a:extLst>
          </p:cNvPr>
          <p:cNvSpPr/>
          <p:nvPr/>
        </p:nvSpPr>
        <p:spPr>
          <a:xfrm>
            <a:off x="7583748" y="1642431"/>
            <a:ext cx="1326810" cy="1326810"/>
          </a:xfrm>
          <a:prstGeom prst="ellipse">
            <a:avLst/>
          </a:prstGeom>
          <a:solidFill>
            <a:srgbClr val="C9EBF5">
              <a:alpha val="55000"/>
            </a:srgbClr>
          </a:solidFill>
          <a:ln w="25400" cap="flat">
            <a:solidFill>
              <a:schemeClr val="accent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0943F2E-1711-EF48-B1F6-2F1EB70599F5}"/>
              </a:ext>
            </a:extLst>
          </p:cNvPr>
          <p:cNvSpPr/>
          <p:nvPr/>
        </p:nvSpPr>
        <p:spPr>
          <a:xfrm>
            <a:off x="7583747" y="1721652"/>
            <a:ext cx="1326811" cy="1175900"/>
          </a:xfrm>
          <a:prstGeom prst="ellipse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Sources of Indigenous ways of knowing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1151A09-F098-7645-9EBF-A28082507A15}"/>
              </a:ext>
            </a:extLst>
          </p:cNvPr>
          <p:cNvSpPr/>
          <p:nvPr/>
        </p:nvSpPr>
        <p:spPr>
          <a:xfrm>
            <a:off x="7588822" y="3157173"/>
            <a:ext cx="1326810" cy="1326810"/>
          </a:xfrm>
          <a:prstGeom prst="ellipse">
            <a:avLst/>
          </a:prstGeom>
          <a:solidFill>
            <a:srgbClr val="FFDEAB">
              <a:alpha val="55000"/>
            </a:srgbClr>
          </a:solidFill>
          <a:ln w="25400" cap="flat">
            <a:solidFill>
              <a:srgbClr val="FEC057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D81768E-921D-C542-8AFE-692C8D233263}"/>
              </a:ext>
            </a:extLst>
          </p:cNvPr>
          <p:cNvSpPr/>
          <p:nvPr/>
        </p:nvSpPr>
        <p:spPr>
          <a:xfrm>
            <a:off x="7368294" y="3266283"/>
            <a:ext cx="1757717" cy="1175900"/>
          </a:xfrm>
          <a:prstGeom prst="ellipse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Characteristics of Indigenous ways of 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knowing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50E174D-F8B7-5948-99CB-A68FDF5314F8}"/>
              </a:ext>
            </a:extLst>
          </p:cNvPr>
          <p:cNvSpPr/>
          <p:nvPr/>
        </p:nvSpPr>
        <p:spPr>
          <a:xfrm>
            <a:off x="7588253" y="4671915"/>
            <a:ext cx="1326810" cy="1326810"/>
          </a:xfrm>
          <a:prstGeom prst="ellipse">
            <a:avLst/>
          </a:prstGeom>
          <a:solidFill>
            <a:srgbClr val="E5BAD1">
              <a:alpha val="55000"/>
            </a:srgbClr>
          </a:solidFill>
          <a:ln w="25400" cap="flat">
            <a:solidFill>
              <a:srgbClr val="CC76A6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7EF5417-48DF-1643-959C-41246C87852C}"/>
              </a:ext>
            </a:extLst>
          </p:cNvPr>
          <p:cNvSpPr/>
          <p:nvPr/>
        </p:nvSpPr>
        <p:spPr>
          <a:xfrm>
            <a:off x="7309230" y="4572835"/>
            <a:ext cx="1875845" cy="1428211"/>
          </a:xfrm>
          <a:prstGeom prst="ellipse">
            <a:avLst/>
          </a:prstGeom>
          <a:noFill/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How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‘things’ are classified within Indigenous ways</a:t>
            </a:r>
          </a:p>
          <a:p>
            <a:pPr algn="ctr"/>
            <a:r>
              <a:rPr lang="en-CA" sz="1200" dirty="0">
                <a:solidFill>
                  <a:schemeClr val="tx1"/>
                </a:solidFill>
              </a:rPr>
              <a:t>of knowing</a:t>
            </a:r>
          </a:p>
        </p:txBody>
      </p:sp>
      <p:graphicFrame>
        <p:nvGraphicFramePr>
          <p:cNvPr id="48" name="Table 6">
            <a:extLst>
              <a:ext uri="{FF2B5EF4-FFF2-40B4-BE49-F238E27FC236}">
                <a16:creationId xmlns:a16="http://schemas.microsoft.com/office/drawing/2014/main" id="{576C0F79-7634-9E45-ACB6-5195B82567D7}"/>
              </a:ext>
            </a:extLst>
          </p:cNvPr>
          <p:cNvGraphicFramePr>
            <a:graphicFrameLocks noGrp="1"/>
          </p:cNvGraphicFramePr>
          <p:nvPr/>
        </p:nvGraphicFramePr>
        <p:xfrm>
          <a:off x="8205961" y="1327270"/>
          <a:ext cx="2017039" cy="3375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7039">
                  <a:extLst>
                    <a:ext uri="{9D8B030D-6E8A-4147-A177-3AD203B41FA5}">
                      <a16:colId xmlns:a16="http://schemas.microsoft.com/office/drawing/2014/main" val="295667508"/>
                    </a:ext>
                  </a:extLst>
                </a:gridCol>
              </a:tblGrid>
              <a:tr h="337557">
                <a:tc>
                  <a:txBody>
                    <a:bodyPr/>
                    <a:lstStyle/>
                    <a:p>
                      <a:pPr algn="ctr"/>
                      <a:r>
                        <a:rPr lang="en-CA" sz="1700" b="0" dirty="0"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Domains</a:t>
                      </a:r>
                    </a:p>
                  </a:txBody>
                  <a:tcPr marL="35696" marR="35696" marT="35696" marB="3569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12924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B224F56-E9F8-E943-A396-ADE2A7E9ED43}"/>
              </a:ext>
            </a:extLst>
          </p:cNvPr>
          <p:cNvSpPr txBox="1"/>
          <p:nvPr/>
        </p:nvSpPr>
        <p:spPr>
          <a:xfrm>
            <a:off x="431153" y="1628576"/>
            <a:ext cx="6664288" cy="45089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CA" sz="1600" b="1">
                <a:solidFill>
                  <a:schemeClr val="tx1"/>
                </a:solidFill>
                <a:ea typeface="+mj-lt"/>
                <a:cs typeface="+mj-lt"/>
              </a:rPr>
              <a:t>Indigenous ways of knowing </a:t>
            </a:r>
            <a:r>
              <a:rPr lang="en-CA" sz="1600" dirty="0">
                <a:solidFill>
                  <a:schemeClr val="tx1"/>
                </a:solidFill>
                <a:ea typeface="+mj-lt"/>
                <a:cs typeface="+mj-lt"/>
              </a:rPr>
              <a:t>is a term that reflects the diversity </a:t>
            </a:r>
            <a:r>
              <a:rPr lang="en-CA" sz="1600">
                <a:solidFill>
                  <a:schemeClr val="tx1"/>
                </a:solidFill>
                <a:ea typeface="+mj-lt"/>
                <a:cs typeface="+mj-lt"/>
              </a:rPr>
              <a:t>and complexity of Indigenous approaches to learning and teaching. </a:t>
            </a:r>
            <a:endParaRPr lang="en-CA">
              <a:solidFill>
                <a:schemeClr val="tx1"/>
              </a:solidFill>
            </a:endParaRPr>
          </a:p>
          <a:p>
            <a:endParaRPr lang="en-CA" sz="1600" dirty="0">
              <a:solidFill>
                <a:schemeClr val="tx1"/>
              </a:solidFill>
            </a:endParaRPr>
          </a:p>
          <a:p>
            <a:r>
              <a:rPr lang="en-CA" sz="1600">
                <a:solidFill>
                  <a:schemeClr val="tx1"/>
                </a:solidFill>
              </a:rPr>
              <a:t>Indigenous people should have control over data-collection processes </a:t>
            </a:r>
            <a:r>
              <a:rPr lang="en-CA" sz="1600" dirty="0">
                <a:solidFill>
                  <a:schemeClr val="tx1"/>
                </a:solidFill>
              </a:rPr>
              <a:t>and that they should own and control how this evidence is used. Principles that support this premise include:</a:t>
            </a:r>
            <a:endParaRPr lang="en-CA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600" b="1" dirty="0">
                <a:solidFill>
                  <a:schemeClr val="tx1"/>
                </a:solidFill>
              </a:rPr>
              <a:t>OCAP principles</a:t>
            </a:r>
            <a:r>
              <a:rPr lang="en-CA" sz="1600" dirty="0">
                <a:solidFill>
                  <a:schemeClr val="tx1"/>
                </a:solidFill>
              </a:rPr>
              <a:t>: ownership, control, access and possession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600" b="1" dirty="0">
                <a:solidFill>
                  <a:schemeClr val="tx1"/>
                </a:solidFill>
              </a:rPr>
              <a:t>CARE principles</a:t>
            </a:r>
            <a:r>
              <a:rPr lang="en-CA" sz="1600" dirty="0">
                <a:solidFill>
                  <a:schemeClr val="tx1"/>
                </a:solidFill>
              </a:rPr>
              <a:t>: collective benefit, authority to control, responsibility, and ethics </a:t>
            </a:r>
          </a:p>
          <a:p>
            <a:pPr lvl="5" indent="0"/>
            <a:r>
              <a:rPr lang="en-CA" sz="1600" dirty="0">
                <a:solidFill>
                  <a:schemeClr val="tx1"/>
                </a:solidFill>
              </a:rPr>
              <a:t>          </a:t>
            </a:r>
            <a:r>
              <a:rPr lang="en-CA" sz="1000" dirty="0">
                <a:solidFill>
                  <a:schemeClr val="tx1"/>
                </a:solidFill>
              </a:rPr>
              <a:t>● </a:t>
            </a:r>
            <a:r>
              <a:rPr lang="en-CA" sz="1600" dirty="0">
                <a:solidFill>
                  <a:schemeClr val="tx1"/>
                </a:solidFill>
              </a:rPr>
              <a:t>Complemented by the </a:t>
            </a:r>
            <a:r>
              <a:rPr lang="en-CA" sz="1600" b="1" dirty="0">
                <a:solidFill>
                  <a:schemeClr val="tx1"/>
                </a:solidFill>
              </a:rPr>
              <a:t>FAIR principles</a:t>
            </a:r>
            <a:r>
              <a:rPr lang="en-CA" sz="1600" dirty="0">
                <a:solidFill>
                  <a:schemeClr val="tx1"/>
                </a:solidFill>
              </a:rPr>
              <a:t>: findable, accessible,    </a:t>
            </a:r>
          </a:p>
          <a:p>
            <a:pPr lvl="5" indent="0"/>
            <a:r>
              <a:rPr lang="en-CA" sz="1600" dirty="0">
                <a:solidFill>
                  <a:schemeClr val="tx1"/>
                </a:solidFill>
              </a:rPr>
              <a:t>            interoperable, and reusable</a:t>
            </a:r>
          </a:p>
          <a:p>
            <a:br>
              <a:rPr lang="en-CA" sz="1600" dirty="0">
                <a:solidFill>
                  <a:schemeClr val="tx1"/>
                </a:solidFill>
              </a:rPr>
            </a:br>
            <a:r>
              <a:rPr lang="en-CA" sz="1600" dirty="0">
                <a:solidFill>
                  <a:schemeClr val="tx1"/>
                </a:solidFill>
              </a:rPr>
              <a:t>Evidence-related rights should be understood as part of the </a:t>
            </a:r>
            <a:r>
              <a:rPr lang="en-CA" sz="1600" b="1" dirty="0">
                <a:solidFill>
                  <a:schemeClr val="tx1"/>
                </a:solidFill>
              </a:rPr>
              <a:t>United Nations Declaration on the Rights of Indigenous Peoples</a:t>
            </a:r>
            <a:r>
              <a:rPr lang="en-CA" sz="1600" dirty="0">
                <a:solidFill>
                  <a:schemeClr val="tx1"/>
                </a:solidFill>
              </a:rPr>
              <a:t>.</a:t>
            </a:r>
          </a:p>
          <a:p>
            <a:endParaRPr lang="en-CA" sz="1600" dirty="0">
              <a:solidFill>
                <a:schemeClr val="tx1"/>
              </a:solidFill>
            </a:endParaRPr>
          </a:p>
          <a:p>
            <a:endParaRPr lang="en-CA" sz="1400" dirty="0">
              <a:solidFill>
                <a:schemeClr val="tx1"/>
              </a:solidFill>
            </a:endParaRPr>
          </a:p>
          <a:p>
            <a:endParaRPr lang="en-CA" sz="1200" dirty="0">
              <a:solidFill>
                <a:schemeClr val="tx1"/>
              </a:solidFill>
            </a:endParaRPr>
          </a:p>
          <a:p>
            <a:r>
              <a:rPr lang="en-CA" sz="1050" i="1" dirty="0">
                <a:solidFill>
                  <a:schemeClr val="tx1"/>
                </a:solidFill>
              </a:rPr>
              <a:t>This section was developed under the guidance of commissioner Daniel </a:t>
            </a:r>
            <a:r>
              <a:rPr lang="en-CA" sz="1050" i="1" dirty="0" err="1">
                <a:solidFill>
                  <a:schemeClr val="tx1"/>
                </a:solidFill>
              </a:rPr>
              <a:t>Iberê</a:t>
            </a:r>
            <a:r>
              <a:rPr lang="en-CA" sz="1050" i="1" dirty="0">
                <a:solidFill>
                  <a:schemeClr val="tx1"/>
                </a:solidFill>
              </a:rPr>
              <a:t> Alves da </a:t>
            </a:r>
            <a:r>
              <a:rPr lang="en-CA" sz="1050" i="1" dirty="0" err="1">
                <a:solidFill>
                  <a:schemeClr val="tx1"/>
                </a:solidFill>
              </a:rPr>
              <a:t>Silvas</a:t>
            </a:r>
            <a:r>
              <a:rPr lang="en-CA" sz="1050" i="1" dirty="0">
                <a:solidFill>
                  <a:schemeClr val="tx1"/>
                </a:solidFill>
              </a:rPr>
              <a:t> (of the </a:t>
            </a:r>
            <a:r>
              <a:rPr lang="en-CA" sz="1050" i="1" dirty="0" err="1">
                <a:solidFill>
                  <a:schemeClr val="tx1"/>
                </a:solidFill>
              </a:rPr>
              <a:t>M’byá</a:t>
            </a:r>
            <a:r>
              <a:rPr lang="en-CA" sz="1050" i="1" dirty="0">
                <a:solidFill>
                  <a:schemeClr val="tx1"/>
                </a:solidFill>
              </a:rPr>
              <a:t> Guarani people), as an entry point for discussions about Indigenous ways of knowing.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D30514C-60E2-4B42-8A8C-4D8E5EAE5FEF}"/>
              </a:ext>
            </a:extLst>
          </p:cNvPr>
          <p:cNvSpPr/>
          <p:nvPr/>
        </p:nvSpPr>
        <p:spPr>
          <a:xfrm>
            <a:off x="322682" y="512931"/>
            <a:ext cx="9052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chemeClr val="tx1"/>
                </a:solidFill>
                <a:cs typeface="Arial" panose="020B0604020202020204" pitchFamily="34" charset="0"/>
              </a:rPr>
              <a:t>4.10 </a:t>
            </a:r>
            <a:r>
              <a:rPr lang="en-CA" sz="2000" dirty="0">
                <a:solidFill>
                  <a:schemeClr val="tx1"/>
                </a:solidFill>
                <a:latin typeface="Helvetica" pitchFamily="2" charset="0"/>
                <a:cs typeface="Arial" panose="020B0604020202020204" pitchFamily="34" charset="0"/>
              </a:rPr>
              <a:t>Indigenous rights and ways of knowing</a:t>
            </a:r>
            <a:endParaRPr lang="en-CA" sz="20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03353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27018</TotalTime>
  <Words>204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516</cp:revision>
  <cp:lastPrinted>2021-10-15T02:33:08Z</cp:lastPrinted>
  <dcterms:modified xsi:type="dcterms:W3CDTF">2021-12-16T19:58:23Z</dcterms:modified>
</cp:coreProperties>
</file>