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90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908" userDrawn="1">
          <p15:clr>
            <a:srgbClr val="A4A3A4"/>
          </p15:clr>
        </p15:guide>
        <p15:guide id="2" orient="horz" pos="21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rma, Jennifer" initials="VJ" lastIdx="2" clrIdx="0">
    <p:extLst>
      <p:ext uri="{19B8F6BF-5375-455C-9EA6-DF929625EA0E}">
        <p15:presenceInfo xmlns:p15="http://schemas.microsoft.com/office/powerpoint/2012/main" userId="S::vermaj5@mcmaster.ca::78ab9c5b-20fe-416a-ba3c-d7dfe6316f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AD1"/>
    <a:srgbClr val="99CC66"/>
    <a:srgbClr val="FFC057"/>
    <a:srgbClr val="1E252B"/>
    <a:srgbClr val="CCE5B2"/>
    <a:srgbClr val="CC76A6"/>
    <a:srgbClr val="FFDEAB"/>
    <a:srgbClr val="B2CCE5"/>
    <a:srgbClr val="6699CC"/>
    <a:srgbClr val="DADF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63"/>
    <p:restoredTop sz="91431"/>
  </p:normalViewPr>
  <p:slideViewPr>
    <p:cSldViewPr snapToGrid="0" snapToObjects="1">
      <p:cViewPr varScale="1">
        <p:scale>
          <a:sx n="100" d="100"/>
          <a:sy n="100" d="100"/>
        </p:scale>
        <p:origin x="664" y="176"/>
      </p:cViewPr>
      <p:guideLst>
        <p:guide pos="3908"/>
        <p:guide orient="horz" pos="2137"/>
      </p:guideLst>
    </p:cSldViewPr>
  </p:slideViewPr>
  <p:notesTextViewPr>
    <p:cViewPr>
      <p:scale>
        <a:sx n="20" d="100"/>
        <a:sy n="20" d="100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60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2667326-FF4E-6E4F-8A68-0D5EE00352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F6B07B-574C-0849-AF6D-2AA34A277B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07BE9-0539-434B-A0C4-0E9F489EE244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06C95E-7039-544B-A13A-D695C550F9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9BDF77-90E7-F944-848D-B2E1B164C6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3207D-66C1-A64A-90BC-6A7334802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25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60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itle Text"/>
          <p:cNvSpPr txBox="1">
            <a:spLocks noGrp="1"/>
          </p:cNvSpPr>
          <p:nvPr>
            <p:ph type="title"/>
          </p:nvPr>
        </p:nvSpPr>
        <p:spPr>
          <a:xfrm>
            <a:off x="609600" y="1100930"/>
            <a:ext cx="10972800" cy="88027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2255839"/>
            <a:ext cx="5386917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93369" y="2255839"/>
            <a:ext cx="5389033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</a:lstStyle>
          <a:p>
            <a:pPr marL="0" indent="0">
              <a:spcBef>
                <a:spcPts val="500"/>
              </a:spcBef>
              <a:buSzTx/>
              <a:buNone/>
              <a:defRPr sz="2400" b="1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0671" y="5304698"/>
            <a:ext cx="10985503" cy="238868"/>
          </a:xfrm>
          <a:prstGeom prst="rect">
            <a:avLst/>
          </a:prstGeom>
          <a:ln w="3175"/>
        </p:spPr>
        <p:txBody>
          <a:bodyPr lIns="17144" tIns="17144" rIns="17144" bIns="17144">
            <a:normAutofit/>
          </a:bodyPr>
          <a:lstStyle>
            <a:lvl1pPr marL="0" indent="0" defTabSz="338454">
              <a:spcBef>
                <a:spcPts val="0"/>
              </a:spcBef>
              <a:buSzTx/>
              <a:buNone/>
              <a:defRPr sz="1476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Author and Date</a:t>
            </a:r>
          </a:p>
        </p:txBody>
      </p:sp>
      <p:sp>
        <p:nvSpPr>
          <p:cNvPr id="109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1822871"/>
            <a:ext cx="10985503" cy="1743076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l" defTabSz="1219169">
              <a:lnSpc>
                <a:spcPct val="80000"/>
              </a:lnSpc>
              <a:defRPr sz="5800" b="1" spc="-116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2" y="3565946"/>
            <a:ext cx="10985501" cy="714376"/>
          </a:xfrm>
          <a:prstGeom prst="rect">
            <a:avLst/>
          </a:prstGeom>
        </p:spPr>
        <p:txBody>
          <a:bodyPr lIns="19050" tIns="19050" rIns="19050" bIns="19050">
            <a:norm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4572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9144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13716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18288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11123" y="5726129"/>
            <a:ext cx="163506" cy="176972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ctr" defTabSz="292100">
              <a:defRPr sz="9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rectangle&#10;&#10;Description automatically generated">
            <a:extLst>
              <a:ext uri="{FF2B5EF4-FFF2-40B4-BE49-F238E27FC236}">
                <a16:creationId xmlns:a16="http://schemas.microsoft.com/office/drawing/2014/main" id="{BC4DDD9E-E6D4-7142-B791-885B63EBD7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168" b="34122"/>
          <a:stretch/>
        </p:blipFill>
        <p:spPr>
          <a:xfrm flipH="1">
            <a:off x="-7495" y="-178877"/>
            <a:ext cx="12206990" cy="1397436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B078C5CC-A4A5-C84A-BFA7-4D55E47AA42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158" y="72800"/>
            <a:ext cx="2671581" cy="872213"/>
          </a:xfrm>
          <a:prstGeom prst="rect">
            <a:avLst/>
          </a:prstGeom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406400" y="2149501"/>
            <a:ext cx="11379200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3429000"/>
            <a:ext cx="10972800" cy="2697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F496BB2-7866-BD46-98FC-5B168926896D}"/>
              </a:ext>
            </a:extLst>
          </p:cNvPr>
          <p:cNvSpPr/>
          <p:nvPr userDrawn="1"/>
        </p:nvSpPr>
        <p:spPr>
          <a:xfrm>
            <a:off x="0" y="6255214"/>
            <a:ext cx="12192000" cy="600162"/>
          </a:xfrm>
          <a:prstGeom prst="rect">
            <a:avLst/>
          </a:prstGeom>
          <a:solidFill>
            <a:srgbClr val="8BD2E5">
              <a:alpha val="5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3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A903B4-86AF-5344-B3AD-F60BEABFBE21}"/>
              </a:ext>
            </a:extLst>
          </p:cNvPr>
          <p:cNvSpPr/>
          <p:nvPr userDrawn="1"/>
        </p:nvSpPr>
        <p:spPr>
          <a:xfrm>
            <a:off x="9333899" y="884378"/>
            <a:ext cx="276550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b="1" i="1" dirty="0">
                <a:solidFill>
                  <a:schemeClr val="tx1"/>
                </a:solidFill>
              </a:rPr>
              <a:t>Note: </a:t>
            </a:r>
            <a:r>
              <a:rPr lang="en-US" sz="1300" i="1" dirty="0">
                <a:solidFill>
                  <a:schemeClr val="tx1"/>
                </a:solidFill>
              </a:rPr>
              <a:t>full version available as PDF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7E7C17-F782-9E40-BC5D-BFA8C9D9703B}"/>
              </a:ext>
            </a:extLst>
          </p:cNvPr>
          <p:cNvSpPr txBox="1"/>
          <p:nvPr userDrawn="1"/>
        </p:nvSpPr>
        <p:spPr>
          <a:xfrm>
            <a:off x="8528858" y="6300125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EEDF93-F1B3-FF4E-9DAA-D077512D0159}"/>
              </a:ext>
            </a:extLst>
          </p:cNvPr>
          <p:cNvSpPr txBox="1"/>
          <p:nvPr userDrawn="1"/>
        </p:nvSpPr>
        <p:spPr>
          <a:xfrm>
            <a:off x="173770" y="6301802"/>
            <a:ext cx="1979271" cy="5129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F53448-7019-D240-A8FC-227352A375B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29" y="6353242"/>
            <a:ext cx="122703" cy="12270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A36BA6-856E-1E47-B0BC-302F298A50D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0" y="6656188"/>
            <a:ext cx="126293" cy="12629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1B17162-39D4-A042-9828-13C8F62DBD4D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1" y="6497614"/>
            <a:ext cx="126293" cy="1262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6" r:id="rId2"/>
    <p:sldLayoutId id="2147483659" r:id="rId3"/>
  </p:sldLayoutIdLst>
  <p:transition spd="med"/>
  <p:hf hdr="0" ftr="0" dt="0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2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742950" marR="0" indent="-28575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6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1143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1600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20574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3429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3886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7DA1BBDF-AA82-3F4B-A3A7-09FDFBA6A9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825172"/>
              </p:ext>
            </p:extLst>
          </p:nvPr>
        </p:nvGraphicFramePr>
        <p:xfrm>
          <a:off x="4616717" y="1341519"/>
          <a:ext cx="6985865" cy="4760524"/>
        </p:xfrm>
        <a:graphic>
          <a:graphicData uri="http://schemas.openxmlformats.org/drawingml/2006/table">
            <a:tbl>
              <a:tblPr firstRow="1" firstCol="1" bandRow="1">
                <a:tableStyleId>{4C3C2611-4C71-4FC5-86AE-919BDF0F9419}</a:tableStyleId>
              </a:tblPr>
              <a:tblGrid>
                <a:gridCol w="776970">
                  <a:extLst>
                    <a:ext uri="{9D8B030D-6E8A-4147-A177-3AD203B41FA5}">
                      <a16:colId xmlns:a16="http://schemas.microsoft.com/office/drawing/2014/main" val="1146647252"/>
                    </a:ext>
                  </a:extLst>
                </a:gridCol>
                <a:gridCol w="3857888">
                  <a:extLst>
                    <a:ext uri="{9D8B030D-6E8A-4147-A177-3AD203B41FA5}">
                      <a16:colId xmlns:a16="http://schemas.microsoft.com/office/drawing/2014/main" val="229045705"/>
                    </a:ext>
                  </a:extLst>
                </a:gridCol>
                <a:gridCol w="2351007">
                  <a:extLst>
                    <a:ext uri="{9D8B030D-6E8A-4147-A177-3AD203B41FA5}">
                      <a16:colId xmlns:a16="http://schemas.microsoft.com/office/drawing/2014/main" val="1851268058"/>
                    </a:ext>
                  </a:extLst>
                </a:gridCol>
              </a:tblGrid>
              <a:tr h="293761">
                <a:tc>
                  <a:txBody>
                    <a:bodyPr/>
                    <a:lstStyle/>
                    <a:p>
                      <a:pPr algn="ctr"/>
                      <a:r>
                        <a:rPr lang="en-CA" sz="1100" b="0" dirty="0">
                          <a:solidFill>
                            <a:schemeClr val="tx1"/>
                          </a:solidFill>
                          <a:effectLst/>
                        </a:rPr>
                        <a:t>Steps</a:t>
                      </a:r>
                      <a:endParaRPr lang="en-CA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29" marR="20229" marT="0" marB="0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b="0" dirty="0">
                          <a:solidFill>
                            <a:schemeClr val="tx1"/>
                          </a:solidFill>
                          <a:effectLst/>
                        </a:rPr>
                        <a:t>Related questions</a:t>
                      </a:r>
                      <a:endParaRPr lang="en-CA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29" marR="20229" marT="0" marB="0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b="0" dirty="0">
                          <a:solidFill>
                            <a:schemeClr val="tx1"/>
                          </a:solidFill>
                          <a:effectLst/>
                        </a:rPr>
                        <a:t>Examples of helpful forms of evidence</a:t>
                      </a:r>
                      <a:endParaRPr lang="en-CA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29" marR="20229" marT="0" marB="0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245003"/>
                  </a:ext>
                </a:extLst>
              </a:tr>
              <a:tr h="201187">
                <a:tc rowSpan="3">
                  <a:txBody>
                    <a:bodyPr/>
                    <a:lstStyle/>
                    <a:p>
                      <a:pPr algn="ctr"/>
                      <a:endParaRPr lang="en-CA" sz="105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29" marR="20229" marT="0" marB="0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00" b="1" dirty="0">
                          <a:solidFill>
                            <a:srgbClr val="254777"/>
                          </a:solidFill>
                          <a:effectLst/>
                        </a:rPr>
                        <a:t>Indicators</a:t>
                      </a:r>
                      <a:r>
                        <a:rPr lang="en-CA" sz="1000" dirty="0">
                          <a:effectLst/>
                        </a:rPr>
                        <a:t> – How big is the problem?</a:t>
                      </a:r>
                    </a:p>
                  </a:txBody>
                  <a:tcPr marL="20229" marR="20229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00" b="0" dirty="0">
                          <a:effectLst/>
                        </a:rPr>
                        <a:t>Data analytics</a:t>
                      </a:r>
                      <a:endParaRPr lang="en-CA" sz="10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29" marR="20229" marT="0" marB="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125224"/>
                  </a:ext>
                </a:extLst>
              </a:tr>
              <a:tr h="433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00" b="1" dirty="0">
                          <a:solidFill>
                            <a:srgbClr val="254777"/>
                          </a:solidFill>
                          <a:effectLst/>
                        </a:rPr>
                        <a:t>Comparisons</a:t>
                      </a:r>
                      <a:r>
                        <a:rPr lang="en-CA" sz="1000" dirty="0">
                          <a:effectLst/>
                        </a:rPr>
                        <a:t> – Is the problem getting worse or is it bigger here than elsewhere?</a:t>
                      </a:r>
                    </a:p>
                  </a:txBody>
                  <a:tcPr marL="20229" marR="20229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00" b="0" dirty="0">
                          <a:effectLst/>
                        </a:rPr>
                        <a:t>Data analytics </a:t>
                      </a:r>
                    </a:p>
                    <a:p>
                      <a:pPr algn="l"/>
                      <a:r>
                        <a:rPr lang="en-CA" sz="900" b="0" i="1" dirty="0">
                          <a:effectLst/>
                        </a:rPr>
                        <a:t>(e.g., using administrative databases or community surveys)</a:t>
                      </a:r>
                      <a:endParaRPr lang="en-CA" sz="900" b="0" i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29" marR="20229" marT="0" marB="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866178"/>
                  </a:ext>
                </a:extLst>
              </a:tr>
              <a:tr h="3273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b="1" dirty="0">
                          <a:solidFill>
                            <a:srgbClr val="254777"/>
                          </a:solidFill>
                          <a:effectLst/>
                        </a:rPr>
                        <a:t>Framing</a:t>
                      </a:r>
                      <a:r>
                        <a:rPr lang="en-CA" sz="1000" dirty="0">
                          <a:effectLst/>
                        </a:rPr>
                        <a:t> – How do different people describe or experience the problem and its causes?</a:t>
                      </a:r>
                    </a:p>
                  </a:txBody>
                  <a:tcPr marL="20229" marR="20229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noFill/>
                      <a:prstDash val="solid"/>
                      <a:round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00" b="0" dirty="0">
                          <a:effectLst/>
                        </a:rPr>
                        <a:t>Qualitative studies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b="0" i="1" dirty="0">
                          <a:effectLst/>
                        </a:rPr>
                        <a:t>(e.g., using interviews and focus groups)</a:t>
                      </a:r>
                      <a:endParaRPr lang="en-CA" sz="900" b="0" i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29" marR="20229" marT="0" marB="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noFill/>
                      <a:prstDash val="solid"/>
                      <a:round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072911"/>
                  </a:ext>
                </a:extLst>
              </a:tr>
              <a:tr h="433237">
                <a:tc rowSpan="5">
                  <a:txBody>
                    <a:bodyPr/>
                    <a:lstStyle/>
                    <a:p>
                      <a:pPr algn="ctr"/>
                      <a:endParaRPr lang="en-CA" sz="1050" b="0" dirty="0">
                        <a:solidFill>
                          <a:srgbClr val="FFC057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29" marR="20229" marT="0" marB="0" anchor="ctr">
                    <a:lnL w="19050" cap="flat" cmpd="sng" algn="ctr">
                      <a:solidFill>
                        <a:srgbClr val="FFC0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57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>
                          <a:solidFill>
                            <a:srgbClr val="254777"/>
                          </a:solidFill>
                          <a:effectLst/>
                        </a:rPr>
                        <a:t>Benefits</a:t>
                      </a:r>
                      <a:r>
                        <a:rPr lang="en-US" sz="1000" dirty="0">
                          <a:effectLst/>
                        </a:rPr>
                        <a:t> – What good might come of it?</a:t>
                      </a:r>
                      <a:endParaRPr lang="en-CA" sz="1000" dirty="0">
                        <a:effectLst/>
                      </a:endParaRPr>
                    </a:p>
                  </a:txBody>
                  <a:tcPr marL="20229" marR="20229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dirty="0">
                          <a:effectLst/>
                        </a:rPr>
                        <a:t>Evaluations </a:t>
                      </a:r>
                    </a:p>
                    <a:p>
                      <a:pPr algn="l"/>
                      <a:r>
                        <a:rPr lang="en-US" sz="900" b="0" i="1" dirty="0">
                          <a:effectLst/>
                        </a:rPr>
                        <a:t>(e.g., effectiveness studies like randomized-controlled trials)</a:t>
                      </a:r>
                      <a:endParaRPr lang="en-CA" sz="900" b="0" i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29" marR="20229" marT="0" marB="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496363"/>
                  </a:ext>
                </a:extLst>
              </a:tr>
              <a:tr h="2939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>
                          <a:solidFill>
                            <a:srgbClr val="254777"/>
                          </a:solidFill>
                          <a:effectLst/>
                        </a:rPr>
                        <a:t>Harms</a:t>
                      </a:r>
                      <a:r>
                        <a:rPr lang="en-US" sz="1000" dirty="0">
                          <a:effectLst/>
                        </a:rPr>
                        <a:t> – What could go wrong?</a:t>
                      </a:r>
                      <a:endParaRPr lang="en-CA" sz="1000" dirty="0">
                        <a:effectLst/>
                      </a:endParaRPr>
                    </a:p>
                  </a:txBody>
                  <a:tcPr marL="20229" marR="20229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dirty="0">
                          <a:effectLst/>
                        </a:rPr>
                        <a:t>Evaluations</a:t>
                      </a:r>
                    </a:p>
                    <a:p>
                      <a:pPr algn="l"/>
                      <a:r>
                        <a:rPr lang="en-US" sz="900" b="0" i="1" dirty="0">
                          <a:effectLst/>
                        </a:rPr>
                        <a:t>(e.g., observational studies)</a:t>
                      </a:r>
                      <a:endParaRPr lang="en-CA" sz="900" b="0" i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29" marR="20229" marT="0" marB="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147054"/>
                  </a:ext>
                </a:extLst>
              </a:tr>
              <a:tr h="3094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>
                          <a:solidFill>
                            <a:srgbClr val="254777"/>
                          </a:solidFill>
                          <a:effectLst/>
                        </a:rPr>
                        <a:t>Cost-effectiveness</a:t>
                      </a:r>
                      <a:r>
                        <a:rPr lang="en-US" sz="1000" dirty="0">
                          <a:effectLst/>
                        </a:rPr>
                        <a:t> – Does one option achieve more for the same investment?</a:t>
                      </a:r>
                      <a:endParaRPr lang="en-CA" sz="1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29" marR="20229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dirty="0">
                          <a:effectLst/>
                        </a:rPr>
                        <a:t>Technology assessment / cost-effectiveness evaluation</a:t>
                      </a:r>
                      <a:endParaRPr lang="en-CA" sz="10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29" marR="20229" marT="0" marB="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474667"/>
                  </a:ext>
                </a:extLst>
              </a:tr>
              <a:tr h="43323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>
                          <a:solidFill>
                            <a:srgbClr val="254777"/>
                          </a:solidFill>
                          <a:effectLst/>
                        </a:rPr>
                        <a:t>Adaptations</a:t>
                      </a:r>
                      <a:r>
                        <a:rPr lang="en-US" sz="1000" dirty="0">
                          <a:effectLst/>
                        </a:rPr>
                        <a:t> – Can we adapt something that worked elsewhere while still getting the benefits?</a:t>
                      </a:r>
                      <a:endParaRPr lang="en-CA" sz="1000" dirty="0">
                        <a:effectLst/>
                      </a:endParaRPr>
                    </a:p>
                  </a:txBody>
                  <a:tcPr marL="20229" marR="20229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dirty="0">
                          <a:effectLst/>
                        </a:rPr>
                        <a:t>Evaluations</a:t>
                      </a:r>
                    </a:p>
                    <a:p>
                      <a:pPr algn="l"/>
                      <a:r>
                        <a:rPr lang="en-US" sz="900" b="0" i="1" dirty="0">
                          <a:effectLst/>
                        </a:rPr>
                        <a:t>(e.g., process evaluations that examine how and why an option worked)</a:t>
                      </a:r>
                      <a:endParaRPr lang="en-CA" sz="900" b="0" i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29" marR="20229" marT="0" marB="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370663"/>
                  </a:ext>
                </a:extLst>
              </a:tr>
              <a:tr h="4909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>
                          <a:solidFill>
                            <a:srgbClr val="254777"/>
                          </a:solidFill>
                          <a:effectLst/>
                        </a:rPr>
                        <a:t>Stakeholders’ views and experiences </a:t>
                      </a:r>
                      <a:r>
                        <a:rPr lang="en-US" sz="1000" dirty="0">
                          <a:effectLst/>
                        </a:rPr>
                        <a:t>– Which groups support which option? </a:t>
                      </a:r>
                      <a:endParaRPr lang="en-CA" sz="1000" dirty="0">
                        <a:effectLst/>
                      </a:endParaRPr>
                    </a:p>
                  </a:txBody>
                  <a:tcPr marL="20229" marR="20229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noFill/>
                      <a:prstDash val="solid"/>
                      <a:round/>
                    </a:lnT>
                    <a:lnB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dirty="0">
                          <a:effectLst/>
                        </a:rPr>
                        <a:t>Qualitative studies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b="0" i="1" dirty="0">
                          <a:effectLst/>
                        </a:rPr>
                        <a:t>(e.g., using interviews and focus groups to understand what is important to citizens) </a:t>
                      </a:r>
                      <a:endParaRPr lang="en-CA" sz="900" b="0" i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29" marR="20229" marT="0" marB="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noFill/>
                      <a:prstDash val="solid"/>
                      <a:round/>
                    </a:lnT>
                    <a:lnB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747921"/>
                  </a:ext>
                </a:extLst>
              </a:tr>
              <a:tr h="490957">
                <a:tc rowSpan="2">
                  <a:txBody>
                    <a:bodyPr/>
                    <a:lstStyle/>
                    <a:p>
                      <a:pPr algn="ctr"/>
                      <a:endParaRPr lang="en-CA" sz="1050" b="0" dirty="0">
                        <a:solidFill>
                          <a:srgbClr val="FFC057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29" marR="20229" marT="0" marB="0" anchor="ctr">
                    <a:lnL w="19050" cap="flat" cmpd="sng" algn="ctr">
                      <a:solidFill>
                        <a:srgbClr val="CC7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76A6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rgbClr val="254777"/>
                          </a:solidFill>
                          <a:effectLst/>
                        </a:rPr>
                        <a:t>Barriers and facilitators </a:t>
                      </a:r>
                      <a:r>
                        <a:rPr lang="en-US" sz="1000" dirty="0">
                          <a:effectLst/>
                        </a:rPr>
                        <a:t>– What (and who) will get in the way or help us in reaching and achieving desired impacts among the right people?</a:t>
                      </a:r>
                      <a:endParaRPr lang="en-CA" sz="1000" dirty="0">
                        <a:effectLst/>
                      </a:endParaRPr>
                    </a:p>
                  </a:txBody>
                  <a:tcPr marL="20229" marR="20229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effectLst/>
                        </a:rPr>
                        <a:t>Qualitative studies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b="0" i="1" dirty="0">
                          <a:effectLst/>
                        </a:rPr>
                        <a:t>(e.g., using interviews and focus groups to understand barriers and facilitators) </a:t>
                      </a:r>
                      <a:endParaRPr lang="en-CA" sz="900" b="0" i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29" marR="20229" marT="0" marB="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639309"/>
                  </a:ext>
                </a:extLst>
              </a:tr>
              <a:tr h="4641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>
                          <a:solidFill>
                            <a:srgbClr val="254777"/>
                          </a:solidFill>
                          <a:effectLst/>
                        </a:rPr>
                        <a:t>Benefits, harms, cost-effectiveness, etc. of implementation strategies </a:t>
                      </a:r>
                      <a:r>
                        <a:rPr lang="en-US" sz="1000" dirty="0">
                          <a:effectLst/>
                        </a:rPr>
                        <a:t>– What strategies should we use to reach and achieve desired impacts among the right people?</a:t>
                      </a:r>
                      <a:endParaRPr lang="en-CA" sz="1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29" marR="20229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noFill/>
                      <a:prstDash val="solid"/>
                      <a:round/>
                    </a:lnT>
                    <a:lnB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dirty="0">
                          <a:effectLst/>
                        </a:rPr>
                        <a:t>Behavioural / implementation research</a:t>
                      </a:r>
                    </a:p>
                    <a:p>
                      <a:pPr algn="l"/>
                      <a:r>
                        <a:rPr lang="en-US" sz="1000" b="0" dirty="0">
                          <a:effectLst/>
                        </a:rPr>
                        <a:t>See also ‘selecting an option’</a:t>
                      </a:r>
                      <a:endParaRPr lang="en-CA" sz="10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29" marR="20229" marT="0" marB="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noFill/>
                      <a:prstDash val="solid"/>
                      <a:round/>
                    </a:lnT>
                    <a:lnB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708154"/>
                  </a:ext>
                </a:extLst>
              </a:tr>
              <a:tr h="238053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050" b="0" dirty="0">
                        <a:solidFill>
                          <a:srgbClr val="FFC057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29" marR="20229" marT="0" marB="0" anchor="ctr">
                    <a:lnL w="1905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66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00" dirty="0">
                          <a:effectLst/>
                        </a:rPr>
                        <a:t>Is the chosen option reaching those who can benefit from it?</a:t>
                      </a:r>
                      <a:endParaRPr lang="en-CA" sz="1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29" marR="20229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00" b="0" dirty="0">
                          <a:effectLst/>
                        </a:rPr>
                        <a:t>Data analytics</a:t>
                      </a:r>
                      <a:endParaRPr lang="en-CA" sz="10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29" marR="20229" marT="0" marB="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5937"/>
                  </a:ext>
                </a:extLst>
              </a:tr>
              <a:tr h="30945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dirty="0">
                          <a:effectLst/>
                        </a:rPr>
                        <a:t>Is the chosen option achieving desired impacts at sufficient scale? </a:t>
                      </a:r>
                      <a:endParaRPr lang="en-CA" sz="1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29" marR="20229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noFill/>
                      <a:prstDash val="solid"/>
                      <a:round/>
                    </a:lnT>
                    <a:lnB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00" b="0" dirty="0">
                          <a:effectLst/>
                        </a:rPr>
                        <a:t>Evaluations </a:t>
                      </a:r>
                      <a:endParaRPr lang="en-CA" sz="10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29" marR="20229" marT="0" marB="0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noFill/>
                      <a:prstDash val="solid"/>
                      <a:round/>
                    </a:lnT>
                    <a:lnB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441455"/>
                  </a:ext>
                </a:extLst>
              </a:tr>
            </a:tbl>
          </a:graphicData>
        </a:graphic>
      </p:graphicFrame>
      <p:pic>
        <p:nvPicPr>
          <p:cNvPr id="52" name="Picture 51" descr="Icon&#10;&#10;Description automatically generated">
            <a:extLst>
              <a:ext uri="{FF2B5EF4-FFF2-40B4-BE49-F238E27FC236}">
                <a16:creationId xmlns:a16="http://schemas.microsoft.com/office/drawing/2014/main" id="{543CD3F6-298A-264D-BDC6-3221AA8B9C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437" y="1837461"/>
            <a:ext cx="635000" cy="635000"/>
          </a:xfrm>
          <a:prstGeom prst="rect">
            <a:avLst/>
          </a:prstGeom>
        </p:spPr>
      </p:pic>
      <p:pic>
        <p:nvPicPr>
          <p:cNvPr id="54" name="Picture 53" descr="A picture containing text, pool ball&#10;&#10;Description automatically generated">
            <a:extLst>
              <a:ext uri="{FF2B5EF4-FFF2-40B4-BE49-F238E27FC236}">
                <a16:creationId xmlns:a16="http://schemas.microsoft.com/office/drawing/2014/main" id="{CB18972D-46D0-3A43-8225-A900FF0559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437" y="3300802"/>
            <a:ext cx="635000" cy="635000"/>
          </a:xfrm>
          <a:prstGeom prst="rect">
            <a:avLst/>
          </a:prstGeom>
        </p:spPr>
      </p:pic>
      <p:pic>
        <p:nvPicPr>
          <p:cNvPr id="56" name="Picture 55" descr="A picture containing text, pool ball, sport, pool table&#10;&#10;Description automatically generated">
            <a:extLst>
              <a:ext uri="{FF2B5EF4-FFF2-40B4-BE49-F238E27FC236}">
                <a16:creationId xmlns:a16="http://schemas.microsoft.com/office/drawing/2014/main" id="{AF4AAC7D-67B5-7D47-A865-547FEDBB974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437" y="4754859"/>
            <a:ext cx="635000" cy="635000"/>
          </a:xfrm>
          <a:prstGeom prst="rect">
            <a:avLst/>
          </a:prstGeom>
        </p:spPr>
      </p:pic>
      <p:pic>
        <p:nvPicPr>
          <p:cNvPr id="58" name="Picture 57" descr="Icon&#10;&#10;Description automatically generated">
            <a:extLst>
              <a:ext uri="{FF2B5EF4-FFF2-40B4-BE49-F238E27FC236}">
                <a16:creationId xmlns:a16="http://schemas.microsoft.com/office/drawing/2014/main" id="{48F91A11-3183-824B-A9B2-19919274B50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6068" y="5509142"/>
            <a:ext cx="603737" cy="627886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52089CA6-4F4F-A04F-BB3F-C3E77A7BAA8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9411" y="1944412"/>
            <a:ext cx="3609833" cy="3700079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7B40AB52-0420-3844-816E-F7FA01BD9744}"/>
              </a:ext>
            </a:extLst>
          </p:cNvPr>
          <p:cNvSpPr txBox="1"/>
          <p:nvPr/>
        </p:nvSpPr>
        <p:spPr>
          <a:xfrm>
            <a:off x="54021" y="1590778"/>
            <a:ext cx="1383491" cy="5539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/>
            <a:r>
              <a:rPr lang="en-CA" sz="1000" b="1" dirty="0">
                <a:solidFill>
                  <a:srgbClr val="0F447C"/>
                </a:solidFill>
                <a:effectLst/>
              </a:rPr>
              <a:t>Understanding</a:t>
            </a:r>
          </a:p>
          <a:p>
            <a:pPr algn="r"/>
            <a:r>
              <a:rPr lang="en-CA" sz="1000" b="1" dirty="0">
                <a:solidFill>
                  <a:srgbClr val="0F447C"/>
                </a:solidFill>
                <a:effectLst/>
              </a:rPr>
              <a:t>a problem and</a:t>
            </a:r>
          </a:p>
          <a:p>
            <a:pPr algn="r"/>
            <a:r>
              <a:rPr lang="en-CA" sz="1000" b="1" dirty="0">
                <a:solidFill>
                  <a:srgbClr val="0F447C"/>
                </a:solidFill>
                <a:effectLst/>
              </a:rPr>
              <a:t>its causes</a:t>
            </a:r>
            <a:endParaRPr lang="en-CA" sz="1000" b="1" dirty="0">
              <a:solidFill>
                <a:srgbClr val="0F447C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C1F4325-4F8E-3C45-BE96-D04B5171E551}"/>
              </a:ext>
            </a:extLst>
          </p:cNvPr>
          <p:cNvSpPr txBox="1"/>
          <p:nvPr/>
        </p:nvSpPr>
        <p:spPr>
          <a:xfrm>
            <a:off x="3089565" y="1590778"/>
            <a:ext cx="2164729" cy="5539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CA" sz="1000" b="1" dirty="0">
                <a:solidFill>
                  <a:srgbClr val="0F447C"/>
                </a:solidFill>
              </a:rPr>
              <a:t>Selecting an option </a:t>
            </a:r>
          </a:p>
          <a:p>
            <a:r>
              <a:rPr lang="en-CA" sz="1000" b="1" dirty="0">
                <a:solidFill>
                  <a:srgbClr val="0F447C"/>
                </a:solidFill>
              </a:rPr>
              <a:t>for addressing</a:t>
            </a:r>
          </a:p>
          <a:p>
            <a:r>
              <a:rPr lang="en-CA" sz="1000" b="1" dirty="0">
                <a:solidFill>
                  <a:srgbClr val="0F447C"/>
                </a:solidFill>
              </a:rPr>
              <a:t>the problem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C382B36-E676-2D49-8B95-CFFF2FFC462D}"/>
              </a:ext>
            </a:extLst>
          </p:cNvPr>
          <p:cNvSpPr txBox="1"/>
          <p:nvPr/>
        </p:nvSpPr>
        <p:spPr>
          <a:xfrm>
            <a:off x="54022" y="5386175"/>
            <a:ext cx="1383490" cy="5539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/>
            <a:r>
              <a:rPr lang="en-CA" sz="1000" b="1" dirty="0">
                <a:solidFill>
                  <a:srgbClr val="0F447C"/>
                </a:solidFill>
              </a:rPr>
              <a:t>Monitoring implementation and evaluating impacts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E1A8E04-1B51-EF4C-84B2-DBE55383CDCA}"/>
              </a:ext>
            </a:extLst>
          </p:cNvPr>
          <p:cNvSpPr txBox="1"/>
          <p:nvPr/>
        </p:nvSpPr>
        <p:spPr>
          <a:xfrm>
            <a:off x="3089565" y="5386175"/>
            <a:ext cx="1476681" cy="5539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CA" sz="1000" b="1" dirty="0">
                <a:solidFill>
                  <a:srgbClr val="0F447C"/>
                </a:solidFill>
              </a:rPr>
              <a:t>Identifying implementation considerations</a:t>
            </a:r>
          </a:p>
        </p:txBody>
      </p:sp>
      <p:sp>
        <p:nvSpPr>
          <p:cNvPr id="43" name="Slide Number">
            <a:extLst>
              <a:ext uri="{FF2B5EF4-FFF2-40B4-BE49-F238E27FC236}">
                <a16:creationId xmlns:a16="http://schemas.microsoft.com/office/drawing/2014/main" id="{A595986A-E83C-4A4D-AEB3-D93987B26508}"/>
              </a:ext>
            </a:extLst>
          </p:cNvPr>
          <p:cNvSpPr txBox="1">
            <a:spLocks/>
          </p:cNvSpPr>
          <p:nvPr/>
        </p:nvSpPr>
        <p:spPr>
          <a:xfrm>
            <a:off x="11527848" y="5826020"/>
            <a:ext cx="618565" cy="470648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algn="r"/>
            <a:fld id="{86CB4B4D-7CA3-9044-876B-883B54F8677D}" type="slidenum">
              <a:rPr lang="en-CA" sz="2000" smtClean="0">
                <a:solidFill>
                  <a:srgbClr val="0F447C"/>
                </a:solidFill>
              </a:rPr>
              <a:pPr algn="r"/>
              <a:t>1</a:t>
            </a:fld>
            <a:endParaRPr lang="en-CA" sz="2000" dirty="0">
              <a:solidFill>
                <a:srgbClr val="0F447C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FC13DE-E270-A244-803F-74951A3059AA}"/>
              </a:ext>
            </a:extLst>
          </p:cNvPr>
          <p:cNvSpPr/>
          <p:nvPr/>
        </p:nvSpPr>
        <p:spPr>
          <a:xfrm>
            <a:off x="322683" y="512931"/>
            <a:ext cx="83554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b="1" dirty="0">
                <a:solidFill>
                  <a:srgbClr val="0F447C"/>
                </a:solidFill>
                <a:cs typeface="Arial" panose="020B0604020202020204" pitchFamily="34" charset="0"/>
              </a:rPr>
              <a:t>4.3 </a:t>
            </a:r>
            <a:r>
              <a:rPr lang="en-CA" sz="2000" dirty="0">
                <a:solidFill>
                  <a:srgbClr val="264878"/>
                </a:solidFill>
                <a:latin typeface="Helvetica" pitchFamily="2" charset="0"/>
              </a:rPr>
              <a:t>Matching decision-related questions to forms of evidence</a:t>
            </a:r>
          </a:p>
        </p:txBody>
      </p:sp>
    </p:spTree>
    <p:extLst>
      <p:ext uri="{BB962C8B-B14F-4D97-AF65-F5344CB8AC3E}">
        <p14:creationId xmlns:p14="http://schemas.microsoft.com/office/powerpoint/2010/main" val="247997059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_Blank Presentation">
  <a:themeElements>
    <a:clrScheme name="Oct 26">
      <a:dk1>
        <a:srgbClr val="234776"/>
      </a:dk1>
      <a:lt1>
        <a:srgbClr val="FEFFFE"/>
      </a:lt1>
      <a:dk2>
        <a:srgbClr val="F0F3F5"/>
      </a:dk2>
      <a:lt2>
        <a:srgbClr val="F0F3F5"/>
      </a:lt2>
      <a:accent1>
        <a:srgbClr val="E8F6FA"/>
      </a:accent1>
      <a:accent2>
        <a:srgbClr val="8BD2E5"/>
      </a:accent2>
      <a:accent3>
        <a:srgbClr val="F0F3F5"/>
      </a:accent3>
      <a:accent4>
        <a:srgbClr val="F0F3F5"/>
      </a:accent4>
      <a:accent5>
        <a:srgbClr val="E8F6FA"/>
      </a:accent5>
      <a:accent6>
        <a:srgbClr val="234776"/>
      </a:accent6>
      <a:hlink>
        <a:srgbClr val="234776"/>
      </a:hlink>
      <a:folHlink>
        <a:srgbClr val="234776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_Blank Presentation">
  <a:themeElements>
    <a:clrScheme name="2_Blank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27019</TotalTime>
  <Words>335</Words>
  <Application>Microsoft Macintosh PowerPoint</Application>
  <PresentationFormat>Widescreen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 Light</vt:lpstr>
      <vt:lpstr>Helvetica</vt:lpstr>
      <vt:lpstr>Helvetica Neue</vt:lpstr>
      <vt:lpstr>2_Blank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COVID-END Advocating Working Group</dc:title>
  <dc:creator>Lavis, John</dc:creator>
  <cp:lastModifiedBy>Verma, Jennifer</cp:lastModifiedBy>
  <cp:revision>513</cp:revision>
  <cp:lastPrinted>2021-10-15T02:33:08Z</cp:lastPrinted>
  <dcterms:modified xsi:type="dcterms:W3CDTF">2021-12-14T16:50:21Z</dcterms:modified>
</cp:coreProperties>
</file>