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
  </p:notesMasterIdLst>
  <p:handoutMasterIdLst>
    <p:handoutMasterId r:id="rId4"/>
  </p:handoutMasterIdLst>
  <p:sldIdLst>
    <p:sldId id="614"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15:guide id="1" pos="3908" userDrawn="1">
          <p15:clr>
            <a:srgbClr val="A4A3A4"/>
          </p15:clr>
        </p15:guide>
        <p15:guide id="2" orient="horz" pos="21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ma, Jennifer" initials="VJ" lastIdx="2" clrIdx="0">
    <p:extLst>
      <p:ext uri="{19B8F6BF-5375-455C-9EA6-DF929625EA0E}">
        <p15:presenceInfo xmlns:p15="http://schemas.microsoft.com/office/powerpoint/2012/main" userId="S::vermaj5@mcmaster.ca::78ab9c5b-20fe-416a-ba3c-d7dfe6316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AD1"/>
    <a:srgbClr val="99CC66"/>
    <a:srgbClr val="FFC057"/>
    <a:srgbClr val="1E252B"/>
    <a:srgbClr val="CCE5B2"/>
    <a:srgbClr val="CC76A6"/>
    <a:srgbClr val="FFDEAB"/>
    <a:srgbClr val="B2CCE5"/>
    <a:srgbClr val="6699CC"/>
    <a:srgbClr val="DAD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63"/>
    <p:restoredTop sz="91431"/>
  </p:normalViewPr>
  <p:slideViewPr>
    <p:cSldViewPr snapToGrid="0" snapToObjects="1">
      <p:cViewPr varScale="1">
        <p:scale>
          <a:sx n="100" d="100"/>
          <a:sy n="100" d="100"/>
        </p:scale>
        <p:origin x="664" y="176"/>
      </p:cViewPr>
      <p:guideLst>
        <p:guide pos="3908"/>
        <p:guide orient="horz" pos="2137"/>
      </p:guideLst>
    </p:cSldViewPr>
  </p:slideViewPr>
  <p:notesTextViewPr>
    <p:cViewPr>
      <p:scale>
        <a:sx n="20" d="100"/>
        <a:sy n="20" d="100"/>
      </p:scale>
      <p:origin x="0" y="0"/>
    </p:cViewPr>
  </p:notesTextViewPr>
  <p:notesViewPr>
    <p:cSldViewPr snapToGrid="0" snapToObjects="1">
      <p:cViewPr varScale="1">
        <p:scale>
          <a:sx n="97" d="100"/>
          <a:sy n="97" d="100"/>
        </p:scale>
        <p:origin x="360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667326-FF4E-6E4F-8A68-0D5EE00352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FF6B07B-574C-0849-AF6D-2AA34A277B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807BE9-0539-434B-A0C4-0E9F489EE244}" type="datetimeFigureOut">
              <a:rPr lang="en-US" smtClean="0"/>
              <a:t>12/14/21</a:t>
            </a:fld>
            <a:endParaRPr lang="en-US"/>
          </a:p>
        </p:txBody>
      </p:sp>
      <p:sp>
        <p:nvSpPr>
          <p:cNvPr id="4" name="Footer Placeholder 3">
            <a:extLst>
              <a:ext uri="{FF2B5EF4-FFF2-40B4-BE49-F238E27FC236}">
                <a16:creationId xmlns:a16="http://schemas.microsoft.com/office/drawing/2014/main" id="{0606C95E-7039-544B-A13A-D695C550F9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9BDF77-90E7-F944-848D-B2E1B164C6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73207D-66C1-A64A-90BC-6A7334802020}" type="slidenum">
              <a:rPr lang="en-US" smtClean="0"/>
              <a:t>‹#›</a:t>
            </a:fld>
            <a:endParaRPr lang="en-US"/>
          </a:p>
        </p:txBody>
      </p:sp>
    </p:spTree>
    <p:extLst>
      <p:ext uri="{BB962C8B-B14F-4D97-AF65-F5344CB8AC3E}">
        <p14:creationId xmlns:p14="http://schemas.microsoft.com/office/powerpoint/2010/main" val="340372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381000" y="685800"/>
            <a:ext cx="6096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36546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3" name="Title Text"/>
          <p:cNvSpPr txBox="1">
            <a:spLocks noGrp="1"/>
          </p:cNvSpPr>
          <p:nvPr>
            <p:ph type="title"/>
          </p:nvPr>
        </p:nvSpPr>
        <p:spPr>
          <a:xfrm>
            <a:off x="609600" y="1100930"/>
            <a:ext cx="10972800" cy="880270"/>
          </a:xfrm>
          <a:prstGeom prst="rect">
            <a:avLst/>
          </a:prstGeom>
        </p:spPr>
        <p:txBody>
          <a:bodyPr/>
          <a:lstStyle/>
          <a:p>
            <a:r>
              <a:t>Title Text</a:t>
            </a:r>
          </a:p>
        </p:txBody>
      </p:sp>
      <p:sp>
        <p:nvSpPr>
          <p:cNvPr id="64" name="Body Level One…"/>
          <p:cNvSpPr txBox="1">
            <a:spLocks noGrp="1"/>
          </p:cNvSpPr>
          <p:nvPr>
            <p:ph type="body" sz="quarter" idx="1"/>
          </p:nvPr>
        </p:nvSpPr>
        <p:spPr>
          <a:xfrm>
            <a:off x="609600" y="2255839"/>
            <a:ext cx="5386917" cy="639763"/>
          </a:xfrm>
          <a:prstGeom prst="rect">
            <a:avLst/>
          </a:prstGeom>
        </p:spPr>
        <p:txBody>
          <a:bodyPr anchor="b">
            <a:normAutofit/>
          </a:bodyPr>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65" name="Text Placeholder 4"/>
          <p:cNvSpPr>
            <a:spLocks noGrp="1"/>
          </p:cNvSpPr>
          <p:nvPr>
            <p:ph type="body" sz="quarter" idx="21"/>
          </p:nvPr>
        </p:nvSpPr>
        <p:spPr>
          <a:xfrm>
            <a:off x="6193369" y="2255839"/>
            <a:ext cx="5389033" cy="639763"/>
          </a:xfrm>
          <a:prstGeom prst="rect">
            <a:avLst/>
          </a:prstGeom>
        </p:spPr>
        <p:txBody>
          <a:bodyPr anchor="b">
            <a:normAutofit/>
          </a:bodyPr>
          <a:lstStyle>
            <a:lvl1pPr marL="0" indent="0">
              <a:spcBef>
                <a:spcPts val="500"/>
              </a:spcBef>
              <a:buSzTx/>
              <a:buNone/>
              <a:defRPr sz="2400" b="1"/>
            </a:lvl1pPr>
          </a:lstStyle>
          <a:p>
            <a:pPr marL="0" indent="0">
              <a:spcBef>
                <a:spcPts val="500"/>
              </a:spcBef>
              <a:buSzTx/>
              <a:buNone/>
              <a:defRPr sz="2400" b="1"/>
            </a:pPr>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sp>
        <p:nvSpPr>
          <p:cNvPr id="108" name="Author and Date"/>
          <p:cNvSpPr txBox="1">
            <a:spLocks noGrp="1"/>
          </p:cNvSpPr>
          <p:nvPr>
            <p:ph type="body" sz="quarter" idx="21" hasCustomPrompt="1"/>
          </p:nvPr>
        </p:nvSpPr>
        <p:spPr>
          <a:xfrm>
            <a:off x="600671" y="5304698"/>
            <a:ext cx="10985503" cy="238868"/>
          </a:xfrm>
          <a:prstGeom prst="rect">
            <a:avLst/>
          </a:prstGeom>
          <a:ln w="3175"/>
        </p:spPr>
        <p:txBody>
          <a:bodyPr lIns="17144" tIns="17144" rIns="17144" bIns="17144">
            <a:normAutofit/>
          </a:bodyPr>
          <a:lstStyle>
            <a:lvl1pPr marL="0" indent="0" defTabSz="338454">
              <a:spcBef>
                <a:spcPts val="0"/>
              </a:spcBef>
              <a:buSzTx/>
              <a:buNone/>
              <a:defRPr sz="1476" b="1">
                <a:latin typeface="Helvetica Neue"/>
                <a:ea typeface="Helvetica Neue"/>
                <a:cs typeface="Helvetica Neue"/>
                <a:sym typeface="Helvetica Neue"/>
              </a:defRPr>
            </a:lvl1pPr>
          </a:lstStyle>
          <a:p>
            <a:r>
              <a:t>Author and Date</a:t>
            </a:r>
          </a:p>
        </p:txBody>
      </p:sp>
      <p:sp>
        <p:nvSpPr>
          <p:cNvPr id="109" name="Presentation Title"/>
          <p:cNvSpPr txBox="1">
            <a:spLocks noGrp="1"/>
          </p:cNvSpPr>
          <p:nvPr>
            <p:ph type="title" hasCustomPrompt="1"/>
          </p:nvPr>
        </p:nvSpPr>
        <p:spPr>
          <a:xfrm>
            <a:off x="603250" y="1822871"/>
            <a:ext cx="10985503" cy="1743076"/>
          </a:xfrm>
          <a:prstGeom prst="rect">
            <a:avLst/>
          </a:prstGeom>
        </p:spPr>
        <p:txBody>
          <a:bodyPr lIns="19050" tIns="19050" rIns="19050" bIns="19050" anchor="b"/>
          <a:lstStyle>
            <a:lvl1pPr algn="l" defTabSz="1219169">
              <a:lnSpc>
                <a:spcPct val="80000"/>
              </a:lnSpc>
              <a:defRPr sz="5800" b="1" spc="-116">
                <a:solidFill>
                  <a:srgbClr val="000000"/>
                </a:solidFill>
                <a:latin typeface="Helvetica Neue"/>
                <a:ea typeface="Helvetica Neue"/>
                <a:cs typeface="Helvetica Neue"/>
                <a:sym typeface="Helvetica Neue"/>
              </a:defRPr>
            </a:lvl1pPr>
          </a:lstStyle>
          <a:p>
            <a:r>
              <a:t>Presentation Title</a:t>
            </a:r>
          </a:p>
        </p:txBody>
      </p:sp>
      <p:sp>
        <p:nvSpPr>
          <p:cNvPr id="110" name="Body Level One…"/>
          <p:cNvSpPr txBox="1">
            <a:spLocks noGrp="1"/>
          </p:cNvSpPr>
          <p:nvPr>
            <p:ph type="body" sz="quarter" idx="1" hasCustomPrompt="1"/>
          </p:nvPr>
        </p:nvSpPr>
        <p:spPr>
          <a:xfrm>
            <a:off x="600672" y="3565946"/>
            <a:ext cx="10985501" cy="714376"/>
          </a:xfrm>
          <a:prstGeom prst="rect">
            <a:avLst/>
          </a:prstGeom>
        </p:spPr>
        <p:txBody>
          <a:bodyPr lIns="19050" tIns="19050" rIns="19050" bIns="19050">
            <a:normAutofit/>
          </a:bodyPr>
          <a:lstStyle>
            <a:lvl1pPr marL="0" indent="0" defTabSz="412750">
              <a:spcBef>
                <a:spcPts val="0"/>
              </a:spcBef>
              <a:buSzTx/>
              <a:buNone/>
              <a:defRPr sz="2600" b="1">
                <a:latin typeface="Helvetica Neue"/>
                <a:ea typeface="Helvetica Neue"/>
                <a:cs typeface="Helvetica Neue"/>
                <a:sym typeface="Helvetica Neue"/>
              </a:defRPr>
            </a:lvl1pPr>
            <a:lvl2pPr marL="0" indent="457200" defTabSz="412750">
              <a:spcBef>
                <a:spcPts val="0"/>
              </a:spcBef>
              <a:buSzTx/>
              <a:buNone/>
              <a:defRPr sz="2600" b="1">
                <a:latin typeface="Helvetica Neue"/>
                <a:ea typeface="Helvetica Neue"/>
                <a:cs typeface="Helvetica Neue"/>
                <a:sym typeface="Helvetica Neue"/>
              </a:defRPr>
            </a:lvl2pPr>
            <a:lvl3pPr marL="0" indent="914400" defTabSz="412750">
              <a:spcBef>
                <a:spcPts val="0"/>
              </a:spcBef>
              <a:buSzTx/>
              <a:buNone/>
              <a:defRPr sz="2600" b="1">
                <a:latin typeface="Helvetica Neue"/>
                <a:ea typeface="Helvetica Neue"/>
                <a:cs typeface="Helvetica Neue"/>
                <a:sym typeface="Helvetica Neue"/>
              </a:defRPr>
            </a:lvl3pPr>
            <a:lvl4pPr marL="0" indent="1371600" defTabSz="412750">
              <a:spcBef>
                <a:spcPts val="0"/>
              </a:spcBef>
              <a:buSzTx/>
              <a:buNone/>
              <a:defRPr sz="2600" b="1">
                <a:latin typeface="Helvetica Neue"/>
                <a:ea typeface="Helvetica Neue"/>
                <a:cs typeface="Helvetica Neue"/>
                <a:sym typeface="Helvetica Neue"/>
              </a:defRPr>
            </a:lvl4pPr>
            <a:lvl5pPr marL="0" indent="1828800" defTabSz="412750">
              <a:spcBef>
                <a:spcPts val="0"/>
              </a:spcBef>
              <a:buSzTx/>
              <a:buNone/>
              <a:defRPr sz="2600" b="1">
                <a:latin typeface="Helvetica Neue"/>
                <a:ea typeface="Helvetica Neue"/>
                <a:cs typeface="Helvetica Neue"/>
                <a:sym typeface="Helvetica Neue"/>
              </a:defRPr>
            </a:lvl5pPr>
          </a:lstStyle>
          <a:p>
            <a:r>
              <a:t>Presentation Subtitle</a:t>
            </a:r>
          </a:p>
          <a:p>
            <a:pPr lvl="1"/>
            <a:endParaRPr/>
          </a:p>
          <a:p>
            <a:pPr lvl="2"/>
            <a:endParaRPr/>
          </a:p>
          <a:p>
            <a:pPr lvl="3"/>
            <a:endParaRPr/>
          </a:p>
          <a:p>
            <a:pPr lvl="4"/>
            <a:endParaRPr/>
          </a:p>
        </p:txBody>
      </p:sp>
      <p:sp>
        <p:nvSpPr>
          <p:cNvPr id="111" name="Slide Number"/>
          <p:cNvSpPr txBox="1">
            <a:spLocks noGrp="1"/>
          </p:cNvSpPr>
          <p:nvPr>
            <p:ph type="sldNum" sz="quarter" idx="2"/>
          </p:nvPr>
        </p:nvSpPr>
        <p:spPr>
          <a:xfrm>
            <a:off x="6011123" y="5726129"/>
            <a:ext cx="163506" cy="176972"/>
          </a:xfrm>
          <a:prstGeom prst="rect">
            <a:avLst/>
          </a:prstGeom>
        </p:spPr>
        <p:txBody>
          <a:bodyPr lIns="19050" tIns="19050" rIns="19050" bIns="19050" anchor="b"/>
          <a:lstStyle>
            <a:lvl1pPr algn="ctr" defTabSz="292100">
              <a:defRPr sz="900">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13" name="Picture 12" descr="A picture containing rectangle&#10;&#10;Description automatically generated">
            <a:extLst>
              <a:ext uri="{FF2B5EF4-FFF2-40B4-BE49-F238E27FC236}">
                <a16:creationId xmlns:a16="http://schemas.microsoft.com/office/drawing/2014/main" id="{BC4DDD9E-E6D4-7142-B791-885B63EBD7B6}"/>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9168" b="34122"/>
          <a:stretch/>
        </p:blipFill>
        <p:spPr>
          <a:xfrm flipH="1">
            <a:off x="-7495" y="-178877"/>
            <a:ext cx="12206990" cy="1397436"/>
          </a:xfrm>
          <a:prstGeom prst="rect">
            <a:avLst/>
          </a:prstGeom>
          <a:effectLst>
            <a:outerShdw blurRad="293794" dist="50800" dir="5400000" sx="97000" sy="97000" algn="ctr" rotWithShape="0">
              <a:srgbClr val="000000">
                <a:alpha val="9000"/>
              </a:srgbClr>
            </a:outerShdw>
          </a:effectLst>
        </p:spPr>
      </p:pic>
      <p:pic>
        <p:nvPicPr>
          <p:cNvPr id="9" name="Picture 8" descr="A picture containing text, sign&#10;&#10;Description automatically generated">
            <a:extLst>
              <a:ext uri="{FF2B5EF4-FFF2-40B4-BE49-F238E27FC236}">
                <a16:creationId xmlns:a16="http://schemas.microsoft.com/office/drawing/2014/main" id="{B078C5CC-A4A5-C84A-BFA7-4D55E47AA42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427158" y="72800"/>
            <a:ext cx="2671581" cy="872213"/>
          </a:xfrm>
          <a:prstGeom prst="rect">
            <a:avLst/>
          </a:prstGeom>
        </p:spPr>
      </p:pic>
      <p:sp>
        <p:nvSpPr>
          <p:cNvPr id="4" name="Title Text"/>
          <p:cNvSpPr txBox="1">
            <a:spLocks noGrp="1"/>
          </p:cNvSpPr>
          <p:nvPr>
            <p:ph type="title"/>
          </p:nvPr>
        </p:nvSpPr>
        <p:spPr>
          <a:xfrm>
            <a:off x="406400" y="2149501"/>
            <a:ext cx="11379200" cy="83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rPr dirty="0"/>
              <a:t>Title Text</a:t>
            </a:r>
          </a:p>
        </p:txBody>
      </p:sp>
      <p:sp>
        <p:nvSpPr>
          <p:cNvPr id="5" name="Body Level One…"/>
          <p:cNvSpPr txBox="1">
            <a:spLocks noGrp="1"/>
          </p:cNvSpPr>
          <p:nvPr>
            <p:ph type="body" idx="1"/>
          </p:nvPr>
        </p:nvSpPr>
        <p:spPr>
          <a:xfrm>
            <a:off x="609600" y="3429000"/>
            <a:ext cx="10972800" cy="26971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8" name="Rectangle 17">
            <a:extLst>
              <a:ext uri="{FF2B5EF4-FFF2-40B4-BE49-F238E27FC236}">
                <a16:creationId xmlns:a16="http://schemas.microsoft.com/office/drawing/2014/main" id="{8F496BB2-7866-BD46-98FC-5B168926896D}"/>
              </a:ext>
            </a:extLst>
          </p:cNvPr>
          <p:cNvSpPr/>
          <p:nvPr userDrawn="1"/>
        </p:nvSpPr>
        <p:spPr>
          <a:xfrm>
            <a:off x="0" y="6255214"/>
            <a:ext cx="12192000" cy="600162"/>
          </a:xfrm>
          <a:prstGeom prst="rect">
            <a:avLst/>
          </a:prstGeom>
          <a:solidFill>
            <a:srgbClr val="8BD2E5">
              <a:alpha val="50000"/>
            </a:srgbClr>
          </a:solidFill>
          <a:ln>
            <a:no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3300" b="0" i="0" u="none" strike="noStrike" cap="none" spc="0" normalizeH="0" baseline="0" dirty="0">
              <a:ln>
                <a:noFill/>
              </a:ln>
              <a:solidFill>
                <a:srgbClr val="000000"/>
              </a:solidFill>
              <a:effectLst/>
              <a:uFillTx/>
              <a:latin typeface="+mj-lt"/>
              <a:ea typeface="+mj-ea"/>
              <a:cs typeface="+mj-cs"/>
              <a:sym typeface="Arial"/>
            </a:endParaRPr>
          </a:p>
        </p:txBody>
      </p:sp>
      <p:sp>
        <p:nvSpPr>
          <p:cNvPr id="7" name="Rectangle 6">
            <a:extLst>
              <a:ext uri="{FF2B5EF4-FFF2-40B4-BE49-F238E27FC236}">
                <a16:creationId xmlns:a16="http://schemas.microsoft.com/office/drawing/2014/main" id="{6AA903B4-86AF-5344-B3AD-F60BEABFBE21}"/>
              </a:ext>
            </a:extLst>
          </p:cNvPr>
          <p:cNvSpPr/>
          <p:nvPr userDrawn="1"/>
        </p:nvSpPr>
        <p:spPr>
          <a:xfrm>
            <a:off x="9333899" y="884378"/>
            <a:ext cx="2765501" cy="292388"/>
          </a:xfrm>
          <a:prstGeom prst="rect">
            <a:avLst/>
          </a:prstGeom>
        </p:spPr>
        <p:txBody>
          <a:bodyPr wrap="none">
            <a:spAutoFit/>
          </a:bodyPr>
          <a:lstStyle/>
          <a:p>
            <a:r>
              <a:rPr lang="en-US" sz="1300" b="1" i="1" dirty="0">
                <a:solidFill>
                  <a:schemeClr val="tx1"/>
                </a:solidFill>
              </a:rPr>
              <a:t>Note: </a:t>
            </a:r>
            <a:r>
              <a:rPr lang="en-US" sz="1300" i="1" dirty="0">
                <a:solidFill>
                  <a:schemeClr val="tx1"/>
                </a:solidFill>
              </a:rPr>
              <a:t>full version available as PDF</a:t>
            </a:r>
          </a:p>
        </p:txBody>
      </p:sp>
      <p:sp>
        <p:nvSpPr>
          <p:cNvPr id="10" name="TextBox 9">
            <a:extLst>
              <a:ext uri="{FF2B5EF4-FFF2-40B4-BE49-F238E27FC236}">
                <a16:creationId xmlns:a16="http://schemas.microsoft.com/office/drawing/2014/main" id="{987E7C17-F782-9E40-BC5D-BFA8C9D9703B}"/>
              </a:ext>
            </a:extLst>
          </p:cNvPr>
          <p:cNvSpPr txBox="1"/>
          <p:nvPr userDrawn="1"/>
        </p:nvSpPr>
        <p:spPr>
          <a:xfrm>
            <a:off x="8528858" y="6300125"/>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chemeClr val="tx1"/>
                </a:solidFill>
              </a:rPr>
              <a:t> © McMaster Health Forum on behalf McMaster University</a:t>
            </a:r>
          </a:p>
          <a:p>
            <a:pPr algn="r">
              <a:spcAft>
                <a:spcPts val="200"/>
              </a:spcAft>
            </a:pPr>
            <a:r>
              <a:rPr lang="en-CA" sz="800" i="1" dirty="0">
                <a:solidFill>
                  <a:schemeClr val="tx1"/>
                </a:solidFill>
              </a:rPr>
              <a:t>Share freely, give credit, adapt with permission. This work is licensed under</a:t>
            </a:r>
          </a:p>
          <a:p>
            <a:pPr algn="r">
              <a:spcAft>
                <a:spcPts val="200"/>
              </a:spcAft>
            </a:pPr>
            <a:r>
              <a:rPr lang="en-CA" sz="800" i="1" dirty="0">
                <a:solidFill>
                  <a:schemeClr val="tx1"/>
                </a:solidFill>
              </a:rPr>
              <a:t>a Creative Commons Attribution-NoDerivatives 4.0 International License.</a:t>
            </a:r>
          </a:p>
        </p:txBody>
      </p:sp>
      <p:sp>
        <p:nvSpPr>
          <p:cNvPr id="11" name="TextBox 10">
            <a:extLst>
              <a:ext uri="{FF2B5EF4-FFF2-40B4-BE49-F238E27FC236}">
                <a16:creationId xmlns:a16="http://schemas.microsoft.com/office/drawing/2014/main" id="{1EEEDF93-F1B3-FF4E-9DAA-D077512D0159}"/>
              </a:ext>
            </a:extLst>
          </p:cNvPr>
          <p:cNvSpPr txBox="1"/>
          <p:nvPr userDrawn="1"/>
        </p:nvSpPr>
        <p:spPr>
          <a:xfrm>
            <a:off x="173770" y="6301802"/>
            <a:ext cx="1979271" cy="512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spcAft>
                <a:spcPts val="200"/>
              </a:spcAft>
            </a:pPr>
            <a:r>
              <a:rPr lang="en-CA" sz="800" dirty="0">
                <a:solidFill>
                  <a:schemeClr val="tx1"/>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@evidencecomm</a:t>
            </a:r>
          </a:p>
        </p:txBody>
      </p:sp>
      <p:pic>
        <p:nvPicPr>
          <p:cNvPr id="3" name="Picture 2">
            <a:extLst>
              <a:ext uri="{FF2B5EF4-FFF2-40B4-BE49-F238E27FC236}">
                <a16:creationId xmlns:a16="http://schemas.microsoft.com/office/drawing/2014/main" id="{7BF53448-7019-D240-A8FC-227352A375B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8829" y="6353242"/>
            <a:ext cx="122703" cy="122703"/>
          </a:xfrm>
          <a:prstGeom prst="rect">
            <a:avLst/>
          </a:prstGeom>
        </p:spPr>
      </p:pic>
      <p:pic>
        <p:nvPicPr>
          <p:cNvPr id="12" name="Picture 11">
            <a:extLst>
              <a:ext uri="{FF2B5EF4-FFF2-40B4-BE49-F238E27FC236}">
                <a16:creationId xmlns:a16="http://schemas.microsoft.com/office/drawing/2014/main" id="{19A36BA6-856E-1E47-B0BC-302F298A50D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8830" y="6656188"/>
            <a:ext cx="126293" cy="126293"/>
          </a:xfrm>
          <a:prstGeom prst="rect">
            <a:avLst/>
          </a:prstGeom>
        </p:spPr>
      </p:pic>
      <p:pic>
        <p:nvPicPr>
          <p:cNvPr id="14" name="Picture 13">
            <a:extLst>
              <a:ext uri="{FF2B5EF4-FFF2-40B4-BE49-F238E27FC236}">
                <a16:creationId xmlns:a16="http://schemas.microsoft.com/office/drawing/2014/main" id="{A1B17162-39D4-A042-9828-13C8F62DBD4D}"/>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0711" y="6497614"/>
            <a:ext cx="126293" cy="126293"/>
          </a:xfrm>
          <a:prstGeom prst="rect">
            <a:avLst/>
          </a:prstGeom>
        </p:spPr>
      </p:pic>
    </p:spTree>
  </p:cSld>
  <p:clrMap bg1="lt1" tx1="dk1" bg2="lt2" tx2="dk2" accent1="accent1" accent2="accent2" accent3="accent3" accent4="accent4" accent5="accent5" accent6="accent6" hlink="hlink" folHlink="folHlink"/>
  <p:sldLayoutIdLst>
    <p:sldLayoutId id="2147483654" r:id="rId1"/>
    <p:sldLayoutId id="2147483656" r:id="rId2"/>
    <p:sldLayoutId id="2147483659" r:id="rId3"/>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9pPr>
    </p:titleStyle>
    <p:bodyStyle>
      <a:lvl1pPr marL="342900" marR="0" indent="-342900" algn="l" defTabSz="914400" rtl="0" latinLnBrk="0">
        <a:lnSpc>
          <a:spcPct val="100000"/>
        </a:lnSpc>
        <a:spcBef>
          <a:spcPts val="400"/>
        </a:spcBef>
        <a:spcAft>
          <a:spcPts val="0"/>
        </a:spcAft>
        <a:buClrTx/>
        <a:buSzPct val="120000"/>
        <a:buFontTx/>
        <a:buChar char="▪"/>
        <a:tabLst/>
        <a:defRPr sz="2000" b="0" i="0" u="none" strike="noStrike" cap="none" spc="0" baseline="0">
          <a:solidFill>
            <a:srgbClr val="000000"/>
          </a:solidFill>
          <a:uFillTx/>
          <a:latin typeface="+mj-lt"/>
          <a:ea typeface="+mj-ea"/>
          <a:cs typeface="+mj-cs"/>
          <a:sym typeface="Arial"/>
        </a:defRPr>
      </a:lvl1pPr>
      <a:lvl2pPr marL="742950" marR="0" indent="-285750" algn="l" defTabSz="914400" rtl="0" latinLnBrk="0">
        <a:lnSpc>
          <a:spcPct val="100000"/>
        </a:lnSpc>
        <a:spcBef>
          <a:spcPts val="400"/>
        </a:spcBef>
        <a:spcAft>
          <a:spcPts val="0"/>
        </a:spcAft>
        <a:buClrTx/>
        <a:buSzPct val="60000"/>
        <a:buFontTx/>
        <a:buChar char="❑"/>
        <a:tabLst/>
        <a:defRPr sz="2000" b="0" i="0" u="none" strike="noStrike" cap="none" spc="0" baseline="0">
          <a:solidFill>
            <a:srgbClr val="000000"/>
          </a:solidFill>
          <a:uFillTx/>
          <a:latin typeface="+mj-lt"/>
          <a:ea typeface="+mj-ea"/>
          <a:cs typeface="+mj-cs"/>
          <a:sym typeface="Arial"/>
        </a:defRPr>
      </a:lvl2pPr>
      <a:lvl3pPr marL="1143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3pPr>
      <a:lvl4pPr marL="1600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4pPr>
      <a:lvl5pPr marL="20574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5pPr>
      <a:lvl6pPr marL="25146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6pPr>
      <a:lvl7pPr marL="29718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7pPr>
      <a:lvl8pPr marL="34290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8pPr>
      <a:lvl9pPr marL="38862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emf"/><Relationship Id="rId13" Type="http://schemas.openxmlformats.org/officeDocument/2006/relationships/hyperlink" Target="bit.ly/3DeaH9x" TargetMode="External"/><Relationship Id="rId18" Type="http://schemas.openxmlformats.org/officeDocument/2006/relationships/hyperlink" Target="bit.ly/3wGrKyE" TargetMode="External"/><Relationship Id="rId3" Type="http://schemas.openxmlformats.org/officeDocument/2006/relationships/image" Target="../media/image6.emf"/><Relationship Id="rId7" Type="http://schemas.openxmlformats.org/officeDocument/2006/relationships/image" Target="../media/image10.emf"/><Relationship Id="rId12" Type="http://schemas.openxmlformats.org/officeDocument/2006/relationships/image" Target="../media/image15.emf"/><Relationship Id="rId17" Type="http://schemas.openxmlformats.org/officeDocument/2006/relationships/hyperlink" Target="bit.ly/3naBa2n" TargetMode="External"/><Relationship Id="rId2" Type="http://schemas.openxmlformats.org/officeDocument/2006/relationships/notesSlide" Target="../notesSlides/notesSlide1.xml"/><Relationship Id="rId16" Type="http://schemas.openxmlformats.org/officeDocument/2006/relationships/hyperlink" Target="bit.ly/3qzeJFV" TargetMode="External"/><Relationship Id="rId1" Type="http://schemas.openxmlformats.org/officeDocument/2006/relationships/slideLayout" Target="../slideLayouts/slideLayout1.xml"/><Relationship Id="rId6" Type="http://schemas.openxmlformats.org/officeDocument/2006/relationships/image" Target="../media/image9.emf"/><Relationship Id="rId11" Type="http://schemas.openxmlformats.org/officeDocument/2006/relationships/image" Target="../media/image14.emf"/><Relationship Id="rId5" Type="http://schemas.openxmlformats.org/officeDocument/2006/relationships/image" Target="../media/image8.emf"/><Relationship Id="rId15" Type="http://schemas.openxmlformats.org/officeDocument/2006/relationships/hyperlink" Target="bit.ly/3wDICGk" TargetMode="External"/><Relationship Id="rId10" Type="http://schemas.openxmlformats.org/officeDocument/2006/relationships/image" Target="../media/image13.emf"/><Relationship Id="rId4" Type="http://schemas.openxmlformats.org/officeDocument/2006/relationships/image" Target="../media/image7.emf"/><Relationship Id="rId9" Type="http://schemas.openxmlformats.org/officeDocument/2006/relationships/image" Target="../media/image12.emf"/><Relationship Id="rId14" Type="http://schemas.openxmlformats.org/officeDocument/2006/relationships/hyperlink" Target="bit.ly/3olxgT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B7A1BA8F-CA0F-2540-9601-A6E71C23B4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62" y="2081215"/>
            <a:ext cx="6940939" cy="805240"/>
          </a:xfrm>
          <a:prstGeom prst="rect">
            <a:avLst/>
          </a:prstGeom>
        </p:spPr>
      </p:pic>
      <p:pic>
        <p:nvPicPr>
          <p:cNvPr id="27" name="Picture 26">
            <a:extLst>
              <a:ext uri="{FF2B5EF4-FFF2-40B4-BE49-F238E27FC236}">
                <a16:creationId xmlns:a16="http://schemas.microsoft.com/office/drawing/2014/main" id="{3692EAB4-C935-8748-98A1-063D5158B6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5362" y="3294330"/>
            <a:ext cx="6940939" cy="805240"/>
          </a:xfrm>
          <a:prstGeom prst="rect">
            <a:avLst/>
          </a:prstGeom>
        </p:spPr>
      </p:pic>
      <p:pic>
        <p:nvPicPr>
          <p:cNvPr id="29" name="Picture 28">
            <a:extLst>
              <a:ext uri="{FF2B5EF4-FFF2-40B4-BE49-F238E27FC236}">
                <a16:creationId xmlns:a16="http://schemas.microsoft.com/office/drawing/2014/main" id="{E076BC03-50B3-BD44-935B-58C0B627594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5362" y="2688910"/>
            <a:ext cx="6940939" cy="805240"/>
          </a:xfrm>
          <a:prstGeom prst="rect">
            <a:avLst/>
          </a:prstGeom>
        </p:spPr>
      </p:pic>
      <p:pic>
        <p:nvPicPr>
          <p:cNvPr id="21" name="Picture 20">
            <a:extLst>
              <a:ext uri="{FF2B5EF4-FFF2-40B4-BE49-F238E27FC236}">
                <a16:creationId xmlns:a16="http://schemas.microsoft.com/office/drawing/2014/main" id="{9CB50B49-CA8D-0742-B5C9-18BCA200DC6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5362" y="4821663"/>
            <a:ext cx="6940939" cy="805240"/>
          </a:xfrm>
          <a:prstGeom prst="rect">
            <a:avLst/>
          </a:prstGeom>
        </p:spPr>
      </p:pic>
      <p:pic>
        <p:nvPicPr>
          <p:cNvPr id="23" name="Picture 22">
            <a:extLst>
              <a:ext uri="{FF2B5EF4-FFF2-40B4-BE49-F238E27FC236}">
                <a16:creationId xmlns:a16="http://schemas.microsoft.com/office/drawing/2014/main" id="{8116F1C2-85B6-B84E-ADCD-99385AF0B26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5362" y="4216137"/>
            <a:ext cx="6940939" cy="805240"/>
          </a:xfrm>
          <a:prstGeom prst="rect">
            <a:avLst/>
          </a:prstGeom>
        </p:spPr>
      </p:pic>
      <p:pic>
        <p:nvPicPr>
          <p:cNvPr id="30" name="Picture 29">
            <a:extLst>
              <a:ext uri="{FF2B5EF4-FFF2-40B4-BE49-F238E27FC236}">
                <a16:creationId xmlns:a16="http://schemas.microsoft.com/office/drawing/2014/main" id="{46C700CA-D5D4-2741-B4FF-891E42969E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62" y="5427189"/>
            <a:ext cx="6940939" cy="805240"/>
          </a:xfrm>
          <a:prstGeom prst="rect">
            <a:avLst/>
          </a:prstGeom>
        </p:spPr>
      </p:pic>
      <p:graphicFrame>
        <p:nvGraphicFramePr>
          <p:cNvPr id="11" name="Table 6">
            <a:extLst>
              <a:ext uri="{FF2B5EF4-FFF2-40B4-BE49-F238E27FC236}">
                <a16:creationId xmlns:a16="http://schemas.microsoft.com/office/drawing/2014/main" id="{DB6AEEDE-F54A-754E-9519-D1B9CD828AF9}"/>
              </a:ext>
            </a:extLst>
          </p:cNvPr>
          <p:cNvGraphicFramePr>
            <a:graphicFrameLocks noGrp="1"/>
          </p:cNvGraphicFramePr>
          <p:nvPr>
            <p:extLst>
              <p:ext uri="{D42A27DB-BD31-4B8C-83A1-F6EECF244321}">
                <p14:modId xmlns:p14="http://schemas.microsoft.com/office/powerpoint/2010/main" val="724817589"/>
              </p:ext>
            </p:extLst>
          </p:nvPr>
        </p:nvGraphicFramePr>
        <p:xfrm>
          <a:off x="127322" y="1343237"/>
          <a:ext cx="11898774" cy="4404360"/>
        </p:xfrm>
        <a:graphic>
          <a:graphicData uri="http://schemas.openxmlformats.org/drawingml/2006/table">
            <a:tbl>
              <a:tblPr firstRow="1" bandRow="1">
                <a:tableStyleId>{5940675A-B579-460E-94D1-54222C63F5DA}</a:tableStyleId>
              </a:tblPr>
              <a:tblGrid>
                <a:gridCol w="8156259">
                  <a:extLst>
                    <a:ext uri="{9D8B030D-6E8A-4147-A177-3AD203B41FA5}">
                      <a16:colId xmlns:a16="http://schemas.microsoft.com/office/drawing/2014/main" val="2515182373"/>
                    </a:ext>
                  </a:extLst>
                </a:gridCol>
                <a:gridCol w="3742515">
                  <a:extLst>
                    <a:ext uri="{9D8B030D-6E8A-4147-A177-3AD203B41FA5}">
                      <a16:colId xmlns:a16="http://schemas.microsoft.com/office/drawing/2014/main" val="2932173415"/>
                    </a:ext>
                  </a:extLst>
                </a:gridCol>
              </a:tblGrid>
              <a:tr h="239638">
                <a:tc>
                  <a:txBody>
                    <a:bodyPr/>
                    <a:lstStyle/>
                    <a:p>
                      <a:pPr algn="ctr"/>
                      <a:r>
                        <a:rPr lang="en-CA" i="0" dirty="0">
                          <a:solidFill>
                            <a:srgbClr val="254776"/>
                          </a:solidFill>
                          <a:effectLst/>
                          <a:latin typeface="Arial" panose="020B0604020202020204" pitchFamily="34" charset="0"/>
                          <a:cs typeface="Arial" panose="020B0604020202020204" pitchFamily="34" charset="0"/>
                        </a:rPr>
                        <a:t>Examples of contexts</a:t>
                      </a:r>
                    </a:p>
                  </a:txBody>
                  <a:tcPr marL="38100" marR="38100" marT="38100" marB="38100" anchor="ctr">
                    <a:lnL w="19050" cap="flat" cmpd="sng" algn="ctr">
                      <a:solidFill>
                        <a:srgbClr val="8DD2E5"/>
                      </a:solidFill>
                      <a:prstDash val="solid"/>
                      <a:round/>
                      <a:headEnd type="none" w="med" len="med"/>
                      <a:tailEnd type="none" w="med" len="med"/>
                    </a:lnL>
                    <a:lnR w="19050" cap="flat" cmpd="sng" algn="ctr">
                      <a:solidFill>
                        <a:srgbClr val="8DD2E5"/>
                      </a:solidFill>
                      <a:prstDash val="solid"/>
                      <a:round/>
                      <a:headEnd type="none" w="med" len="med"/>
                      <a:tailEnd type="none" w="med" len="med"/>
                    </a:lnR>
                    <a:lnT w="19050" cap="flat" cmpd="sng" algn="ctr">
                      <a:solidFill>
                        <a:srgbClr val="8DD2E5"/>
                      </a:solidFill>
                      <a:prstDash val="solid"/>
                      <a:round/>
                      <a:headEnd type="none" w="med" len="med"/>
                      <a:tailEnd type="none" w="med" len="med"/>
                    </a:lnT>
                    <a:lnB w="19050" cap="flat" cmpd="sng" algn="ctr">
                      <a:solidFill>
                        <a:srgbClr val="8DD2E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CA" i="0" dirty="0">
                          <a:solidFill>
                            <a:srgbClr val="254776"/>
                          </a:solidFill>
                          <a:effectLst/>
                          <a:latin typeface="Arial" panose="020B0604020202020204" pitchFamily="34" charset="0"/>
                          <a:cs typeface="Arial" panose="020B0604020202020204" pitchFamily="34" charset="0"/>
                        </a:rPr>
                        <a:t>Potential implications for how evidence is produced and communicated</a:t>
                      </a:r>
                    </a:p>
                  </a:txBody>
                  <a:tcPr marL="38100" marR="38100" marT="38100" marB="38100" anchor="ctr">
                    <a:lnL w="19050" cap="flat" cmpd="sng" algn="ctr">
                      <a:solidFill>
                        <a:srgbClr val="8DD2E5"/>
                      </a:solidFill>
                      <a:prstDash val="solid"/>
                      <a:round/>
                      <a:headEnd type="none" w="med" len="med"/>
                      <a:tailEnd type="none" w="med" len="med"/>
                    </a:lnL>
                    <a:lnR w="19050" cap="flat" cmpd="sng" algn="ctr">
                      <a:solidFill>
                        <a:srgbClr val="8DD2E5"/>
                      </a:solidFill>
                      <a:prstDash val="solid"/>
                      <a:round/>
                      <a:headEnd type="none" w="med" len="med"/>
                      <a:tailEnd type="none" w="med" len="med"/>
                    </a:lnR>
                    <a:lnT w="19050" cap="flat" cmpd="sng" algn="ctr">
                      <a:solidFill>
                        <a:srgbClr val="8DD2E5"/>
                      </a:solidFill>
                      <a:prstDash val="solid"/>
                      <a:round/>
                      <a:headEnd type="none" w="med" len="med"/>
                      <a:tailEnd type="none" w="med" len="med"/>
                    </a:lnT>
                    <a:lnB w="19050" cap="flat" cmpd="sng" algn="ctr">
                      <a:solidFill>
                        <a:srgbClr val="8DD2E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802129248"/>
                  </a:ext>
                </a:extLst>
              </a:tr>
              <a:tr h="32592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600" b="0" i="0" u="none" strike="noStrike" cap="none" spc="0" baseline="0" dirty="0">
                        <a:solidFill>
                          <a:schemeClr val="tx1"/>
                        </a:solidFill>
                        <a:effectLst/>
                        <a:uFillTx/>
                        <a:latin typeface="+mn-lt"/>
                        <a:ea typeface="+mn-ea"/>
                        <a:cs typeface="+mn-cs"/>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b="0" i="0" u="none" strike="noStrike" cap="none" spc="0" baseline="0" dirty="0">
                          <a:solidFill>
                            <a:schemeClr val="tx1"/>
                          </a:solidFill>
                          <a:effectLst/>
                          <a:uFillTx/>
                          <a:latin typeface="+mn-lt"/>
                          <a:ea typeface="+mn-ea"/>
                          <a:cs typeface="+mn-cs"/>
                          <a:sym typeface="Arial"/>
                        </a:rPr>
                        <a:t>Directly related to past efforts to generate evidence in the 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chemeClr val="tx1"/>
                        </a:solidFill>
                        <a:effectLst/>
                        <a:uFillTx/>
                        <a:latin typeface="+mn-lt"/>
                        <a:ea typeface="+mn-ea"/>
                        <a:cs typeface="+mn-cs"/>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chemeClr val="tx1"/>
                        </a:solidFill>
                        <a:effectLst/>
                        <a:uFillTx/>
                        <a:latin typeface="+mn-lt"/>
                        <a:ea typeface="+mn-ea"/>
                        <a:cs typeface="+mn-cs"/>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chemeClr val="tx1"/>
                        </a:solidFill>
                        <a:effectLst/>
                        <a:uFillTx/>
                        <a:latin typeface="+mn-lt"/>
                        <a:ea typeface="+mn-ea"/>
                        <a:cs typeface="+mn-cs"/>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chemeClr val="tx1"/>
                        </a:solidFill>
                        <a:effectLst/>
                        <a:uFillTx/>
                        <a:latin typeface="+mn-lt"/>
                        <a:ea typeface="+mn-ea"/>
                        <a:cs typeface="+mn-cs"/>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chemeClr val="tx1"/>
                        </a:solidFill>
                        <a:effectLst/>
                        <a:uFillTx/>
                        <a:latin typeface="+mn-lt"/>
                        <a:ea typeface="+mn-ea"/>
                        <a:cs typeface="+mn-cs"/>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chemeClr val="tx1"/>
                        </a:solidFill>
                        <a:effectLst/>
                        <a:uFillTx/>
                        <a:latin typeface="+mn-lt"/>
                        <a:ea typeface="+mn-ea"/>
                        <a:cs typeface="+mn-cs"/>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chemeClr val="tx1"/>
                        </a:solidFill>
                        <a:effectLst/>
                        <a:uFillTx/>
                        <a:latin typeface="+mn-lt"/>
                        <a:ea typeface="+mn-ea"/>
                        <a:cs typeface="+mn-cs"/>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chemeClr val="tx1"/>
                        </a:solidFill>
                        <a:effectLst/>
                        <a:uFillTx/>
                        <a:latin typeface="+mn-lt"/>
                        <a:ea typeface="+mn-ea"/>
                        <a:cs typeface="+mn-cs"/>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chemeClr val="tx1"/>
                        </a:solidFill>
                        <a:effectLst/>
                        <a:uFillTx/>
                        <a:latin typeface="+mn-lt"/>
                        <a:ea typeface="+mn-ea"/>
                        <a:cs typeface="+mn-cs"/>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b="0" i="0" u="none" strike="noStrike" cap="none" spc="0" baseline="0" dirty="0">
                          <a:solidFill>
                            <a:schemeClr val="tx1"/>
                          </a:solidFill>
                          <a:effectLst/>
                          <a:uFillTx/>
                          <a:latin typeface="+mn-lt"/>
                          <a:ea typeface="+mn-ea"/>
                          <a:cs typeface="+mn-cs"/>
                          <a:sym typeface="Arial"/>
                        </a:rPr>
                        <a:t>Related to past efforts to portray specific groups as ‘different’ in their newly adopted countries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b="0" i="0" u="none" strike="noStrike" cap="none" spc="0" baseline="0" dirty="0">
                        <a:solidFill>
                          <a:schemeClr val="tx1"/>
                        </a:solidFill>
                        <a:effectLst/>
                        <a:uFillTx/>
                        <a:latin typeface="+mn-lt"/>
                        <a:ea typeface="+mn-ea"/>
                        <a:cs typeface="+mn-cs"/>
                        <a:sym typeface="Arial"/>
                      </a:endParaRPr>
                    </a:p>
                    <a:p>
                      <a:pPr algn="l"/>
                      <a:endParaRPr lang="en-CA" sz="950" dirty="0">
                        <a:solidFill>
                          <a:srgbClr val="1E252B"/>
                        </a:solidFill>
                        <a:effectLst/>
                        <a:latin typeface="Arial" panose="020B0604020202020204" pitchFamily="34" charset="0"/>
                        <a:cs typeface="Arial" panose="020B0604020202020204" pitchFamily="34" charset="0"/>
                      </a:endParaRPr>
                    </a:p>
                  </a:txBody>
                  <a:tcPr marL="38100" marR="38100" marT="38100" marB="38100">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rgbClr val="8DD2E5"/>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CA" sz="900" dirty="0">
                        <a:solidFill>
                          <a:srgbClr val="1E252B"/>
                        </a:solidFill>
                        <a:effectLst/>
                        <a:latin typeface="Arial" panose="020B0604020202020204" pitchFamily="34" charset="0"/>
                        <a:cs typeface="Arial" panose="020B0604020202020204" pitchFamily="34" charset="0"/>
                      </a:endParaRPr>
                    </a:p>
                    <a:p>
                      <a:pPr algn="ctr"/>
                      <a:endParaRPr lang="en-CA" sz="1000" dirty="0">
                        <a:solidFill>
                          <a:srgbClr val="1E252B"/>
                        </a:solidFill>
                        <a:effectLst/>
                        <a:latin typeface="Arial" panose="020B0604020202020204" pitchFamily="34" charset="0"/>
                        <a:cs typeface="Arial" panose="020B0604020202020204" pitchFamily="34" charset="0"/>
                      </a:endParaRPr>
                    </a:p>
                    <a:p>
                      <a:pPr algn="ctr"/>
                      <a:endParaRPr lang="en-CA" sz="200" dirty="0">
                        <a:solidFill>
                          <a:srgbClr val="1E252B"/>
                        </a:solidFill>
                        <a:effectLst/>
                        <a:latin typeface="Arial" panose="020B0604020202020204" pitchFamily="34" charset="0"/>
                        <a:cs typeface="Arial" panose="020B0604020202020204" pitchFamily="34" charset="0"/>
                      </a:endParaRPr>
                    </a:p>
                    <a:p>
                      <a:pPr algn="l"/>
                      <a:r>
                        <a:rPr lang="en-CA" sz="1400" b="0" i="0" u="none" strike="noStrike" cap="none" spc="0" baseline="0" dirty="0">
                          <a:solidFill>
                            <a:schemeClr val="tx1"/>
                          </a:solidFill>
                          <a:effectLst/>
                          <a:uFillTx/>
                          <a:latin typeface="+mn-lt"/>
                          <a:ea typeface="+mn-ea"/>
                          <a:cs typeface="+mn-cs"/>
                          <a:sym typeface="Arial"/>
                        </a:rPr>
                        <a:t>Give greater attention to what is (and is not) examined, by whom it is examined (e.g., research teams comprised of people drawn from different contexts), how it is examined (e.g., more participatory approaches that are ethically grounded and equity oriented), and why it is examined (e.g., to identify strengths to be built upon)</a:t>
                      </a:r>
                    </a:p>
                    <a:p>
                      <a:pPr algn="l"/>
                      <a:endParaRPr lang="en-CA" sz="1400" dirty="0">
                        <a:solidFill>
                          <a:schemeClr val="tx1"/>
                        </a:solidFill>
                        <a:effectLst/>
                        <a:latin typeface="Arial" panose="020B0604020202020204" pitchFamily="34" charset="0"/>
                        <a:cs typeface="Arial" panose="020B0604020202020204" pitchFamily="34" charset="0"/>
                      </a:endParaRPr>
                    </a:p>
                    <a:p>
                      <a:pPr algn="l"/>
                      <a:endParaRPr lang="en-CA" sz="2000" b="0" i="0" u="none" strike="noStrike" cap="none" spc="0" baseline="0" dirty="0">
                        <a:solidFill>
                          <a:schemeClr val="tx1"/>
                        </a:solidFill>
                        <a:effectLst/>
                        <a:uFillTx/>
                        <a:latin typeface="+mn-lt"/>
                        <a:ea typeface="+mn-ea"/>
                        <a:cs typeface="+mn-cs"/>
                        <a:sym typeface="Arial"/>
                      </a:endParaRPr>
                    </a:p>
                    <a:p>
                      <a:pPr algn="l"/>
                      <a:r>
                        <a:rPr lang="en-CA" sz="1400" b="0" i="0" u="none" strike="noStrike" cap="none" spc="0" baseline="0" dirty="0">
                          <a:solidFill>
                            <a:schemeClr val="tx1"/>
                          </a:solidFill>
                          <a:effectLst/>
                          <a:uFillTx/>
                          <a:latin typeface="+mn-lt"/>
                          <a:ea typeface="+mn-ea"/>
                          <a:cs typeface="+mn-cs"/>
                          <a:sym typeface="Arial"/>
                        </a:rPr>
                        <a:t>Give greater attention to how evidence is portrayed in various media and draw on these insights in seeking to anticipate how groups will respond to evidence for or about them, or to understand why they are responding in the way they are</a:t>
                      </a:r>
                      <a:endParaRPr lang="en-CA" sz="950" dirty="0">
                        <a:solidFill>
                          <a:srgbClr val="1E252B"/>
                        </a:solidFill>
                        <a:effectLst/>
                        <a:latin typeface="Arial" panose="020B0604020202020204" pitchFamily="34" charset="0"/>
                        <a:cs typeface="Arial" panose="020B0604020202020204" pitchFamily="34" charset="0"/>
                      </a:endParaRPr>
                    </a:p>
                  </a:txBody>
                  <a:tcPr marL="38100" marR="38100" marT="38100" marB="38100">
                    <a:lnL w="28575"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rgbClr val="8DD2E5"/>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9413739"/>
                  </a:ext>
                </a:extLst>
              </a:tr>
            </a:tbl>
          </a:graphicData>
        </a:graphic>
      </p:graphicFrame>
      <p:pic>
        <p:nvPicPr>
          <p:cNvPr id="4" name="Picture 3">
            <a:extLst>
              <a:ext uri="{FF2B5EF4-FFF2-40B4-BE49-F238E27FC236}">
                <a16:creationId xmlns:a16="http://schemas.microsoft.com/office/drawing/2014/main" id="{63A9803C-0A07-DA49-86ED-97BD25E615B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5362" y="4931421"/>
            <a:ext cx="585839" cy="585839"/>
          </a:xfrm>
          <a:prstGeom prst="rect">
            <a:avLst/>
          </a:prstGeom>
        </p:spPr>
      </p:pic>
      <p:pic>
        <p:nvPicPr>
          <p:cNvPr id="12" name="Picture 11">
            <a:extLst>
              <a:ext uri="{FF2B5EF4-FFF2-40B4-BE49-F238E27FC236}">
                <a16:creationId xmlns:a16="http://schemas.microsoft.com/office/drawing/2014/main" id="{22DDE8F4-7017-5645-BE29-A16B10980B9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65362" y="5537927"/>
            <a:ext cx="585839" cy="585839"/>
          </a:xfrm>
          <a:prstGeom prst="rect">
            <a:avLst/>
          </a:prstGeom>
        </p:spPr>
      </p:pic>
      <p:pic>
        <p:nvPicPr>
          <p:cNvPr id="14" name="Picture 13">
            <a:extLst>
              <a:ext uri="{FF2B5EF4-FFF2-40B4-BE49-F238E27FC236}">
                <a16:creationId xmlns:a16="http://schemas.microsoft.com/office/drawing/2014/main" id="{1B61AAF9-627F-9044-923F-9935D9578DA8}"/>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65362" y="4329236"/>
            <a:ext cx="585839" cy="585839"/>
          </a:xfrm>
          <a:prstGeom prst="rect">
            <a:avLst/>
          </a:prstGeom>
        </p:spPr>
      </p:pic>
      <p:pic>
        <p:nvPicPr>
          <p:cNvPr id="16" name="Picture 15">
            <a:extLst>
              <a:ext uri="{FF2B5EF4-FFF2-40B4-BE49-F238E27FC236}">
                <a16:creationId xmlns:a16="http://schemas.microsoft.com/office/drawing/2014/main" id="{72DF8ED5-C5AA-1B41-84C7-3C1FEA8DA35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65362" y="3411199"/>
            <a:ext cx="585839" cy="585839"/>
          </a:xfrm>
          <a:prstGeom prst="rect">
            <a:avLst/>
          </a:prstGeom>
        </p:spPr>
      </p:pic>
      <p:pic>
        <p:nvPicPr>
          <p:cNvPr id="18" name="Picture 17">
            <a:extLst>
              <a:ext uri="{FF2B5EF4-FFF2-40B4-BE49-F238E27FC236}">
                <a16:creationId xmlns:a16="http://schemas.microsoft.com/office/drawing/2014/main" id="{69A95AC0-6457-C940-A051-5A29C65B1F64}"/>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65362" y="2806853"/>
            <a:ext cx="585839" cy="585839"/>
          </a:xfrm>
          <a:prstGeom prst="rect">
            <a:avLst/>
          </a:prstGeom>
        </p:spPr>
      </p:pic>
      <p:pic>
        <p:nvPicPr>
          <p:cNvPr id="19" name="Picture 18">
            <a:extLst>
              <a:ext uri="{FF2B5EF4-FFF2-40B4-BE49-F238E27FC236}">
                <a16:creationId xmlns:a16="http://schemas.microsoft.com/office/drawing/2014/main" id="{4DC2499B-E329-CE42-B340-B80790CB3EA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65362" y="2202507"/>
            <a:ext cx="585839" cy="585839"/>
          </a:xfrm>
          <a:prstGeom prst="rect">
            <a:avLst/>
          </a:prstGeom>
        </p:spPr>
      </p:pic>
      <p:sp>
        <p:nvSpPr>
          <p:cNvPr id="32" name="TextBox 31">
            <a:extLst>
              <a:ext uri="{FF2B5EF4-FFF2-40B4-BE49-F238E27FC236}">
                <a16:creationId xmlns:a16="http://schemas.microsoft.com/office/drawing/2014/main" id="{03D87094-C679-5B4F-9A06-4D9B726DD123}"/>
              </a:ext>
            </a:extLst>
          </p:cNvPr>
          <p:cNvSpPr txBox="1"/>
          <p:nvPr/>
        </p:nvSpPr>
        <p:spPr>
          <a:xfrm>
            <a:off x="767799" y="2261327"/>
            <a:ext cx="6940939" cy="4308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hangingPunct="1">
              <a:defRPr/>
            </a:pPr>
            <a:r>
              <a:rPr lang="en-CA" sz="1100" dirty="0">
                <a:solidFill>
                  <a:schemeClr val="tx1"/>
                </a:solidFill>
                <a:latin typeface="+mn-lt"/>
                <a:ea typeface="+mn-ea"/>
                <a:cs typeface="+mn-cs"/>
              </a:rPr>
              <a:t>Effective treatment was withheld from Black men with syphilis so that the progression of untreated syphilis could be monitored (</a:t>
            </a:r>
            <a:r>
              <a:rPr lang="en-CA" sz="1100" b="1" dirty="0">
                <a:solidFill>
                  <a:schemeClr val="tx1"/>
                </a:solidFill>
                <a:latin typeface="+mn-lt"/>
                <a:ea typeface="+mn-ea"/>
                <a:cs typeface="+mn-cs"/>
                <a:hlinkClick r:id="rId13"/>
              </a:rPr>
              <a:t>bit.ly/3DeaH9x</a:t>
            </a:r>
            <a:r>
              <a:rPr lang="en-CA" sz="1100" dirty="0">
                <a:solidFill>
                  <a:schemeClr val="tx1"/>
                </a:solidFill>
                <a:latin typeface="+mn-lt"/>
                <a:ea typeface="+mn-ea"/>
                <a:cs typeface="+mn-cs"/>
              </a:rPr>
              <a:t>) </a:t>
            </a:r>
          </a:p>
        </p:txBody>
      </p:sp>
      <p:sp>
        <p:nvSpPr>
          <p:cNvPr id="33" name="TextBox 32">
            <a:extLst>
              <a:ext uri="{FF2B5EF4-FFF2-40B4-BE49-F238E27FC236}">
                <a16:creationId xmlns:a16="http://schemas.microsoft.com/office/drawing/2014/main" id="{C2D8FAF7-1682-9E46-9EE1-063154E320F4}"/>
              </a:ext>
            </a:extLst>
          </p:cNvPr>
          <p:cNvSpPr txBox="1"/>
          <p:nvPr/>
        </p:nvSpPr>
        <p:spPr>
          <a:xfrm>
            <a:off x="767799" y="2862565"/>
            <a:ext cx="6940939" cy="4308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hangingPunct="1">
              <a:defRPr/>
            </a:pPr>
            <a:r>
              <a:rPr lang="en-CA" sz="1100" dirty="0">
                <a:solidFill>
                  <a:schemeClr val="tx1"/>
                </a:solidFill>
                <a:latin typeface="+mn-lt"/>
                <a:ea typeface="+mn-ea"/>
                <a:cs typeface="+mn-cs"/>
              </a:rPr>
              <a:t>Trials of treatment for heart disease did not include women yet the findings were assumed to </a:t>
            </a:r>
          </a:p>
          <a:p>
            <a:pPr lvl="0" hangingPunct="1">
              <a:defRPr/>
            </a:pPr>
            <a:r>
              <a:rPr lang="en-CA" sz="1100" dirty="0">
                <a:solidFill>
                  <a:schemeClr val="tx1"/>
                </a:solidFill>
                <a:latin typeface="+mn-lt"/>
                <a:ea typeface="+mn-ea"/>
                <a:cs typeface="+mn-cs"/>
              </a:rPr>
              <a:t>apply to them (</a:t>
            </a:r>
            <a:r>
              <a:rPr lang="en-CA" sz="1100" b="1" dirty="0">
                <a:solidFill>
                  <a:schemeClr val="tx1"/>
                </a:solidFill>
                <a:latin typeface="+mn-lt"/>
                <a:ea typeface="+mn-ea"/>
                <a:cs typeface="+mn-cs"/>
                <a:hlinkClick r:id="rId14"/>
              </a:rPr>
              <a:t>bit.ly/3olxgTH</a:t>
            </a:r>
            <a:r>
              <a:rPr lang="en-CA" sz="1100" dirty="0">
                <a:solidFill>
                  <a:schemeClr val="tx1"/>
                </a:solidFill>
                <a:latin typeface="+mn-lt"/>
                <a:ea typeface="+mn-ea"/>
                <a:cs typeface="+mn-cs"/>
              </a:rPr>
              <a:t>)  </a:t>
            </a:r>
          </a:p>
        </p:txBody>
      </p:sp>
      <p:sp>
        <p:nvSpPr>
          <p:cNvPr id="34" name="TextBox 33">
            <a:extLst>
              <a:ext uri="{FF2B5EF4-FFF2-40B4-BE49-F238E27FC236}">
                <a16:creationId xmlns:a16="http://schemas.microsoft.com/office/drawing/2014/main" id="{11970CC4-BD83-9647-90F9-97FF17C32273}"/>
              </a:ext>
            </a:extLst>
          </p:cNvPr>
          <p:cNvSpPr txBox="1"/>
          <p:nvPr/>
        </p:nvSpPr>
        <p:spPr>
          <a:xfrm>
            <a:off x="767799" y="3466794"/>
            <a:ext cx="6940939" cy="4308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hangingPunct="1">
              <a:defRPr/>
            </a:pPr>
            <a:r>
              <a:rPr lang="en-CA" sz="1100" dirty="0">
                <a:solidFill>
                  <a:schemeClr val="tx1"/>
                </a:solidFill>
                <a:latin typeface="+mn-lt"/>
                <a:ea typeface="+mn-ea"/>
                <a:cs typeface="+mn-cs"/>
              </a:rPr>
              <a:t>Standardized testing of students has been done in ways that disadvantaged students of colour, particularly those from low-income families (</a:t>
            </a:r>
            <a:r>
              <a:rPr lang="en-CA" sz="1100" b="1" dirty="0">
                <a:solidFill>
                  <a:schemeClr val="tx1"/>
                </a:solidFill>
                <a:latin typeface="+mn-lt"/>
                <a:ea typeface="+mn-ea"/>
                <a:cs typeface="+mn-cs"/>
                <a:hlinkClick r:id="rId15"/>
              </a:rPr>
              <a:t>bit.ly/3wDICGk</a:t>
            </a:r>
            <a:r>
              <a:rPr lang="en-CA" sz="1100" dirty="0">
                <a:solidFill>
                  <a:schemeClr val="tx1"/>
                </a:solidFill>
                <a:latin typeface="+mn-lt"/>
                <a:ea typeface="+mn-ea"/>
                <a:cs typeface="+mn-cs"/>
              </a:rPr>
              <a:t>)</a:t>
            </a:r>
          </a:p>
        </p:txBody>
      </p:sp>
      <p:sp>
        <p:nvSpPr>
          <p:cNvPr id="35" name="TextBox 34">
            <a:extLst>
              <a:ext uri="{FF2B5EF4-FFF2-40B4-BE49-F238E27FC236}">
                <a16:creationId xmlns:a16="http://schemas.microsoft.com/office/drawing/2014/main" id="{192C5FF6-020E-3941-82CD-68BDEFBCA5A6}"/>
              </a:ext>
            </a:extLst>
          </p:cNvPr>
          <p:cNvSpPr txBox="1"/>
          <p:nvPr/>
        </p:nvSpPr>
        <p:spPr>
          <a:xfrm>
            <a:off x="767799" y="4408864"/>
            <a:ext cx="6940939" cy="4308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hangingPunct="1">
              <a:defRPr/>
            </a:pPr>
            <a:r>
              <a:rPr lang="en-CA" sz="1100" dirty="0">
                <a:solidFill>
                  <a:schemeClr val="tx1"/>
                </a:solidFill>
                <a:latin typeface="+mn-lt"/>
                <a:ea typeface="+mn-ea"/>
                <a:cs typeface="+mn-cs"/>
              </a:rPr>
              <a:t>False depictions of Chinese immigrants as dirty and diseased were used to justify the particularly</a:t>
            </a:r>
          </a:p>
          <a:p>
            <a:pPr lvl="0" hangingPunct="1">
              <a:defRPr/>
            </a:pPr>
            <a:r>
              <a:rPr lang="en-CA" sz="1100" dirty="0">
                <a:solidFill>
                  <a:schemeClr val="tx1"/>
                </a:solidFill>
                <a:latin typeface="+mn-lt"/>
                <a:ea typeface="+mn-ea"/>
                <a:cs typeface="+mn-cs"/>
              </a:rPr>
              <a:t>strict enforcement of sanitary regulations in their San Francisco community (</a:t>
            </a:r>
            <a:r>
              <a:rPr lang="en-CA" sz="1100" b="1" dirty="0">
                <a:solidFill>
                  <a:schemeClr val="tx1"/>
                </a:solidFill>
                <a:latin typeface="+mn-lt"/>
                <a:ea typeface="+mn-ea"/>
                <a:cs typeface="+mn-cs"/>
                <a:hlinkClick r:id="rId16"/>
              </a:rPr>
              <a:t>bit.ly/3qzeJFV</a:t>
            </a:r>
            <a:r>
              <a:rPr lang="en-CA" sz="1100" dirty="0">
                <a:solidFill>
                  <a:schemeClr val="tx1"/>
                </a:solidFill>
                <a:latin typeface="+mn-lt"/>
                <a:ea typeface="+mn-ea"/>
                <a:cs typeface="+mn-cs"/>
              </a:rPr>
              <a:t>) </a:t>
            </a:r>
          </a:p>
        </p:txBody>
      </p:sp>
      <p:sp>
        <p:nvSpPr>
          <p:cNvPr id="36" name="TextBox 35">
            <a:extLst>
              <a:ext uri="{FF2B5EF4-FFF2-40B4-BE49-F238E27FC236}">
                <a16:creationId xmlns:a16="http://schemas.microsoft.com/office/drawing/2014/main" id="{ADC0BB2C-46B3-5A48-B05F-4B294F723ABA}"/>
              </a:ext>
            </a:extLst>
          </p:cNvPr>
          <p:cNvSpPr txBox="1"/>
          <p:nvPr/>
        </p:nvSpPr>
        <p:spPr>
          <a:xfrm>
            <a:off x="767799" y="5010884"/>
            <a:ext cx="7311329" cy="4308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hangingPunct="1">
              <a:defRPr/>
            </a:pPr>
            <a:r>
              <a:rPr lang="en-CA" sz="1100" dirty="0">
                <a:solidFill>
                  <a:schemeClr val="tx1"/>
                </a:solidFill>
                <a:latin typeface="+mn-lt"/>
                <a:ea typeface="+mn-ea"/>
                <a:cs typeface="+mn-cs"/>
              </a:rPr>
              <a:t>Implicit messages about Black people in Thatcher-era Britain being an ‘external’ source of the country’s problems appeared in books and films and were accepted as true by some audiences (</a:t>
            </a:r>
            <a:r>
              <a:rPr lang="en-CA" sz="1100" b="1" dirty="0">
                <a:solidFill>
                  <a:schemeClr val="tx1"/>
                </a:solidFill>
                <a:latin typeface="+mn-lt"/>
                <a:ea typeface="+mn-ea"/>
                <a:cs typeface="+mn-cs"/>
                <a:hlinkClick r:id="rId17"/>
              </a:rPr>
              <a:t>bit.ly/3naBa2n</a:t>
            </a:r>
            <a:r>
              <a:rPr lang="en-CA" sz="1100" dirty="0">
                <a:solidFill>
                  <a:schemeClr val="tx1"/>
                </a:solidFill>
                <a:latin typeface="+mn-lt"/>
                <a:ea typeface="+mn-ea"/>
                <a:cs typeface="+mn-cs"/>
              </a:rPr>
              <a:t>) </a:t>
            </a:r>
          </a:p>
        </p:txBody>
      </p:sp>
      <p:sp>
        <p:nvSpPr>
          <p:cNvPr id="37" name="TextBox 36">
            <a:extLst>
              <a:ext uri="{FF2B5EF4-FFF2-40B4-BE49-F238E27FC236}">
                <a16:creationId xmlns:a16="http://schemas.microsoft.com/office/drawing/2014/main" id="{832B429D-DFCA-A949-9F1F-4E6DC5C1ED5C}"/>
              </a:ext>
            </a:extLst>
          </p:cNvPr>
          <p:cNvSpPr txBox="1"/>
          <p:nvPr/>
        </p:nvSpPr>
        <p:spPr>
          <a:xfrm>
            <a:off x="767799" y="5509375"/>
            <a:ext cx="7218731" cy="6001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hangingPunct="1">
              <a:defRPr/>
            </a:pPr>
            <a:r>
              <a:rPr lang="en-CA" sz="1100" dirty="0">
                <a:solidFill>
                  <a:schemeClr val="tx1"/>
                </a:solidFill>
                <a:latin typeface="+mn-lt"/>
                <a:ea typeface="+mn-ea"/>
                <a:cs typeface="+mn-cs"/>
              </a:rPr>
              <a:t>Media coverage framed certain populations such as Muslim immigrants to Europe and Iraqi detainees after the US invasion of Iraq as already ‘lost’ (to unemployment, starvation and prison) and not worthy of societal protection (</a:t>
            </a:r>
            <a:r>
              <a:rPr lang="en-CA" sz="1100" b="1" dirty="0">
                <a:solidFill>
                  <a:schemeClr val="tx1"/>
                </a:solidFill>
                <a:latin typeface="+mn-lt"/>
                <a:ea typeface="+mn-ea"/>
                <a:cs typeface="+mn-cs"/>
                <a:hlinkClick r:id="rId18"/>
              </a:rPr>
              <a:t>bit.ly/3wGrKyE</a:t>
            </a:r>
            <a:r>
              <a:rPr lang="en-CA" sz="1100" dirty="0">
                <a:solidFill>
                  <a:schemeClr val="tx1"/>
                </a:solidFill>
                <a:latin typeface="+mn-lt"/>
                <a:ea typeface="+mn-ea"/>
                <a:cs typeface="+mn-cs"/>
              </a:rPr>
              <a:t>)</a:t>
            </a:r>
          </a:p>
        </p:txBody>
      </p:sp>
      <p:sp>
        <p:nvSpPr>
          <p:cNvPr id="38" name="Slide Number">
            <a:extLst>
              <a:ext uri="{FF2B5EF4-FFF2-40B4-BE49-F238E27FC236}">
                <a16:creationId xmlns:a16="http://schemas.microsoft.com/office/drawing/2014/main" id="{D5E8666C-9593-8A44-8E15-CFCB07DB890C}"/>
              </a:ext>
            </a:extLst>
          </p:cNvPr>
          <p:cNvSpPr txBox="1">
            <a:spLocks/>
          </p:cNvSpPr>
          <p:nvPr/>
        </p:nvSpPr>
        <p:spPr>
          <a:xfrm>
            <a:off x="11527848" y="5826020"/>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r"/>
            <a:fld id="{86CB4B4D-7CA3-9044-876B-883B54F8677D}" type="slidenum">
              <a:rPr lang="en-CA" sz="2000" smtClean="0">
                <a:solidFill>
                  <a:srgbClr val="0F447C"/>
                </a:solidFill>
              </a:rPr>
              <a:pPr algn="r"/>
              <a:t>1</a:t>
            </a:fld>
            <a:endParaRPr lang="en-CA" sz="2000" dirty="0">
              <a:solidFill>
                <a:srgbClr val="0F447C"/>
              </a:solidFill>
            </a:endParaRPr>
          </a:p>
        </p:txBody>
      </p:sp>
      <p:sp>
        <p:nvSpPr>
          <p:cNvPr id="28" name="Rectangle 27">
            <a:extLst>
              <a:ext uri="{FF2B5EF4-FFF2-40B4-BE49-F238E27FC236}">
                <a16:creationId xmlns:a16="http://schemas.microsoft.com/office/drawing/2014/main" id="{CB84F292-2899-B44C-9455-FCF6EB3B1DFE}"/>
              </a:ext>
            </a:extLst>
          </p:cNvPr>
          <p:cNvSpPr/>
          <p:nvPr/>
        </p:nvSpPr>
        <p:spPr>
          <a:xfrm>
            <a:off x="322682" y="512931"/>
            <a:ext cx="9052965" cy="400110"/>
          </a:xfrm>
          <a:prstGeom prst="rect">
            <a:avLst/>
          </a:prstGeom>
        </p:spPr>
        <p:txBody>
          <a:bodyPr wrap="square">
            <a:spAutoFit/>
          </a:bodyPr>
          <a:lstStyle/>
          <a:p>
            <a:r>
              <a:rPr lang="en-CA" sz="2000" b="1" dirty="0">
                <a:solidFill>
                  <a:srgbClr val="0F447C"/>
                </a:solidFill>
                <a:cs typeface="Arial" panose="020B0604020202020204" pitchFamily="34" charset="0"/>
              </a:rPr>
              <a:t>4.9 </a:t>
            </a:r>
            <a:r>
              <a:rPr lang="en-CA" sz="2000" dirty="0">
                <a:solidFill>
                  <a:srgbClr val="264878"/>
                </a:solidFill>
                <a:latin typeface="Helvetica" pitchFamily="2" charset="0"/>
              </a:rPr>
              <a:t>Contexts that shape how evidence is viewed</a:t>
            </a:r>
          </a:p>
        </p:txBody>
      </p:sp>
    </p:spTree>
    <p:extLst>
      <p:ext uri="{BB962C8B-B14F-4D97-AF65-F5344CB8AC3E}">
        <p14:creationId xmlns:p14="http://schemas.microsoft.com/office/powerpoint/2010/main" val="3114990454"/>
      </p:ext>
    </p:extLst>
  </p:cSld>
  <p:clrMapOvr>
    <a:masterClrMapping/>
  </p:clrMapOvr>
  <p:transition spd="med"/>
</p:sld>
</file>

<file path=ppt/theme/theme1.xml><?xml version="1.0" encoding="utf-8"?>
<a:theme xmlns:a="http://schemas.openxmlformats.org/drawingml/2006/main" name="2_Blank Presentation">
  <a:themeElements>
    <a:clrScheme name="Oct 26">
      <a:dk1>
        <a:srgbClr val="234776"/>
      </a:dk1>
      <a:lt1>
        <a:srgbClr val="FEFFFE"/>
      </a:lt1>
      <a:dk2>
        <a:srgbClr val="F0F3F5"/>
      </a:dk2>
      <a:lt2>
        <a:srgbClr val="F0F3F5"/>
      </a:lt2>
      <a:accent1>
        <a:srgbClr val="E8F6FA"/>
      </a:accent1>
      <a:accent2>
        <a:srgbClr val="8BD2E5"/>
      </a:accent2>
      <a:accent3>
        <a:srgbClr val="F0F3F5"/>
      </a:accent3>
      <a:accent4>
        <a:srgbClr val="F0F3F5"/>
      </a:accent4>
      <a:accent5>
        <a:srgbClr val="E8F6FA"/>
      </a:accent5>
      <a:accent6>
        <a:srgbClr val="234776"/>
      </a:accent6>
      <a:hlink>
        <a:srgbClr val="234776"/>
      </a:hlink>
      <a:folHlink>
        <a:srgbClr val="234776"/>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Blank Presentation">
  <a:themeElements>
    <a:clrScheme name="2_Blank Presentatio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27018</TotalTime>
  <Words>358</Words>
  <Application>Microsoft Macintosh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 Light</vt:lpstr>
      <vt:lpstr>Helvetica</vt:lpstr>
      <vt:lpstr>Helvetica Neue</vt:lpstr>
      <vt:lpstr>2_Blank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COVID-END Advocating Working Group</dc:title>
  <dc:creator>Lavis, John</dc:creator>
  <cp:lastModifiedBy>Verma, Jennifer</cp:lastModifiedBy>
  <cp:revision>513</cp:revision>
  <cp:lastPrinted>2021-10-15T02:33:08Z</cp:lastPrinted>
  <dcterms:modified xsi:type="dcterms:W3CDTF">2021-12-14T16:57:49Z</dcterms:modified>
</cp:coreProperties>
</file>