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5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7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CA132C29-A243-0E41-8CCE-F46BEE1B527D}"/>
              </a:ext>
            </a:extLst>
          </p:cNvPr>
          <p:cNvGrpSpPr/>
          <p:nvPr/>
        </p:nvGrpSpPr>
        <p:grpSpPr>
          <a:xfrm>
            <a:off x="2271193" y="1399769"/>
            <a:ext cx="7649614" cy="4742761"/>
            <a:chOff x="2271193" y="1399769"/>
            <a:chExt cx="7649614" cy="4742761"/>
          </a:xfrm>
        </p:grpSpPr>
        <p:pic>
          <p:nvPicPr>
            <p:cNvPr id="8" name="Picture 7" descr="Diagram&#10;&#10;Description automatically generated">
              <a:extLst>
                <a:ext uri="{FF2B5EF4-FFF2-40B4-BE49-F238E27FC236}">
                  <a16:creationId xmlns:a16="http://schemas.microsoft.com/office/drawing/2014/main" id="{8755B535-89D4-C349-9905-F8E891076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1193" y="1399769"/>
              <a:ext cx="7649614" cy="4742761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4CF9AE7-FC65-D24D-B26D-5A62B4DFA3EE}"/>
                </a:ext>
              </a:extLst>
            </p:cNvPr>
            <p:cNvSpPr txBox="1"/>
            <p:nvPr/>
          </p:nvSpPr>
          <p:spPr>
            <a:xfrm>
              <a:off x="5115241" y="2219724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Decision-makers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E0F378B-88B5-3A49-85E8-D66DDC21CEF2}"/>
                </a:ext>
              </a:extLst>
            </p:cNvPr>
            <p:cNvSpPr txBox="1"/>
            <p:nvPr/>
          </p:nvSpPr>
          <p:spPr>
            <a:xfrm>
              <a:off x="5115241" y="3596974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Intermediaries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7E3554-4113-AB42-AB5C-E1FDFCF75CAB}"/>
                </a:ext>
              </a:extLst>
            </p:cNvPr>
            <p:cNvSpPr txBox="1"/>
            <p:nvPr/>
          </p:nvSpPr>
          <p:spPr>
            <a:xfrm>
              <a:off x="5115241" y="5044884"/>
              <a:ext cx="215009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2497A"/>
                  </a:solidFill>
                  <a:latin typeface="Helvetica" pitchFamily="2" charset="0"/>
                </a:rPr>
                <a:t>Producers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8DCCA1B-DDB7-044C-90E3-F4773EF44167}"/>
                </a:ext>
              </a:extLst>
            </p:cNvPr>
            <p:cNvSpPr txBox="1"/>
            <p:nvPr/>
          </p:nvSpPr>
          <p:spPr>
            <a:xfrm>
              <a:off x="5115241" y="2824355"/>
              <a:ext cx="2150090" cy="5770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Hybrid </a:t>
              </a: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decision-makers/</a:t>
              </a: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intermediaries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DAC502E-39E6-254F-B335-F01889632D92}"/>
                </a:ext>
              </a:extLst>
            </p:cNvPr>
            <p:cNvSpPr txBox="1"/>
            <p:nvPr/>
          </p:nvSpPr>
          <p:spPr>
            <a:xfrm>
              <a:off x="5115241" y="4117541"/>
              <a:ext cx="2150090" cy="5770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Hybrid </a:t>
              </a: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Intermediaries/</a:t>
              </a: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Helvetica" pitchFamily="2" charset="0"/>
                </a:rPr>
                <a:t>producers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722DBD8-FC95-D244-B3D9-FEDF78C74D78}"/>
              </a:ext>
            </a:extLst>
          </p:cNvPr>
          <p:cNvSpPr txBox="1"/>
          <p:nvPr/>
        </p:nvSpPr>
        <p:spPr>
          <a:xfrm>
            <a:off x="2404485" y="3355304"/>
            <a:ext cx="2150090" cy="8617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Fact-checking organizations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Science academies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Think tanks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Knowledge-translation platforms (and knowledge brokers)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BDFC08-D246-1347-9A1E-2AD2C1601CAB}"/>
              </a:ext>
            </a:extLst>
          </p:cNvPr>
          <p:cNvSpPr txBox="1"/>
          <p:nvPr/>
        </p:nvSpPr>
        <p:spPr>
          <a:xfrm>
            <a:off x="7374672" y="2599667"/>
            <a:ext cx="2758205" cy="11695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Technical units within multilateral organizations that support member.     states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Domestic and global commissions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Government advisory bodies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Government science advice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Government evidence support</a:t>
            </a:r>
            <a:endParaRPr kumimoji="0" lang="en-US" sz="1000" i="0" u="none" strike="noStrike" cap="none" spc="0" normalizeH="0" baseline="0" dirty="0">
              <a:ln>
                <a:noFill/>
              </a:ln>
              <a:solidFill>
                <a:srgbClr val="22497A"/>
              </a:solidFill>
              <a:effectLst/>
              <a:uFillTx/>
              <a:latin typeface="Helvetica" pitchFamily="2" charset="0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A9AE2-AE0E-4143-96E2-CC64B1F9B589}"/>
              </a:ext>
            </a:extLst>
          </p:cNvPr>
          <p:cNvSpPr txBox="1"/>
          <p:nvPr/>
        </p:nvSpPr>
        <p:spPr>
          <a:xfrm>
            <a:off x="7392585" y="3868869"/>
            <a:ext cx="2069475" cy="11233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1000" dirty="0">
                <a:solidFill>
                  <a:srgbClr val="22497A"/>
                </a:solidFill>
                <a:latin typeface="Helvetica" pitchFamily="2" charset="0"/>
              </a:rPr>
              <a:t>Impact-oriented units that provide:</a:t>
            </a:r>
          </a:p>
          <a:p>
            <a:endParaRPr lang="en-US" sz="600" dirty="0">
              <a:solidFill>
                <a:srgbClr val="22497A"/>
              </a:solidFill>
              <a:latin typeface="Helvetica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Data analytics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Modeling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Evaluation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Behavioural /</a:t>
            </a:r>
          </a:p>
          <a:p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      implementation                           </a:t>
            </a:r>
          </a:p>
          <a:p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      research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96C065-3543-9942-A62C-EEE55558B12A}"/>
              </a:ext>
            </a:extLst>
          </p:cNvPr>
          <p:cNvSpPr txBox="1"/>
          <p:nvPr/>
        </p:nvSpPr>
        <p:spPr>
          <a:xfrm>
            <a:off x="8342133" y="4128427"/>
            <a:ext cx="1467154" cy="7771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Qualitative insights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Evidence synthesis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Technology assessment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2497A"/>
                </a:solidFill>
                <a:latin typeface="Helvetica" pitchFamily="2" charset="0"/>
              </a:rPr>
              <a:t>Guidelines</a:t>
            </a:r>
          </a:p>
          <a:p>
            <a:endParaRPr lang="en-US" sz="1000" dirty="0">
              <a:solidFill>
                <a:srgbClr val="22497A"/>
              </a:solidFill>
              <a:latin typeface="Helvetica" pitchFamily="2" charset="0"/>
            </a:endParaRPr>
          </a:p>
        </p:txBody>
      </p:sp>
      <p:sp>
        <p:nvSpPr>
          <p:cNvPr id="27" name="Slide Number">
            <a:extLst>
              <a:ext uri="{FF2B5EF4-FFF2-40B4-BE49-F238E27FC236}">
                <a16:creationId xmlns:a16="http://schemas.microsoft.com/office/drawing/2014/main" id="{1C062750-02DD-4B4E-BC8B-43F7F3016ACC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7EF5F7-C672-CC42-876E-D3CC542E7281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5.1 </a:t>
            </a:r>
            <a:r>
              <a:rPr lang="en-CA" sz="2000" dirty="0">
                <a:solidFill>
                  <a:srgbClr val="0F447C"/>
                </a:solidFill>
                <a:cs typeface="Arial" panose="020B0604020202020204" pitchFamily="34" charset="0"/>
              </a:rPr>
              <a:t>Types of evidence intermediaries</a:t>
            </a:r>
          </a:p>
        </p:txBody>
      </p:sp>
    </p:spTree>
    <p:extLst>
      <p:ext uri="{BB962C8B-B14F-4D97-AF65-F5344CB8AC3E}">
        <p14:creationId xmlns:p14="http://schemas.microsoft.com/office/powerpoint/2010/main" val="414549130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75</Words>
  <Application>Microsoft Macintosh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2021-12-14T17:17:17Z</dcterms:modified>
</cp:coreProperties>
</file>