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">
            <a:extLst>
              <a:ext uri="{FF2B5EF4-FFF2-40B4-BE49-F238E27FC236}">
                <a16:creationId xmlns:a16="http://schemas.microsoft.com/office/drawing/2014/main" id="{4DF29392-532F-194B-B6FC-14DAB4B23451}"/>
              </a:ext>
            </a:extLst>
          </p:cNvPr>
          <p:cNvSpPr txBox="1">
            <a:spLocks/>
          </p:cNvSpPr>
          <p:nvPr/>
        </p:nvSpPr>
        <p:spPr>
          <a:xfrm>
            <a:off x="11435019" y="5776986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B8C3A6-ED67-414F-9DFE-76C6CF8956F2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5.5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UN-system entities’ use of evidence synthesis in their work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FC10195-70E4-264B-BA4A-1B8BDD62F2D3}"/>
              </a:ext>
            </a:extLst>
          </p:cNvPr>
          <p:cNvGrpSpPr/>
          <p:nvPr/>
        </p:nvGrpSpPr>
        <p:grpSpPr>
          <a:xfrm>
            <a:off x="81421" y="1924100"/>
            <a:ext cx="11810150" cy="3561651"/>
            <a:chOff x="81421" y="2046020"/>
            <a:chExt cx="11810150" cy="356165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D87683D-A641-5C4A-92DD-930EC6361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48608" y="2046020"/>
              <a:ext cx="10142963" cy="356165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6AC6E4F-C52D-AF4B-9CB7-DED5DF40A489}"/>
                </a:ext>
              </a:extLst>
            </p:cNvPr>
            <p:cNvSpPr txBox="1"/>
            <p:nvPr/>
          </p:nvSpPr>
          <p:spPr>
            <a:xfrm>
              <a:off x="1993542" y="2568613"/>
              <a:ext cx="132987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UNICEF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Office of Research – Innocenti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EB5EF1-0F6A-364D-BFE7-8937950CC11C}"/>
                </a:ext>
              </a:extLst>
            </p:cNvPr>
            <p:cNvSpPr txBox="1"/>
            <p:nvPr/>
          </p:nvSpPr>
          <p:spPr>
            <a:xfrm>
              <a:off x="3680828" y="2676334"/>
              <a:ext cx="1329870" cy="7386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World 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 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E69334-7127-4C4C-9DA8-7C1C8698D0C6}"/>
                </a:ext>
              </a:extLst>
            </p:cNvPr>
            <p:cNvSpPr txBox="1"/>
            <p:nvPr/>
          </p:nvSpPr>
          <p:spPr>
            <a:xfrm>
              <a:off x="5329110" y="2460891"/>
              <a:ext cx="1329870" cy="1169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Department of Economic and Social Affairs (DESA)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58B1D6-D681-F745-A8EC-D22A74356443}"/>
                </a:ext>
              </a:extLst>
            </p:cNvPr>
            <p:cNvSpPr txBox="1"/>
            <p:nvPr/>
          </p:nvSpPr>
          <p:spPr>
            <a:xfrm>
              <a:off x="7065383" y="2460891"/>
              <a:ext cx="1329870" cy="1169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Sustainable Development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Solutions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(SDSN)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FAD16F-85F2-5C41-A21A-6AE51FABF316}"/>
                </a:ext>
              </a:extLst>
            </p:cNvPr>
            <p:cNvSpPr txBox="1"/>
            <p:nvPr/>
          </p:nvSpPr>
          <p:spPr>
            <a:xfrm>
              <a:off x="8559229" y="2439119"/>
              <a:ext cx="1711782" cy="1169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Center for Sustainable Development (CSD), Columbia University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6AD29E1-145C-7340-A490-3CFE92A39594}"/>
                </a:ext>
              </a:extLst>
            </p:cNvPr>
            <p:cNvSpPr txBox="1"/>
            <p:nvPr/>
          </p:nvSpPr>
          <p:spPr>
            <a:xfrm>
              <a:off x="10424101" y="2568613"/>
              <a:ext cx="132987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 for Governance and Politics (EGAP)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0236ED-82DE-CE47-8538-851AB78F778F}"/>
                </a:ext>
              </a:extLst>
            </p:cNvPr>
            <p:cNvSpPr txBox="1"/>
            <p:nvPr/>
          </p:nvSpPr>
          <p:spPr>
            <a:xfrm>
              <a:off x="81421" y="2825043"/>
              <a:ext cx="1718215" cy="369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80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Intermediary</a:t>
              </a:r>
              <a:endParaRPr lang="en-CA" sz="28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892AF76-1522-6947-8F3D-8C849F45BB66}"/>
                </a:ext>
              </a:extLst>
            </p:cNvPr>
            <p:cNvSpPr txBox="1"/>
            <p:nvPr/>
          </p:nvSpPr>
          <p:spPr>
            <a:xfrm>
              <a:off x="81421" y="4139033"/>
              <a:ext cx="1718215" cy="11695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 syntheses as a percentage of all citations in key documents</a:t>
              </a:r>
              <a:endParaRPr lang="en-CA" sz="18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588C400-ED88-A74C-871D-8DE4B9F58779}"/>
                </a:ext>
              </a:extLst>
            </p:cNvPr>
            <p:cNvSpPr txBox="1"/>
            <p:nvPr/>
          </p:nvSpPr>
          <p:spPr>
            <a:xfrm>
              <a:off x="1959163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17.0%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2.3%-100%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12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8CF9DFA-315B-7640-B673-026796AE5269}"/>
                </a:ext>
              </a:extLst>
            </p:cNvPr>
            <p:cNvSpPr txBox="1"/>
            <p:nvPr/>
          </p:nvSpPr>
          <p:spPr>
            <a:xfrm>
              <a:off x="3637511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.0%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0%-40%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18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17542FB-BECE-FA4E-AC48-910BE4FB7000}"/>
                </a:ext>
              </a:extLst>
            </p:cNvPr>
            <p:cNvSpPr txBox="1"/>
            <p:nvPr/>
          </p:nvSpPr>
          <p:spPr>
            <a:xfrm>
              <a:off x="5286037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0.5%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%-3.1%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12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9E39CB-36FD-7D4D-B544-AE2478860163}"/>
                </a:ext>
              </a:extLst>
            </p:cNvPr>
            <p:cNvSpPr txBox="1"/>
            <p:nvPr/>
          </p:nvSpPr>
          <p:spPr>
            <a:xfrm>
              <a:off x="7001707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2.5%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0%-25.0%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21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9345013-4AFA-8841-98FA-B0AE61F7FE41}"/>
                </a:ext>
              </a:extLst>
            </p:cNvPr>
            <p:cNvSpPr txBox="1"/>
            <p:nvPr/>
          </p:nvSpPr>
          <p:spPr>
            <a:xfrm>
              <a:off x="8677781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2.2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0%-6.8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</a:t>
              </a:r>
              <a:r>
                <a:rPr lang="en-CA" sz="1050" i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C0ED5D5-BC07-A140-954B-2EB3983B0882}"/>
                </a:ext>
              </a:extLst>
            </p:cNvPr>
            <p:cNvSpPr txBox="1"/>
            <p:nvPr/>
          </p:nvSpPr>
          <p:spPr>
            <a:xfrm>
              <a:off x="10374790" y="4294731"/>
              <a:ext cx="1416503" cy="815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Mean: 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1.8%</a:t>
              </a:r>
            </a:p>
            <a:p>
              <a:pPr algn="ctr"/>
              <a:r>
                <a:rPr lang="en-CA" sz="105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Range: </a:t>
              </a:r>
              <a:r>
                <a:rPr lang="en-CA" sz="105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en-CA" sz="105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%-4.8%</a:t>
              </a:r>
            </a:p>
            <a:p>
              <a:pPr algn="ctr"/>
              <a:br>
                <a:rPr lang="en-CA" sz="500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Based on 6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050" i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documents</a:t>
              </a:r>
              <a:endParaRPr lang="en-CA" sz="105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46477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157</Words>
  <Application>Microsoft Macintosh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2021-12-14T17:22:26Z</dcterms:modified>
</cp:coreProperties>
</file>