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670" r:id="rId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3908" userDrawn="1">
          <p15:clr>
            <a:srgbClr val="A4A3A4"/>
          </p15:clr>
        </p15:guide>
        <p15:guide id="2" orient="horz" pos="21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erma, Jennifer" initials="VJ" lastIdx="2" clrIdx="0">
    <p:extLst>
      <p:ext uri="{19B8F6BF-5375-455C-9EA6-DF929625EA0E}">
        <p15:presenceInfo xmlns:p15="http://schemas.microsoft.com/office/powerpoint/2012/main" userId="S::vermaj5@mcmaster.ca::78ab9c5b-20fe-416a-ba3c-d7dfe6316fd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AD1"/>
    <a:srgbClr val="99CC66"/>
    <a:srgbClr val="FFC057"/>
    <a:srgbClr val="1E252B"/>
    <a:srgbClr val="CCE5B2"/>
    <a:srgbClr val="CC76A6"/>
    <a:srgbClr val="FFDEAB"/>
    <a:srgbClr val="B2CCE5"/>
    <a:srgbClr val="6699CC"/>
    <a:srgbClr val="DADF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63"/>
    <p:restoredTop sz="91431"/>
  </p:normalViewPr>
  <p:slideViewPr>
    <p:cSldViewPr snapToGrid="0" snapToObjects="1">
      <p:cViewPr varScale="1">
        <p:scale>
          <a:sx n="100" d="100"/>
          <a:sy n="100" d="100"/>
        </p:scale>
        <p:origin x="664" y="176"/>
      </p:cViewPr>
      <p:guideLst>
        <p:guide pos="3908"/>
        <p:guide orient="horz" pos="2137"/>
      </p:guideLst>
    </p:cSldViewPr>
  </p:slideViewPr>
  <p:notesTextViewPr>
    <p:cViewPr>
      <p:scale>
        <a:sx n="20" d="100"/>
        <a:sy n="20" d="100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360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2667326-FF4E-6E4F-8A68-0D5EE00352A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F6B07B-574C-0849-AF6D-2AA34A277B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807BE9-0539-434B-A0C4-0E9F489EE244}" type="datetimeFigureOut">
              <a:rPr lang="en-US" smtClean="0"/>
              <a:t>12/14/21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06C95E-7039-544B-A13A-D695C550F9B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9BDF77-90E7-F944-848D-B2E1B164C66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3207D-66C1-A64A-90BC-6A7334802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725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8" name="Shape 11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Arial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30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itle Text"/>
          <p:cNvSpPr txBox="1">
            <a:spLocks noGrp="1"/>
          </p:cNvSpPr>
          <p:nvPr>
            <p:ph type="title"/>
          </p:nvPr>
        </p:nvSpPr>
        <p:spPr>
          <a:xfrm>
            <a:off x="609600" y="1100930"/>
            <a:ext cx="10972800" cy="88027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09600" y="2255839"/>
            <a:ext cx="5386917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500"/>
              </a:spcBef>
              <a:buSz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5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93369" y="2255839"/>
            <a:ext cx="5389033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500"/>
              </a:spcBef>
              <a:buSzTx/>
              <a:buNone/>
              <a:defRPr sz="2400" b="1"/>
            </a:lvl1pPr>
          </a:lstStyle>
          <a:p>
            <a:pPr marL="0" indent="0">
              <a:spcBef>
                <a:spcPts val="500"/>
              </a:spcBef>
              <a:buSzTx/>
              <a:buNone/>
              <a:defRPr sz="2400" b="1"/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0671" y="5304698"/>
            <a:ext cx="10985503" cy="238868"/>
          </a:xfrm>
          <a:prstGeom prst="rect">
            <a:avLst/>
          </a:prstGeom>
          <a:ln w="3175"/>
        </p:spPr>
        <p:txBody>
          <a:bodyPr lIns="17144" tIns="17144" rIns="17144" bIns="17144">
            <a:normAutofit/>
          </a:bodyPr>
          <a:lstStyle>
            <a:lvl1pPr marL="0" indent="0" defTabSz="338454">
              <a:spcBef>
                <a:spcPts val="0"/>
              </a:spcBef>
              <a:buSzTx/>
              <a:buNone/>
              <a:defRPr sz="1476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Author and Date</a:t>
            </a:r>
          </a:p>
        </p:txBody>
      </p:sp>
      <p:sp>
        <p:nvSpPr>
          <p:cNvPr id="109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603250" y="1822871"/>
            <a:ext cx="10985503" cy="1743076"/>
          </a:xfrm>
          <a:prstGeom prst="rect">
            <a:avLst/>
          </a:prstGeom>
        </p:spPr>
        <p:txBody>
          <a:bodyPr lIns="19050" tIns="19050" rIns="19050" bIns="19050" anchor="b"/>
          <a:lstStyle>
            <a:lvl1pPr algn="l" defTabSz="1219169">
              <a:lnSpc>
                <a:spcPct val="80000"/>
              </a:lnSpc>
              <a:defRPr sz="5800" b="1" spc="-116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110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0672" y="3565946"/>
            <a:ext cx="10985501" cy="714376"/>
          </a:xfrm>
          <a:prstGeom prst="rect">
            <a:avLst/>
          </a:prstGeom>
        </p:spPr>
        <p:txBody>
          <a:bodyPr lIns="19050" tIns="19050" rIns="19050" bIns="19050">
            <a:norm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4572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9144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13716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18288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11123" y="5726129"/>
            <a:ext cx="163506" cy="176972"/>
          </a:xfrm>
          <a:prstGeom prst="rect">
            <a:avLst/>
          </a:prstGeom>
        </p:spPr>
        <p:txBody>
          <a:bodyPr lIns="19050" tIns="19050" rIns="19050" bIns="19050" anchor="b"/>
          <a:lstStyle>
            <a:lvl1pPr algn="ctr" defTabSz="292100">
              <a:defRPr sz="9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icture containing rectangle&#10;&#10;Description automatically generated">
            <a:extLst>
              <a:ext uri="{FF2B5EF4-FFF2-40B4-BE49-F238E27FC236}">
                <a16:creationId xmlns:a16="http://schemas.microsoft.com/office/drawing/2014/main" id="{BC4DDD9E-E6D4-7142-B791-885B63EBD7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168" b="34122"/>
          <a:stretch/>
        </p:blipFill>
        <p:spPr>
          <a:xfrm flipH="1">
            <a:off x="-7495" y="-178877"/>
            <a:ext cx="12206990" cy="1397436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B078C5CC-A4A5-C84A-BFA7-4D55E47AA42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7158" y="72800"/>
            <a:ext cx="2671581" cy="872213"/>
          </a:xfrm>
          <a:prstGeom prst="rect">
            <a:avLst/>
          </a:prstGeom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406400" y="2149501"/>
            <a:ext cx="11379200" cy="83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3429000"/>
            <a:ext cx="10972800" cy="26971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F496BB2-7866-BD46-98FC-5B168926896D}"/>
              </a:ext>
            </a:extLst>
          </p:cNvPr>
          <p:cNvSpPr/>
          <p:nvPr userDrawn="1"/>
        </p:nvSpPr>
        <p:spPr>
          <a:xfrm>
            <a:off x="0" y="6255214"/>
            <a:ext cx="12192000" cy="600162"/>
          </a:xfrm>
          <a:prstGeom prst="rect">
            <a:avLst/>
          </a:prstGeom>
          <a:solidFill>
            <a:srgbClr val="8BD2E5">
              <a:alpha val="50000"/>
            </a:srgb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3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A903B4-86AF-5344-B3AD-F60BEABFBE21}"/>
              </a:ext>
            </a:extLst>
          </p:cNvPr>
          <p:cNvSpPr/>
          <p:nvPr userDrawn="1"/>
        </p:nvSpPr>
        <p:spPr>
          <a:xfrm>
            <a:off x="9333899" y="884378"/>
            <a:ext cx="2765501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00" b="1" i="1" dirty="0">
                <a:solidFill>
                  <a:schemeClr val="tx1"/>
                </a:solidFill>
              </a:rPr>
              <a:t>Note: </a:t>
            </a:r>
            <a:r>
              <a:rPr lang="en-US" sz="1300" i="1" dirty="0">
                <a:solidFill>
                  <a:schemeClr val="tx1"/>
                </a:solidFill>
              </a:rPr>
              <a:t>full version available as PDF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7E7C17-F782-9E40-BC5D-BFA8C9D9703B}"/>
              </a:ext>
            </a:extLst>
          </p:cNvPr>
          <p:cNvSpPr txBox="1"/>
          <p:nvPr userDrawn="1"/>
        </p:nvSpPr>
        <p:spPr>
          <a:xfrm>
            <a:off x="8528858" y="6300125"/>
            <a:ext cx="3630484" cy="538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chemeClr val="tx1"/>
                </a:solidFill>
              </a:rPr>
              <a:t> © McMaster Health Forum on behalf McMaster University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chemeClr val="tx1"/>
                </a:solidFill>
              </a:rPr>
              <a:t>Share freely, give credit, adapt with permission. This work is licensed under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chemeClr val="tx1"/>
                </a:solidFill>
              </a:rPr>
              <a:t>a Creative Commons Attribution-NoDerivatives 4.0 International License.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EEEDF93-F1B3-FF4E-9DAA-D077512D0159}"/>
              </a:ext>
            </a:extLst>
          </p:cNvPr>
          <p:cNvSpPr txBox="1"/>
          <p:nvPr userDrawn="1"/>
        </p:nvSpPr>
        <p:spPr>
          <a:xfrm>
            <a:off x="173770" y="6301802"/>
            <a:ext cx="1979271" cy="5129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evidencecommission@mcmaster.ca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800" u="non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www.evidencecommission.org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800" u="non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@evidencecomm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F53448-7019-D240-A8FC-227352A375B1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29" y="6353242"/>
            <a:ext cx="122703" cy="12270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9A36BA6-856E-1E47-B0BC-302F298A50D3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30" y="6656188"/>
            <a:ext cx="126293" cy="12629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1B17162-39D4-A042-9828-13C8F62DBD4D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11" y="6497614"/>
            <a:ext cx="126293" cy="12629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6" r:id="rId2"/>
    <p:sldLayoutId id="2147483659" r:id="rId3"/>
  </p:sldLayoutIdLst>
  <p:transition spd="med"/>
  <p:hf hdr="0" ftr="0" dt="0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20000"/>
        <a:buFontTx/>
        <a:buChar char="▪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742950" marR="0" indent="-28575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6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11430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16002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▪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20574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25146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29718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34290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38862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7F053F53-A563-614C-82F3-2A2BC6E189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76" y="1456355"/>
            <a:ext cx="12116662" cy="4596788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C820B9E4-4B35-1649-AD5C-478374854BE2}"/>
              </a:ext>
            </a:extLst>
          </p:cNvPr>
          <p:cNvGrpSpPr/>
          <p:nvPr/>
        </p:nvGrpSpPr>
        <p:grpSpPr>
          <a:xfrm>
            <a:off x="2401260" y="2285039"/>
            <a:ext cx="2166419" cy="2936989"/>
            <a:chOff x="2401260" y="2334025"/>
            <a:chExt cx="2166419" cy="2936989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1B5F09C-3865-CD44-8B1B-A67D03F19D67}"/>
                </a:ext>
              </a:extLst>
            </p:cNvPr>
            <p:cNvSpPr txBox="1"/>
            <p:nvPr/>
          </p:nvSpPr>
          <p:spPr>
            <a:xfrm>
              <a:off x="2401260" y="2334025"/>
              <a:ext cx="2150090" cy="30777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algn="ctr"/>
              <a:r>
                <a:rPr lang="en-US" sz="1400" dirty="0">
                  <a:solidFill>
                    <a:srgbClr val="22497A"/>
                  </a:solidFill>
                  <a:latin typeface="Helvetica" pitchFamily="2" charset="0"/>
                </a:rPr>
                <a:t>Decision-makers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CC82F3E-306A-AE41-B8EF-E76994219A58}"/>
                </a:ext>
              </a:extLst>
            </p:cNvPr>
            <p:cNvSpPr txBox="1"/>
            <p:nvPr/>
          </p:nvSpPr>
          <p:spPr>
            <a:xfrm>
              <a:off x="2401260" y="3662290"/>
              <a:ext cx="2150090" cy="30777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algn="ctr"/>
              <a:r>
                <a:rPr lang="en-US" sz="1400" dirty="0">
                  <a:solidFill>
                    <a:srgbClr val="22497A"/>
                  </a:solidFill>
                  <a:latin typeface="Helvetica" pitchFamily="2" charset="0"/>
                </a:rPr>
                <a:t>Intermediaries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406613D-4C39-FA4C-B91E-07771D46699A}"/>
                </a:ext>
              </a:extLst>
            </p:cNvPr>
            <p:cNvSpPr txBox="1"/>
            <p:nvPr/>
          </p:nvSpPr>
          <p:spPr>
            <a:xfrm>
              <a:off x="2401260" y="4963239"/>
              <a:ext cx="2150090" cy="30777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algn="ctr"/>
              <a:r>
                <a:rPr lang="en-US" sz="1400" dirty="0">
                  <a:solidFill>
                    <a:srgbClr val="22497A"/>
                  </a:solidFill>
                  <a:latin typeface="Helvetica" pitchFamily="2" charset="0"/>
                </a:rPr>
                <a:t>Producers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DC0034F-5EA2-604C-BBEE-C8A7E5C21974}"/>
                </a:ext>
              </a:extLst>
            </p:cNvPr>
            <p:cNvSpPr txBox="1"/>
            <p:nvPr/>
          </p:nvSpPr>
          <p:spPr>
            <a:xfrm>
              <a:off x="2417589" y="3003974"/>
              <a:ext cx="2150090" cy="3693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algn="ctr"/>
              <a:r>
                <a:rPr lang="en-US" sz="1800" b="1" dirty="0">
                  <a:solidFill>
                    <a:schemeClr val="bg1"/>
                  </a:solidFill>
                  <a:latin typeface="Helvetica" pitchFamily="2" charset="0"/>
                </a:rPr>
                <a:t>Hybrid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10388DE-8A9B-0B44-B82B-48AE41619AFA}"/>
                </a:ext>
              </a:extLst>
            </p:cNvPr>
            <p:cNvSpPr txBox="1"/>
            <p:nvPr/>
          </p:nvSpPr>
          <p:spPr>
            <a:xfrm>
              <a:off x="2417589" y="4215515"/>
              <a:ext cx="2150090" cy="3693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algn="ctr"/>
              <a:r>
                <a:rPr lang="en-US" sz="1800" b="1" dirty="0">
                  <a:solidFill>
                    <a:schemeClr val="bg1"/>
                  </a:solidFill>
                  <a:latin typeface="Helvetica" pitchFamily="2" charset="0"/>
                </a:rPr>
                <a:t>Hybrid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A8FCF87E-2B59-3046-B3F5-99B27D245E2D}"/>
              </a:ext>
            </a:extLst>
          </p:cNvPr>
          <p:cNvSpPr txBox="1"/>
          <p:nvPr/>
        </p:nvSpPr>
        <p:spPr>
          <a:xfrm>
            <a:off x="279122" y="2030427"/>
            <a:ext cx="2069475" cy="147732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n-US" sz="1200" b="1" dirty="0">
                <a:solidFill>
                  <a:srgbClr val="22497A"/>
                </a:solidFill>
                <a:latin typeface="Helvetica" pitchFamily="2" charset="0"/>
              </a:rPr>
              <a:t>Global hybrid decision-makers and intermediaries</a:t>
            </a:r>
            <a:br>
              <a:rPr lang="en-US" sz="1100" dirty="0">
                <a:solidFill>
                  <a:srgbClr val="22497A"/>
                </a:solidFill>
                <a:latin typeface="Helvetica" pitchFamily="2" charset="0"/>
              </a:rPr>
            </a:br>
            <a:endParaRPr lang="en-US" sz="1100" dirty="0">
              <a:solidFill>
                <a:srgbClr val="22497A"/>
              </a:solidFill>
              <a:latin typeface="Helvetica" pitchFamily="2" charset="0"/>
            </a:endParaRPr>
          </a:p>
          <a:p>
            <a:pPr algn="ctr"/>
            <a:r>
              <a:rPr lang="en-US" sz="1100" dirty="0">
                <a:solidFill>
                  <a:srgbClr val="22497A"/>
                </a:solidFill>
                <a:latin typeface="Helvetica" pitchFamily="2" charset="0"/>
              </a:rPr>
              <a:t>(e.g., global commissions and technical units within the global, regional and country offices of multilateral organizations that support member states)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424BD7F-8B4D-7B44-B5E2-BDBFACAD9B6B}"/>
              </a:ext>
            </a:extLst>
          </p:cNvPr>
          <p:cNvSpPr txBox="1"/>
          <p:nvPr/>
        </p:nvSpPr>
        <p:spPr>
          <a:xfrm>
            <a:off x="7640652" y="2954988"/>
            <a:ext cx="215009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n-US" sz="1800" b="1" dirty="0">
                <a:solidFill>
                  <a:schemeClr val="bg1"/>
                </a:solidFill>
                <a:latin typeface="Helvetica" pitchFamily="2" charset="0"/>
              </a:rPr>
              <a:t>Hybrid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17C98FF-0D76-D542-9AA1-B72DFA36BF6E}"/>
              </a:ext>
            </a:extLst>
          </p:cNvPr>
          <p:cNvSpPr txBox="1"/>
          <p:nvPr/>
        </p:nvSpPr>
        <p:spPr>
          <a:xfrm>
            <a:off x="7640652" y="4166529"/>
            <a:ext cx="215009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n-US" sz="1800" b="1" dirty="0">
                <a:solidFill>
                  <a:schemeClr val="bg1"/>
                </a:solidFill>
                <a:latin typeface="Helvetica" pitchFamily="2" charset="0"/>
              </a:rPr>
              <a:t>Hybrid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D754C71-2471-0A4E-94D3-ABFB92AE90F3}"/>
              </a:ext>
            </a:extLst>
          </p:cNvPr>
          <p:cNvSpPr txBox="1"/>
          <p:nvPr/>
        </p:nvSpPr>
        <p:spPr>
          <a:xfrm>
            <a:off x="7643214" y="2285039"/>
            <a:ext cx="2150090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n-US" sz="1400" dirty="0">
                <a:solidFill>
                  <a:srgbClr val="22497A"/>
                </a:solidFill>
                <a:latin typeface="Helvetica" pitchFamily="2" charset="0"/>
              </a:rPr>
              <a:t>Decision-makers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E48F127-2040-764E-B2FD-C7D5D45B70A2}"/>
              </a:ext>
            </a:extLst>
          </p:cNvPr>
          <p:cNvSpPr txBox="1"/>
          <p:nvPr/>
        </p:nvSpPr>
        <p:spPr>
          <a:xfrm>
            <a:off x="7643214" y="3613304"/>
            <a:ext cx="2150090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n-US" sz="1400" dirty="0">
                <a:solidFill>
                  <a:srgbClr val="22497A"/>
                </a:solidFill>
                <a:latin typeface="Helvetica" pitchFamily="2" charset="0"/>
              </a:rPr>
              <a:t>Intermediaries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5A3DC5F-FBEE-224B-A78C-94C88E23ED36}"/>
              </a:ext>
            </a:extLst>
          </p:cNvPr>
          <p:cNvSpPr txBox="1"/>
          <p:nvPr/>
        </p:nvSpPr>
        <p:spPr>
          <a:xfrm>
            <a:off x="7643214" y="4914253"/>
            <a:ext cx="2150090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n-US" sz="1400" dirty="0">
                <a:solidFill>
                  <a:srgbClr val="22497A"/>
                </a:solidFill>
                <a:latin typeface="Helvetica" pitchFamily="2" charset="0"/>
              </a:rPr>
              <a:t>Producers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2F443A3-318D-584E-AD6C-407BD4BD7B75}"/>
              </a:ext>
            </a:extLst>
          </p:cNvPr>
          <p:cNvSpPr/>
          <p:nvPr/>
        </p:nvSpPr>
        <p:spPr>
          <a:xfrm>
            <a:off x="322682" y="512931"/>
            <a:ext cx="90529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000" b="1" dirty="0">
                <a:solidFill>
                  <a:srgbClr val="0F447C"/>
                </a:solidFill>
                <a:cs typeface="Arial" panose="020B0604020202020204" pitchFamily="34" charset="0"/>
              </a:rPr>
              <a:t>6.2 </a:t>
            </a:r>
            <a:r>
              <a:rPr lang="en-CA" sz="2000" dirty="0">
                <a:solidFill>
                  <a:srgbClr val="264878"/>
                </a:solidFill>
                <a:latin typeface="Helvetica" pitchFamily="2" charset="0"/>
              </a:rPr>
              <a:t>Equitably distributed capacities needed to support evidence use </a:t>
            </a:r>
          </a:p>
        </p:txBody>
      </p:sp>
      <p:sp>
        <p:nvSpPr>
          <p:cNvPr id="29" name="Slide Number">
            <a:extLst>
              <a:ext uri="{FF2B5EF4-FFF2-40B4-BE49-F238E27FC236}">
                <a16:creationId xmlns:a16="http://schemas.microsoft.com/office/drawing/2014/main" id="{48F49C8D-24D1-B54D-A097-61867CA10EB9}"/>
              </a:ext>
            </a:extLst>
          </p:cNvPr>
          <p:cNvSpPr txBox="1">
            <a:spLocks/>
          </p:cNvSpPr>
          <p:nvPr/>
        </p:nvSpPr>
        <p:spPr>
          <a:xfrm>
            <a:off x="11527848" y="5760704"/>
            <a:ext cx="618565" cy="470648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9pPr>
          </a:lstStyle>
          <a:p>
            <a:pPr algn="r"/>
            <a:fld id="{86CB4B4D-7CA3-9044-876B-883B54F8677D}" type="slidenum">
              <a:rPr lang="en-CA" sz="2000" smtClean="0">
                <a:solidFill>
                  <a:srgbClr val="0F447C"/>
                </a:solidFill>
              </a:rPr>
              <a:pPr algn="r"/>
              <a:t>1</a:t>
            </a:fld>
            <a:endParaRPr lang="en-CA" sz="2000" dirty="0">
              <a:solidFill>
                <a:srgbClr val="0F447C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8AFB8C8-3D0E-3648-9E26-5EE8BAB70C4E}"/>
              </a:ext>
            </a:extLst>
          </p:cNvPr>
          <p:cNvSpPr/>
          <p:nvPr/>
        </p:nvSpPr>
        <p:spPr>
          <a:xfrm>
            <a:off x="2482298" y="1291773"/>
            <a:ext cx="195864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1600" b="1" dirty="0">
                <a:solidFill>
                  <a:srgbClr val="0F447C"/>
                </a:solidFill>
                <a:cs typeface="Arial" panose="020B0604020202020204" pitchFamily="34" charset="0"/>
              </a:rPr>
              <a:t>Global level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2AF41A7-67AD-7642-A4BA-FF3D089E2261}"/>
              </a:ext>
            </a:extLst>
          </p:cNvPr>
          <p:cNvSpPr/>
          <p:nvPr/>
        </p:nvSpPr>
        <p:spPr>
          <a:xfrm>
            <a:off x="6583287" y="1291773"/>
            <a:ext cx="42974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1600" b="1" dirty="0">
                <a:solidFill>
                  <a:srgbClr val="0F447C"/>
                </a:solidFill>
                <a:cs typeface="Arial" panose="020B0604020202020204" pitchFamily="34" charset="0"/>
              </a:rPr>
              <a:t>Local (national or sub-national) level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5025664-7E20-034E-B180-870A0F03EBEF}"/>
              </a:ext>
            </a:extLst>
          </p:cNvPr>
          <p:cNvSpPr txBox="1"/>
          <p:nvPr/>
        </p:nvSpPr>
        <p:spPr>
          <a:xfrm>
            <a:off x="279122" y="4044976"/>
            <a:ext cx="2069475" cy="14927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n-US" sz="1200" b="1" dirty="0">
                <a:solidFill>
                  <a:srgbClr val="22497A"/>
                </a:solidFill>
                <a:latin typeface="Helvetica" pitchFamily="2" charset="0"/>
              </a:rPr>
              <a:t>Global hybrid </a:t>
            </a:r>
          </a:p>
          <a:p>
            <a:pPr algn="ctr"/>
            <a:r>
              <a:rPr lang="en-US" sz="1200" b="1" dirty="0">
                <a:solidFill>
                  <a:srgbClr val="22497A"/>
                </a:solidFill>
                <a:latin typeface="Helvetica" pitchFamily="2" charset="0"/>
              </a:rPr>
              <a:t>evidence intermediaries and producers</a:t>
            </a:r>
          </a:p>
          <a:p>
            <a:pPr algn="ctr"/>
            <a:endParaRPr lang="en-US" sz="1100" dirty="0">
              <a:solidFill>
                <a:srgbClr val="22497A"/>
              </a:solidFill>
              <a:latin typeface="Helvetica" pitchFamily="2" charset="0"/>
            </a:endParaRPr>
          </a:p>
          <a:p>
            <a:pPr algn="ctr"/>
            <a:r>
              <a:rPr lang="en-US" sz="1100" dirty="0">
                <a:solidFill>
                  <a:srgbClr val="22497A"/>
                </a:solidFill>
                <a:latin typeface="Helvetica" pitchFamily="2" charset="0"/>
              </a:rPr>
              <a:t>(e.g., Cochrane and Intergovernmental Panel on Climate Change (IPCC) working groups)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7A2ED93-A1F8-2846-A3AD-8FC44707262F}"/>
              </a:ext>
            </a:extLst>
          </p:cNvPr>
          <p:cNvSpPr txBox="1"/>
          <p:nvPr/>
        </p:nvSpPr>
        <p:spPr>
          <a:xfrm>
            <a:off x="9855760" y="1920583"/>
            <a:ext cx="2069475" cy="16619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n-US" sz="1200" b="1" dirty="0">
                <a:solidFill>
                  <a:srgbClr val="22497A"/>
                </a:solidFill>
                <a:latin typeface="Helvetica" pitchFamily="2" charset="0"/>
              </a:rPr>
              <a:t>Local hybrid</a:t>
            </a:r>
          </a:p>
          <a:p>
            <a:pPr algn="ctr"/>
            <a:r>
              <a:rPr lang="en-US" sz="1200" b="1" dirty="0">
                <a:solidFill>
                  <a:srgbClr val="22497A"/>
                </a:solidFill>
                <a:latin typeface="Helvetica" pitchFamily="2" charset="0"/>
              </a:rPr>
              <a:t>decision-makers and intermediaries </a:t>
            </a:r>
          </a:p>
          <a:p>
            <a:pPr algn="ctr"/>
            <a:endParaRPr lang="en-US" sz="1100" dirty="0">
              <a:solidFill>
                <a:srgbClr val="22497A"/>
              </a:solidFill>
              <a:latin typeface="Helvetica" pitchFamily="2" charset="0"/>
            </a:endParaRPr>
          </a:p>
          <a:p>
            <a:pPr algn="ctr"/>
            <a:r>
              <a:rPr lang="en-US" sz="1100" dirty="0">
                <a:solidFill>
                  <a:srgbClr val="22497A"/>
                </a:solidFill>
                <a:latin typeface="Helvetica" pitchFamily="2" charset="0"/>
              </a:rPr>
              <a:t>(e.g., domestic commissions, government advisory bodies, government science advice, and government evidence support)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EA0D560-F690-EB4B-B867-D874CE2F1204}"/>
              </a:ext>
            </a:extLst>
          </p:cNvPr>
          <p:cNvSpPr txBox="1"/>
          <p:nvPr/>
        </p:nvSpPr>
        <p:spPr>
          <a:xfrm>
            <a:off x="9855760" y="4199484"/>
            <a:ext cx="2069475" cy="115416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n-US" sz="1200" b="1" dirty="0">
                <a:solidFill>
                  <a:srgbClr val="22497A"/>
                </a:solidFill>
                <a:latin typeface="Helvetica" pitchFamily="2" charset="0"/>
              </a:rPr>
              <a:t>Local hybrid</a:t>
            </a:r>
          </a:p>
          <a:p>
            <a:pPr algn="ctr"/>
            <a:r>
              <a:rPr lang="en-US" sz="1200" b="1" dirty="0">
                <a:solidFill>
                  <a:srgbClr val="22497A"/>
                </a:solidFill>
                <a:latin typeface="Helvetica" pitchFamily="2" charset="0"/>
              </a:rPr>
              <a:t>evidence intermediaries</a:t>
            </a:r>
          </a:p>
          <a:p>
            <a:pPr algn="ctr"/>
            <a:r>
              <a:rPr lang="en-US" sz="1200" b="1" dirty="0">
                <a:solidFill>
                  <a:srgbClr val="22497A"/>
                </a:solidFill>
                <a:latin typeface="Helvetica" pitchFamily="2" charset="0"/>
              </a:rPr>
              <a:t> and producers</a:t>
            </a:r>
          </a:p>
          <a:p>
            <a:pPr algn="ctr"/>
            <a:endParaRPr lang="en-US" sz="1100" dirty="0">
              <a:solidFill>
                <a:srgbClr val="22497A"/>
              </a:solidFill>
              <a:latin typeface="Helvetica" pitchFamily="2" charset="0"/>
            </a:endParaRPr>
          </a:p>
          <a:p>
            <a:pPr algn="ctr"/>
            <a:r>
              <a:rPr lang="en-US" sz="1100" dirty="0">
                <a:solidFill>
                  <a:srgbClr val="22497A"/>
                </a:solidFill>
                <a:latin typeface="Helvetica" pitchFamily="2" charset="0"/>
              </a:rPr>
              <a:t>(e.g., local impact-</a:t>
            </a:r>
          </a:p>
          <a:p>
            <a:pPr algn="ctr"/>
            <a:r>
              <a:rPr lang="en-US" sz="1100" dirty="0">
                <a:solidFill>
                  <a:srgbClr val="22497A"/>
                </a:solidFill>
                <a:latin typeface="Helvetica" pitchFamily="2" charset="0"/>
              </a:rPr>
              <a:t>oriented units)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30E2CCF-B8D6-7541-BDAA-5B16B89AE1F7}"/>
              </a:ext>
            </a:extLst>
          </p:cNvPr>
          <p:cNvSpPr txBox="1"/>
          <p:nvPr/>
        </p:nvSpPr>
        <p:spPr>
          <a:xfrm>
            <a:off x="5557812" y="3046177"/>
            <a:ext cx="2069475" cy="147732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n-US" sz="1200" b="1" dirty="0">
                <a:solidFill>
                  <a:srgbClr val="22497A"/>
                </a:solidFill>
                <a:latin typeface="Helvetica" pitchFamily="2" charset="0"/>
              </a:rPr>
              <a:t>Local evidence </a:t>
            </a:r>
          </a:p>
          <a:p>
            <a:pPr algn="ctr"/>
            <a:r>
              <a:rPr lang="en-US" sz="1200" b="1" dirty="0">
                <a:solidFill>
                  <a:srgbClr val="22497A"/>
                </a:solidFill>
                <a:latin typeface="Helvetica" pitchFamily="2" charset="0"/>
              </a:rPr>
              <a:t>intermediaries</a:t>
            </a:r>
          </a:p>
          <a:p>
            <a:pPr algn="ctr"/>
            <a:endParaRPr lang="en-US" sz="1100" dirty="0">
              <a:solidFill>
                <a:srgbClr val="22497A"/>
              </a:solidFill>
              <a:latin typeface="Helvetica" pitchFamily="2" charset="0"/>
            </a:endParaRPr>
          </a:p>
          <a:p>
            <a:pPr algn="ctr"/>
            <a:r>
              <a:rPr lang="en-US" sz="1100" dirty="0">
                <a:solidFill>
                  <a:srgbClr val="22497A"/>
                </a:solidFill>
                <a:latin typeface="Helvetica" pitchFamily="2" charset="0"/>
              </a:rPr>
              <a:t>(e.g., fact-checking organizations, science academies, think tanks, and knowledge-translation platforms)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821EC43-8BDE-0646-8A9C-A133147F3A75}"/>
              </a:ext>
            </a:extLst>
          </p:cNvPr>
          <p:cNvSpPr txBox="1"/>
          <p:nvPr/>
        </p:nvSpPr>
        <p:spPr>
          <a:xfrm>
            <a:off x="4368936" y="1928711"/>
            <a:ext cx="1587715" cy="4616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CA" sz="1200" i="1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Normative </a:t>
            </a:r>
          </a:p>
          <a:p>
            <a:r>
              <a:rPr lang="en-CA" sz="1200" i="1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guidance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B67C318-261F-374D-BA15-B167B8F18EF8}"/>
              </a:ext>
            </a:extLst>
          </p:cNvPr>
          <p:cNvSpPr txBox="1"/>
          <p:nvPr/>
        </p:nvSpPr>
        <p:spPr>
          <a:xfrm>
            <a:off x="4368936" y="3192169"/>
            <a:ext cx="1587715" cy="4616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CA" sz="1200" i="1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Technical</a:t>
            </a:r>
          </a:p>
          <a:p>
            <a:r>
              <a:rPr lang="en-CA" sz="1200" i="1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assistance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BA5F6FB-A7DA-3C4A-8532-CE7F8665E32F}"/>
              </a:ext>
            </a:extLst>
          </p:cNvPr>
          <p:cNvSpPr txBox="1"/>
          <p:nvPr/>
        </p:nvSpPr>
        <p:spPr>
          <a:xfrm>
            <a:off x="4368936" y="5121095"/>
            <a:ext cx="1587715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CA" sz="1200" i="1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Evidence-</a:t>
            </a:r>
          </a:p>
          <a:p>
            <a:r>
              <a:rPr lang="en-CA" sz="1200" i="1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related global </a:t>
            </a:r>
          </a:p>
          <a:p>
            <a:r>
              <a:rPr lang="en-CA" sz="1200" i="1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goods </a:t>
            </a:r>
          </a:p>
        </p:txBody>
      </p:sp>
    </p:spTree>
    <p:extLst>
      <p:ext uri="{BB962C8B-B14F-4D97-AF65-F5344CB8AC3E}">
        <p14:creationId xmlns:p14="http://schemas.microsoft.com/office/powerpoint/2010/main" val="82256864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_Blank Presentation">
  <a:themeElements>
    <a:clrScheme name="Oct 26">
      <a:dk1>
        <a:srgbClr val="234776"/>
      </a:dk1>
      <a:lt1>
        <a:srgbClr val="FEFFFE"/>
      </a:lt1>
      <a:dk2>
        <a:srgbClr val="F0F3F5"/>
      </a:dk2>
      <a:lt2>
        <a:srgbClr val="F0F3F5"/>
      </a:lt2>
      <a:accent1>
        <a:srgbClr val="E8F6FA"/>
      </a:accent1>
      <a:accent2>
        <a:srgbClr val="8BD2E5"/>
      </a:accent2>
      <a:accent3>
        <a:srgbClr val="F0F3F5"/>
      </a:accent3>
      <a:accent4>
        <a:srgbClr val="F0F3F5"/>
      </a:accent4>
      <a:accent5>
        <a:srgbClr val="E8F6FA"/>
      </a:accent5>
      <a:accent6>
        <a:srgbClr val="234776"/>
      </a:accent6>
      <a:hlink>
        <a:srgbClr val="234776"/>
      </a:hlink>
      <a:folHlink>
        <a:srgbClr val="234776"/>
      </a:folHlink>
    </a:clrScheme>
    <a:fontScheme name="2_Blank Presentation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2_Blank Presenta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_Blank Presentation">
  <a:themeElements>
    <a:clrScheme name="2_Blank Presentatio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2_Blank Presentation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2_Blank Presenta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27019</TotalTime>
  <Words>158</Words>
  <Application>Microsoft Macintosh PowerPoint</Application>
  <PresentationFormat>Widescreen</PresentationFormat>
  <Paragraphs>41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 Light</vt:lpstr>
      <vt:lpstr>Helvetica</vt:lpstr>
      <vt:lpstr>Helvetica Neue</vt:lpstr>
      <vt:lpstr>2_Blank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COVID-END Advocating Working Group</dc:title>
  <dc:creator>Lavis, John</dc:creator>
  <cp:lastModifiedBy>Verma, Jennifer</cp:lastModifiedBy>
  <cp:revision>513</cp:revision>
  <cp:lastPrinted>2021-10-15T02:33:08Z</cp:lastPrinted>
  <dcterms:modified xsi:type="dcterms:W3CDTF">2021-12-14T17:27:33Z</dcterms:modified>
</cp:coreProperties>
</file>