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26"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BE1E8BC-1209-4B48-91C4-46D38181BA20}"/>
              </a:ext>
            </a:extLst>
          </p:cNvPr>
          <p:cNvSpPr txBox="1"/>
          <p:nvPr/>
        </p:nvSpPr>
        <p:spPr>
          <a:xfrm>
            <a:off x="351258" y="3188922"/>
            <a:ext cx="5483313" cy="28392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John </a:t>
            </a:r>
            <a:r>
              <a:rPr lang="en-CA" sz="1050" b="1" dirty="0" err="1">
                <a:solidFill>
                  <a:schemeClr val="tx1"/>
                </a:solidFill>
                <a:uFill>
                  <a:solidFill>
                    <a:srgbClr val="000000"/>
                  </a:solidFill>
                </a:uFill>
                <a:latin typeface="Helvetica" pitchFamily="2" charset="0"/>
                <a:ea typeface="Arial Unicode MS"/>
                <a:cs typeface="Arial Unicode MS"/>
              </a:rPr>
              <a:t>Lavis</a:t>
            </a:r>
            <a:r>
              <a:rPr lang="en-CA" sz="1050" b="1" dirty="0">
                <a:solidFill>
                  <a:schemeClr val="tx1"/>
                </a:solidFill>
                <a:uFill>
                  <a:solidFill>
                    <a:srgbClr val="000000"/>
                  </a:solidFill>
                </a:uFill>
                <a:latin typeface="Helvetica" pitchFamily="2" charset="0"/>
                <a:ea typeface="Arial Unicode MS"/>
                <a:cs typeface="Arial Unicode MS"/>
              </a:rPr>
              <a:t> </a:t>
            </a:r>
            <a:r>
              <a:rPr lang="en-CA" sz="1050" dirty="0">
                <a:solidFill>
                  <a:schemeClr val="tx1"/>
                </a:solidFill>
                <a:uFill>
                  <a:solidFill>
                    <a:srgbClr val="000000"/>
                  </a:solidFill>
                </a:uFill>
                <a:latin typeface="Helvetica" pitchFamily="2" charset="0"/>
                <a:ea typeface="Arial Unicode MS"/>
                <a:cs typeface="Arial Unicode MS"/>
              </a:rPr>
              <a:t>acted as the lead report writer and led the drafting and revising of the text (including text in visuals) and recommendations </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Jenn Thornhill Verma </a:t>
            </a:r>
            <a:r>
              <a:rPr lang="en-CA" sz="1050" dirty="0">
                <a:solidFill>
                  <a:schemeClr val="tx1"/>
                </a:solidFill>
                <a:uFill>
                  <a:solidFill>
                    <a:srgbClr val="000000"/>
                  </a:solidFill>
                </a:uFill>
                <a:latin typeface="Helvetica" pitchFamily="2" charset="0"/>
                <a:ea typeface="Arial Unicode MS"/>
                <a:cs typeface="Arial Unicode MS"/>
              </a:rPr>
              <a:t>led the creative process of making the report’s visuals as engaging as possible and led much of the engagement with commissioners, advisors and funders</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Jeremy Grimshaw </a:t>
            </a:r>
            <a:r>
              <a:rPr lang="en-CA" sz="1050" dirty="0">
                <a:solidFill>
                  <a:schemeClr val="tx1"/>
                </a:solidFill>
                <a:uFill>
                  <a:solidFill>
                    <a:srgbClr val="000000"/>
                  </a:solidFill>
                </a:uFill>
                <a:latin typeface="Helvetica" pitchFamily="2" charset="0"/>
                <a:ea typeface="Arial Unicode MS"/>
                <a:cs typeface="Arial Unicode MS"/>
              </a:rPr>
              <a:t>(from the Ottawa Hospital Research Institute) helped shape the report and provided feedback on early drafts of key sections </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Kaelan Moat </a:t>
            </a:r>
            <a:r>
              <a:rPr lang="en-CA" sz="1050" dirty="0">
                <a:solidFill>
                  <a:schemeClr val="tx1"/>
                </a:solidFill>
                <a:uFill>
                  <a:solidFill>
                    <a:srgbClr val="000000"/>
                  </a:solidFill>
                </a:uFill>
                <a:latin typeface="Helvetica" pitchFamily="2" charset="0"/>
                <a:ea typeface="Arial Unicode MS"/>
                <a:cs typeface="Arial Unicode MS"/>
              </a:rPr>
              <a:t>led many of the evidence reviews drawn on in drafting the text</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Kartik Sharma </a:t>
            </a:r>
            <a:r>
              <a:rPr lang="en-CA" sz="1050" dirty="0">
                <a:solidFill>
                  <a:schemeClr val="tx1"/>
                </a:solidFill>
                <a:uFill>
                  <a:solidFill>
                    <a:srgbClr val="000000"/>
                  </a:solidFill>
                </a:uFill>
                <a:latin typeface="Helvetica" pitchFamily="2" charset="0"/>
                <a:ea typeface="Arial Unicode MS"/>
                <a:cs typeface="Arial Unicode MS"/>
              </a:rPr>
              <a:t>led many of the analyses drawn on in drafting the sections related to global commissions</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Hannah Gillis </a:t>
            </a:r>
            <a:r>
              <a:rPr lang="en-CA" sz="1050" dirty="0">
                <a:solidFill>
                  <a:schemeClr val="tx1"/>
                </a:solidFill>
                <a:uFill>
                  <a:solidFill>
                    <a:srgbClr val="000000"/>
                  </a:solidFill>
                </a:uFill>
                <a:latin typeface="Helvetica" pitchFamily="2" charset="0"/>
                <a:ea typeface="Arial Unicode MS"/>
                <a:cs typeface="Arial Unicode MS"/>
              </a:rPr>
              <a:t>contributed to many of the analyses drawn on in drafting the sections related to global commissions</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David Tovey </a:t>
            </a:r>
            <a:r>
              <a:rPr lang="en-CA" sz="1050" dirty="0">
                <a:solidFill>
                  <a:schemeClr val="tx1"/>
                </a:solidFill>
                <a:uFill>
                  <a:solidFill>
                    <a:srgbClr val="000000"/>
                  </a:solidFill>
                </a:uFill>
                <a:latin typeface="Helvetica" pitchFamily="2" charset="0"/>
                <a:ea typeface="Arial Unicode MS"/>
                <a:cs typeface="Arial Unicode MS"/>
              </a:rPr>
              <a:t>(a senior advisor to COVID-END) provided a synthesis of the papers that formed the foundation of section 4.12 (weaknesses in a health-research system) and provided feedback on select other sections</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Jorge Barreto </a:t>
            </a:r>
            <a:r>
              <a:rPr lang="en-CA" sz="1050" dirty="0">
                <a:solidFill>
                  <a:schemeClr val="tx1"/>
                </a:solidFill>
                <a:uFill>
                  <a:solidFill>
                    <a:srgbClr val="000000"/>
                  </a:solidFill>
                </a:uFill>
                <a:latin typeface="Helvetica" pitchFamily="2" charset="0"/>
                <a:ea typeface="Arial Unicode MS"/>
                <a:cs typeface="Arial Unicode MS"/>
              </a:rPr>
              <a:t>(from Fiocruz Brasilia) supported the engagement of our Brazilian commissioner</a:t>
            </a:r>
            <a:endParaRPr lang="en-CA" sz="500" i="1" dirty="0">
              <a:solidFill>
                <a:srgbClr val="1E252B"/>
              </a:solidFill>
              <a:uFill>
                <a:solidFill>
                  <a:srgbClr val="000000"/>
                </a:solidFill>
              </a:uFill>
              <a:ea typeface="Arial Unicode MS"/>
              <a:cs typeface="Arial Unicode MS"/>
            </a:endParaRPr>
          </a:p>
        </p:txBody>
      </p:sp>
      <p:sp>
        <p:nvSpPr>
          <p:cNvPr id="10" name="Rectangle 9">
            <a:extLst>
              <a:ext uri="{FF2B5EF4-FFF2-40B4-BE49-F238E27FC236}">
                <a16:creationId xmlns:a16="http://schemas.microsoft.com/office/drawing/2014/main" id="{06B0466D-1901-7B42-925B-B97A4F3C6C56}"/>
              </a:ext>
            </a:extLst>
          </p:cNvPr>
          <p:cNvSpPr/>
          <p:nvPr/>
        </p:nvSpPr>
        <p:spPr>
          <a:xfrm>
            <a:off x="322682" y="512931"/>
            <a:ext cx="9052965" cy="400110"/>
          </a:xfrm>
          <a:prstGeom prst="rect">
            <a:avLst/>
          </a:prstGeom>
        </p:spPr>
        <p:txBody>
          <a:bodyPr wrap="square">
            <a:spAutoFit/>
          </a:bodyPr>
          <a:lstStyle/>
          <a:p>
            <a:r>
              <a:rPr lang="en-CA" sz="2000" b="1" dirty="0">
                <a:solidFill>
                  <a:srgbClr val="0F447C"/>
                </a:solidFill>
                <a:cs typeface="Arial" panose="020B0604020202020204" pitchFamily="34" charset="0"/>
              </a:rPr>
              <a:t>8.3 </a:t>
            </a:r>
            <a:r>
              <a:rPr lang="en-CA" sz="2000" dirty="0">
                <a:solidFill>
                  <a:srgbClr val="264878"/>
                </a:solidFill>
                <a:latin typeface="Helvetica" pitchFamily="2" charset="0"/>
              </a:rPr>
              <a:t>Secretariat</a:t>
            </a:r>
            <a:endParaRPr lang="en-CA" sz="2000" dirty="0">
              <a:solidFill>
                <a:srgbClr val="0F447C"/>
              </a:solidFill>
              <a:cs typeface="Arial" panose="020B0604020202020204" pitchFamily="34" charset="0"/>
            </a:endParaRPr>
          </a:p>
        </p:txBody>
      </p:sp>
      <p:sp>
        <p:nvSpPr>
          <p:cNvPr id="11" name="Slide Number">
            <a:extLst>
              <a:ext uri="{FF2B5EF4-FFF2-40B4-BE49-F238E27FC236}">
                <a16:creationId xmlns:a16="http://schemas.microsoft.com/office/drawing/2014/main" id="{C37E9355-4692-334B-9C11-9BACC406D037}"/>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
        <p:nvSpPr>
          <p:cNvPr id="12" name="TextBox 11">
            <a:extLst>
              <a:ext uri="{FF2B5EF4-FFF2-40B4-BE49-F238E27FC236}">
                <a16:creationId xmlns:a16="http://schemas.microsoft.com/office/drawing/2014/main" id="{16C8DD79-E063-684B-8BF0-DB3038C26D0A}"/>
              </a:ext>
            </a:extLst>
          </p:cNvPr>
          <p:cNvSpPr txBox="1"/>
          <p:nvPr/>
        </p:nvSpPr>
        <p:spPr>
          <a:xfrm>
            <a:off x="5961914" y="3188922"/>
            <a:ext cx="6066800" cy="30008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lleana Ciurea </a:t>
            </a:r>
            <a:r>
              <a:rPr lang="en-CA" sz="1050" dirty="0">
                <a:solidFill>
                  <a:schemeClr val="tx1"/>
                </a:solidFill>
                <a:uFill>
                  <a:solidFill>
                    <a:srgbClr val="000000"/>
                  </a:solidFill>
                </a:uFill>
                <a:latin typeface="Helvetica" pitchFamily="2" charset="0"/>
                <a:ea typeface="Arial Unicode MS"/>
                <a:cs typeface="Arial Unicode MS"/>
              </a:rPr>
              <a:t>provided overall project management and coordinated the involvement of key staff at the McMaster Health Forum, including:</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Brittany Dinallo</a:t>
            </a:r>
            <a:r>
              <a:rPr lang="en-CA" sz="1050" dirty="0">
                <a:solidFill>
                  <a:schemeClr val="tx1"/>
                </a:solidFill>
                <a:uFill>
                  <a:solidFill>
                    <a:srgbClr val="000000"/>
                  </a:solidFill>
                </a:uFill>
                <a:latin typeface="Helvetica" pitchFamily="2" charset="0"/>
                <a:ea typeface="Arial Unicode MS"/>
                <a:cs typeface="Arial Unicode MS"/>
              </a:rPr>
              <a:t> who provided marketing advice</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Cristian </a:t>
            </a:r>
            <a:r>
              <a:rPr lang="en-CA" sz="1050" b="1" dirty="0" err="1">
                <a:solidFill>
                  <a:schemeClr val="tx1"/>
                </a:solidFill>
                <a:uFill>
                  <a:solidFill>
                    <a:srgbClr val="000000"/>
                  </a:solidFill>
                </a:uFill>
                <a:latin typeface="Helvetica" pitchFamily="2" charset="0"/>
                <a:ea typeface="Arial Unicode MS"/>
                <a:cs typeface="Arial Unicode MS"/>
              </a:rPr>
              <a:t>Mansilla</a:t>
            </a:r>
            <a:r>
              <a:rPr lang="en-CA" sz="1050" b="1" dirty="0">
                <a:solidFill>
                  <a:schemeClr val="tx1"/>
                </a:solidFill>
                <a:uFill>
                  <a:solidFill>
                    <a:srgbClr val="000000"/>
                  </a:solidFill>
                </a:uFill>
                <a:latin typeface="Helvetica" pitchFamily="2" charset="0"/>
                <a:ea typeface="Arial Unicode MS"/>
                <a:cs typeface="Arial Unicode MS"/>
              </a:rPr>
              <a:t> </a:t>
            </a:r>
            <a:r>
              <a:rPr lang="en-CA" sz="1050" dirty="0">
                <a:solidFill>
                  <a:schemeClr val="tx1"/>
                </a:solidFill>
                <a:uFill>
                  <a:solidFill>
                    <a:srgbClr val="000000"/>
                  </a:solidFill>
                </a:uFill>
                <a:latin typeface="Helvetica" pitchFamily="2" charset="0"/>
                <a:ea typeface="Arial Unicode MS"/>
                <a:cs typeface="Arial Unicode MS"/>
              </a:rPr>
              <a:t>who undertook the analyses of COVID-END database content drawn on </a:t>
            </a:r>
          </a:p>
          <a:p>
            <a:r>
              <a:rPr lang="en-CA" sz="1050" dirty="0">
                <a:solidFill>
                  <a:schemeClr val="tx1"/>
                </a:solidFill>
                <a:uFill>
                  <a:solidFill>
                    <a:srgbClr val="000000"/>
                  </a:solidFill>
                </a:uFill>
                <a:latin typeface="Helvetica" pitchFamily="2" charset="0"/>
                <a:ea typeface="Arial Unicode MS"/>
                <a:cs typeface="Arial Unicode MS"/>
              </a:rPr>
              <a:t>        in drafting select sections and who helped with checks of the Spanish translation of the report       </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Francois-Pierre Gauvin </a:t>
            </a:r>
            <a:r>
              <a:rPr lang="en-CA" sz="1050" dirty="0">
                <a:solidFill>
                  <a:schemeClr val="tx1"/>
                </a:solidFill>
                <a:uFill>
                  <a:solidFill>
                    <a:srgbClr val="000000"/>
                  </a:solidFill>
                </a:uFill>
                <a:latin typeface="Helvetica" pitchFamily="2" charset="0"/>
                <a:ea typeface="Arial Unicode MS"/>
                <a:cs typeface="Arial Unicode MS"/>
              </a:rPr>
              <a:t>who provided input to the citizen-related aspects of the report</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James McKinlay </a:t>
            </a:r>
            <a:r>
              <a:rPr lang="en-CA" sz="1050" dirty="0">
                <a:solidFill>
                  <a:schemeClr val="tx1"/>
                </a:solidFill>
                <a:uFill>
                  <a:solidFill>
                    <a:srgbClr val="000000"/>
                  </a:solidFill>
                </a:uFill>
                <a:latin typeface="Helvetica" pitchFamily="2" charset="0"/>
                <a:ea typeface="Arial Unicode MS"/>
                <a:cs typeface="Arial Unicode MS"/>
              </a:rPr>
              <a:t>who undertook the analyses of Social Systems Evidence content drawn </a:t>
            </a:r>
          </a:p>
          <a:p>
            <a:r>
              <a:rPr lang="en-CA" sz="1050" dirty="0">
                <a:solidFill>
                  <a:schemeClr val="tx1"/>
                </a:solidFill>
                <a:uFill>
                  <a:solidFill>
                    <a:srgbClr val="000000"/>
                  </a:solidFill>
                </a:uFill>
                <a:latin typeface="Helvetica" pitchFamily="2" charset="0"/>
                <a:ea typeface="Arial Unicode MS"/>
                <a:cs typeface="Arial Unicode MS"/>
              </a:rPr>
              <a:t>       on in drafting section 4.5</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Julie Baird </a:t>
            </a:r>
            <a:r>
              <a:rPr lang="en-CA" sz="1050" dirty="0">
                <a:solidFill>
                  <a:schemeClr val="tx1"/>
                </a:solidFill>
                <a:uFill>
                  <a:solidFill>
                    <a:srgbClr val="000000"/>
                  </a:solidFill>
                </a:uFill>
                <a:latin typeface="Helvetica" pitchFamily="2" charset="0"/>
                <a:ea typeface="Arial Unicode MS"/>
                <a:cs typeface="Arial Unicode MS"/>
              </a:rPr>
              <a:t>who provided operational support</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Kerry Waddell </a:t>
            </a:r>
            <a:r>
              <a:rPr lang="en-CA" sz="1050" dirty="0">
                <a:solidFill>
                  <a:schemeClr val="tx1"/>
                </a:solidFill>
                <a:uFill>
                  <a:solidFill>
                    <a:srgbClr val="000000"/>
                  </a:solidFill>
                </a:uFill>
                <a:latin typeface="Helvetica" pitchFamily="2" charset="0"/>
                <a:ea typeface="Arial Unicode MS"/>
                <a:cs typeface="Arial Unicode MS"/>
              </a:rPr>
              <a:t>who helped with citation management</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Paul Ciurea </a:t>
            </a:r>
            <a:r>
              <a:rPr lang="en-CA" sz="1050" dirty="0">
                <a:solidFill>
                  <a:schemeClr val="tx1"/>
                </a:solidFill>
                <a:uFill>
                  <a:solidFill>
                    <a:srgbClr val="000000"/>
                  </a:solidFill>
                </a:uFill>
                <a:latin typeface="Helvetica" pitchFamily="2" charset="0"/>
                <a:ea typeface="Arial Unicode MS"/>
                <a:cs typeface="Arial Unicode MS"/>
              </a:rPr>
              <a:t>who helped with ensuring alignment between the Word and InDesign versions </a:t>
            </a:r>
          </a:p>
          <a:p>
            <a:r>
              <a:rPr lang="en-CA" sz="1050" dirty="0">
                <a:solidFill>
                  <a:schemeClr val="tx1"/>
                </a:solidFill>
                <a:uFill>
                  <a:solidFill>
                    <a:srgbClr val="000000"/>
                  </a:solidFill>
                </a:uFill>
                <a:latin typeface="Helvetica" pitchFamily="2" charset="0"/>
                <a:ea typeface="Arial Unicode MS"/>
                <a:cs typeface="Arial Unicode MS"/>
              </a:rPr>
              <a:t>       of the content</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Saif Alam </a:t>
            </a:r>
            <a:r>
              <a:rPr lang="en-CA" sz="1050" dirty="0">
                <a:solidFill>
                  <a:schemeClr val="tx1"/>
                </a:solidFill>
                <a:uFill>
                  <a:solidFill>
                    <a:srgbClr val="000000"/>
                  </a:solidFill>
                </a:uFill>
                <a:latin typeface="Helvetica" pitchFamily="2" charset="0"/>
                <a:ea typeface="Arial Unicode MS"/>
                <a:cs typeface="Arial Unicode MS"/>
              </a:rPr>
              <a:t>who helped with citation data entry</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Sarah Holden </a:t>
            </a:r>
            <a:r>
              <a:rPr lang="en-CA" sz="1050" dirty="0">
                <a:solidFill>
                  <a:schemeClr val="tx1"/>
                </a:solidFill>
                <a:uFill>
                  <a:solidFill>
                    <a:srgbClr val="000000"/>
                  </a:solidFill>
                </a:uFill>
                <a:latin typeface="Helvetica" pitchFamily="2" charset="0"/>
                <a:ea typeface="Arial Unicode MS"/>
                <a:cs typeface="Arial Unicode MS"/>
              </a:rPr>
              <a:t>who helped with some early graphic-design work</a:t>
            </a:r>
          </a:p>
          <a:p>
            <a:r>
              <a:rPr lang="en-CA" sz="1050" dirty="0">
                <a:solidFill>
                  <a:schemeClr val="tx1"/>
                </a:solidFill>
                <a:uFill>
                  <a:solidFill>
                    <a:srgbClr val="000000"/>
                  </a:solidFill>
                </a:uFill>
                <a:latin typeface="Helvetica" pitchFamily="2" charset="0"/>
                <a:ea typeface="Arial Unicode MS"/>
                <a:cs typeface="Arial Unicode MS"/>
              </a:rPr>
              <a:t>     • </a:t>
            </a:r>
            <a:r>
              <a:rPr lang="en-CA" sz="1050" b="1" dirty="0">
                <a:solidFill>
                  <a:schemeClr val="tx1"/>
                </a:solidFill>
                <a:uFill>
                  <a:solidFill>
                    <a:srgbClr val="000000"/>
                  </a:solidFill>
                </a:uFill>
                <a:latin typeface="Helvetica" pitchFamily="2" charset="0"/>
                <a:ea typeface="Arial Unicode MS"/>
                <a:cs typeface="Arial Unicode MS"/>
              </a:rPr>
              <a:t>Steve Lott </a:t>
            </a:r>
            <a:r>
              <a:rPr lang="en-CA" sz="1050" dirty="0">
                <a:solidFill>
                  <a:schemeClr val="tx1"/>
                </a:solidFill>
                <a:uFill>
                  <a:solidFill>
                    <a:srgbClr val="000000"/>
                  </a:solidFill>
                </a:uFill>
                <a:latin typeface="Helvetica" pitchFamily="2" charset="0"/>
                <a:ea typeface="Arial Unicode MS"/>
                <a:cs typeface="Arial Unicode MS"/>
              </a:rPr>
              <a:t>who provided communications support</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Christy Groves </a:t>
            </a:r>
            <a:r>
              <a:rPr lang="en-CA" sz="1050" dirty="0">
                <a:solidFill>
                  <a:schemeClr val="tx1"/>
                </a:solidFill>
                <a:uFill>
                  <a:solidFill>
                    <a:srgbClr val="000000"/>
                  </a:solidFill>
                </a:uFill>
                <a:latin typeface="Helvetica" pitchFamily="2" charset="0"/>
                <a:ea typeface="Arial Unicode MS"/>
                <a:cs typeface="Arial Unicode MS"/>
              </a:rPr>
              <a:t>led the graphic design of the infographics and other visuals and full report</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Amy Zierler </a:t>
            </a:r>
            <a:r>
              <a:rPr lang="en-CA" sz="1050" dirty="0">
                <a:solidFill>
                  <a:schemeClr val="tx1"/>
                </a:solidFill>
                <a:uFill>
                  <a:solidFill>
                    <a:srgbClr val="000000"/>
                  </a:solidFill>
                </a:uFill>
                <a:latin typeface="Helvetica" pitchFamily="2" charset="0"/>
                <a:ea typeface="Arial Unicode MS"/>
                <a:cs typeface="Arial Unicode MS"/>
              </a:rPr>
              <a:t>led the initial report-editing process</a:t>
            </a:r>
          </a:p>
          <a:p>
            <a:pPr marL="171450" indent="-171450">
              <a:buFont typeface="Arial" panose="020B0604020202020204" pitchFamily="34" charset="0"/>
              <a:buChar char="•"/>
            </a:pPr>
            <a:r>
              <a:rPr lang="en-CA" sz="1050" b="1" dirty="0">
                <a:solidFill>
                  <a:schemeClr val="tx1"/>
                </a:solidFill>
                <a:uFill>
                  <a:solidFill>
                    <a:srgbClr val="000000"/>
                  </a:solidFill>
                </a:uFill>
                <a:latin typeface="Helvetica" pitchFamily="2" charset="0"/>
                <a:ea typeface="Arial Unicode MS"/>
                <a:cs typeface="Arial Unicode MS"/>
              </a:rPr>
              <a:t>Sue Johnston </a:t>
            </a:r>
            <a:r>
              <a:rPr lang="en-CA" sz="1050" dirty="0">
                <a:solidFill>
                  <a:schemeClr val="tx1"/>
                </a:solidFill>
                <a:uFill>
                  <a:solidFill>
                    <a:srgbClr val="000000"/>
                  </a:solidFill>
                </a:uFill>
                <a:latin typeface="Helvetica" pitchFamily="2" charset="0"/>
                <a:ea typeface="Arial Unicode MS"/>
                <a:cs typeface="Arial Unicode MS"/>
              </a:rPr>
              <a:t>led the final copy-editing process</a:t>
            </a:r>
            <a:endParaRPr lang="en-CA" sz="500" i="1" dirty="0">
              <a:solidFill>
                <a:srgbClr val="1E252B"/>
              </a:solidFill>
              <a:uFill>
                <a:solidFill>
                  <a:srgbClr val="000000"/>
                </a:solidFill>
              </a:uFill>
              <a:ea typeface="Arial Unicode MS"/>
              <a:cs typeface="Arial Unicode MS"/>
            </a:endParaRPr>
          </a:p>
        </p:txBody>
      </p:sp>
      <p:sp>
        <p:nvSpPr>
          <p:cNvPr id="13" name="TextBox 12">
            <a:extLst>
              <a:ext uri="{FF2B5EF4-FFF2-40B4-BE49-F238E27FC236}">
                <a16:creationId xmlns:a16="http://schemas.microsoft.com/office/drawing/2014/main" id="{89A9A18B-2EE6-3846-AC0E-DCEA3279DAE5}"/>
              </a:ext>
            </a:extLst>
          </p:cNvPr>
          <p:cNvSpPr txBox="1"/>
          <p:nvPr/>
        </p:nvSpPr>
        <p:spPr>
          <a:xfrm>
            <a:off x="6096000" y="1486063"/>
            <a:ext cx="5724939"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spcAft>
                <a:spcPts val="200"/>
              </a:spcAft>
            </a:pPr>
            <a:r>
              <a:rPr lang="en-CA" sz="1500" dirty="0">
                <a:solidFill>
                  <a:schemeClr val="tx1"/>
                </a:solidFill>
                <a:uFill>
                  <a:solidFill>
                    <a:srgbClr val="000000"/>
                  </a:solidFill>
                </a:uFill>
                <a:latin typeface="Helvetica" pitchFamily="2" charset="0"/>
                <a:ea typeface="Arial Unicode MS"/>
                <a:cs typeface="Arial Unicode MS"/>
              </a:rPr>
              <a:t>The secretariat included two scientific co-leads (John </a:t>
            </a:r>
            <a:r>
              <a:rPr lang="en-CA" sz="1500" dirty="0" err="1">
                <a:solidFill>
                  <a:schemeClr val="tx1"/>
                </a:solidFill>
                <a:uFill>
                  <a:solidFill>
                    <a:srgbClr val="000000"/>
                  </a:solidFill>
                </a:uFill>
                <a:latin typeface="Helvetica" pitchFamily="2" charset="0"/>
                <a:ea typeface="Arial Unicode MS"/>
                <a:cs typeface="Arial Unicode MS"/>
              </a:rPr>
              <a:t>Lavis</a:t>
            </a:r>
            <a:r>
              <a:rPr lang="en-CA" sz="1500" dirty="0">
                <a:solidFill>
                  <a:schemeClr val="tx1"/>
                </a:solidFill>
                <a:uFill>
                  <a:solidFill>
                    <a:srgbClr val="000000"/>
                  </a:solidFill>
                </a:uFill>
                <a:latin typeface="Helvetica" pitchFamily="2" charset="0"/>
                <a:ea typeface="Arial Unicode MS"/>
                <a:cs typeface="Arial Unicode MS"/>
              </a:rPr>
              <a:t> and Jeremy Grimshaw) and an executive lead (Jenn Verma), and many full-time and contract staff of the McMaster Health Forum (unless otherwise noted). Secretariat members played many roles over the life of the commission, including the following roles specific to the final report.</a:t>
            </a:r>
          </a:p>
        </p:txBody>
      </p:sp>
      <p:pic>
        <p:nvPicPr>
          <p:cNvPr id="4" name="Picture 3" descr="A group of people smiling&#10;&#10;Description automatically generated with low confidence">
            <a:extLst>
              <a:ext uri="{FF2B5EF4-FFF2-40B4-BE49-F238E27FC236}">
                <a16:creationId xmlns:a16="http://schemas.microsoft.com/office/drawing/2014/main" id="{F03C04CA-DD25-6C42-8F88-7EC0521268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416" y="1433055"/>
            <a:ext cx="5141843" cy="1567490"/>
          </a:xfrm>
          <a:prstGeom prst="rect">
            <a:avLst/>
          </a:prstGeom>
        </p:spPr>
      </p:pic>
    </p:spTree>
    <p:extLst>
      <p:ext uri="{BB962C8B-B14F-4D97-AF65-F5344CB8AC3E}">
        <p14:creationId xmlns:p14="http://schemas.microsoft.com/office/powerpoint/2010/main" val="3252030334"/>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425</Words>
  <Application>Microsoft Macintosh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2021-12-14T17:36:15Z</dcterms:modified>
</cp:coreProperties>
</file>