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51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3E561E-5E59-417B-8A9B-A90424E2613B}" v="11" dt="2021-12-16T20:02:47.209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63"/>
    <p:restoredTop sz="91431"/>
  </p:normalViewPr>
  <p:slideViewPr>
    <p:cSldViewPr snapToGrid="0" snapToObjects="1">
      <p:cViewPr varScale="1">
        <p:scale>
          <a:sx n="100" d="100"/>
          <a:sy n="100" d="100"/>
        </p:scale>
        <p:origin x="664" y="17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 Verma" userId="uARWGc/neR8a5jtTlc9BAxP4L4PiFBZpOHNcjhtCbHs=" providerId="None" clId="Web-{733E561E-5E59-417B-8A9B-A90424E2613B}"/>
    <pc:docChg chg="modSld">
      <pc:chgData name="Jenn Verma" userId="uARWGc/neR8a5jtTlc9BAxP4L4PiFBZpOHNcjhtCbHs=" providerId="None" clId="Web-{733E561E-5E59-417B-8A9B-A90424E2613B}" dt="2021-12-16T20:02:47.209" v="4" actId="20577"/>
      <pc:docMkLst>
        <pc:docMk/>
      </pc:docMkLst>
      <pc:sldChg chg="modSp">
        <pc:chgData name="Jenn Verma" userId="uARWGc/neR8a5jtTlc9BAxP4L4PiFBZpOHNcjhtCbHs=" providerId="None" clId="Web-{733E561E-5E59-417B-8A9B-A90424E2613B}" dt="2021-12-16T20:02:47.209" v="4" actId="20577"/>
        <pc:sldMkLst>
          <pc:docMk/>
          <pc:sldMk cId="2900992058" sldId="751"/>
        </pc:sldMkLst>
        <pc:spChg chg="mod">
          <ac:chgData name="Jenn Verma" userId="uARWGc/neR8a5jtTlc9BAxP4L4PiFBZpOHNcjhtCbHs=" providerId="None" clId="Web-{733E561E-5E59-417B-8A9B-A90424E2613B}" dt="2021-12-16T20:02:47.209" v="4" actId="20577"/>
          <ac:spMkLst>
            <pc:docMk/>
            <pc:sldMk cId="2900992058" sldId="751"/>
            <ac:spMk id="10" creationId="{23C06E87-F8C2-8E40-AEF2-DD8774281A9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99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cmasterforum.org/networks/covid-end/about-covid-end/partne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23C06E87-F8C2-8E40-AEF2-DD8774281A9A}"/>
              </a:ext>
            </a:extLst>
          </p:cNvPr>
          <p:cNvSpPr txBox="1"/>
          <p:nvPr/>
        </p:nvSpPr>
        <p:spPr>
          <a:xfrm>
            <a:off x="217715" y="1586046"/>
            <a:ext cx="5599928" cy="1692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 lIns="91440" tIns="45720" rIns="91440" bIns="45720" anchor="t">
            <a:spAutoFit/>
          </a:bodyPr>
          <a:lstStyle/>
          <a:p>
            <a:pPr lvl="2" indent="0">
              <a:buClr>
                <a:srgbClr val="1E252B"/>
              </a:buClr>
              <a:buSzPct val="100000"/>
            </a:pPr>
            <a:r>
              <a:rPr lang="en-CA" sz="1300" b="1" dirty="0">
                <a:solidFill>
                  <a:schemeClr val="tx1"/>
                </a:solidFill>
                <a:latin typeface="Helvetica" pitchFamily="2" charset="0"/>
              </a:rPr>
              <a:t>The commissioners and secretariat gratefully acknowledge the many advisors who provided input to help shape the report, feedback on draft sections, and ideas for pathways to influence: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/>
              </a:rPr>
              <a:t>COVID-END partners (see </a:t>
            </a:r>
            <a:r>
              <a:rPr lang="en-CA" sz="1300" b="1" dirty="0">
                <a:solidFill>
                  <a:schemeClr val="tx1"/>
                </a:solidFill>
                <a:latin typeface="Helvetica"/>
              </a:rPr>
              <a:t>section 1.5 </a:t>
            </a:r>
            <a:r>
              <a:rPr lang="en-CA" sz="1300" dirty="0">
                <a:solidFill>
                  <a:schemeClr val="tx1"/>
                </a:solidFill>
                <a:latin typeface="Helvetica"/>
              </a:rPr>
              <a:t>as well as the </a:t>
            </a:r>
            <a:r>
              <a:rPr lang="en-CA" sz="1300" b="1" dirty="0">
                <a:solidFill>
                  <a:schemeClr val="accent2"/>
                </a:solidFill>
                <a:latin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COVID-END partners webpage</a:t>
            </a:r>
            <a:r>
              <a:rPr lang="en-CA" sz="1300" dirty="0">
                <a:solidFill>
                  <a:schemeClr val="tx1"/>
                </a:solidFill>
                <a:latin typeface="Helvetica"/>
              </a:rPr>
              <a:t>)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funder representatives (see </a:t>
            </a:r>
            <a:r>
              <a:rPr lang="en-CA" sz="1300" b="1" dirty="0">
                <a:solidFill>
                  <a:schemeClr val="tx1"/>
                </a:solidFill>
                <a:latin typeface="Helvetica" pitchFamily="2" charset="0"/>
              </a:rPr>
              <a:t>section 8.4</a:t>
            </a: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)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co-organizers of a number of events where draft sections and/or Evidence Commission recommendations were discussed, including: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3DEE3B39-BBE4-4947-B534-54EF094B6572}"/>
              </a:ext>
            </a:extLst>
          </p:cNvPr>
          <p:cNvSpPr txBox="1">
            <a:spLocks/>
          </p:cNvSpPr>
          <p:nvPr/>
        </p:nvSpPr>
        <p:spPr>
          <a:xfrm>
            <a:off x="11527848" y="5826020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45088F-2C8E-5B46-8D73-46DE05FD7A77}"/>
              </a:ext>
            </a:extLst>
          </p:cNvPr>
          <p:cNvSpPr txBox="1"/>
          <p:nvPr/>
        </p:nvSpPr>
        <p:spPr>
          <a:xfrm>
            <a:off x="6096001" y="1586046"/>
            <a:ext cx="5763904" cy="42934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lvl="2" indent="0">
              <a:buClr>
                <a:srgbClr val="1E252B"/>
              </a:buClr>
              <a:buSzPct val="100000"/>
            </a:pPr>
            <a:r>
              <a:rPr lang="en-CA" sz="1300" b="1" dirty="0">
                <a:solidFill>
                  <a:schemeClr val="tx1"/>
                </a:solidFill>
                <a:latin typeface="Helvetica" pitchFamily="2" charset="0"/>
              </a:rPr>
              <a:t>The commissioners and secretariat also gratefully acknowledge the six organizations that financially supported translations of the Evidence Commission report.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For Arabic, the Knowledge to Policy Center, American University of Beirut, with oversight provided by 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Fadi</a:t>
            </a: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 El-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Jardali</a:t>
            </a:r>
            <a:endParaRPr lang="en-CA" sz="13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For Chinese, the Institute of Health Data Science, Lanzhou University, with oversight provided by 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Yaolong</a:t>
            </a: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 Chen, Xuan Yu, and Qi Wang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For French, the McMaster Health Forum, with oversight provided by François-Pierre Gauvin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For Portuguese, 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Fiocruz</a:t>
            </a: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 Brasilia, with oversight provided by Jorge Barreto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For Russian, Cochrane Russia, with oversight provided by Liliya 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Eugenevna</a:t>
            </a: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 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Ziganshina</a:t>
            </a:r>
            <a:endParaRPr lang="en-CA" sz="1300" dirty="0">
              <a:solidFill>
                <a:schemeClr val="tx1"/>
              </a:solidFill>
              <a:latin typeface="Helvetica" pitchFamily="2" charset="0"/>
            </a:endParaRP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For Spanish, the Unit for Evidence and Deliberation for Decision Making in the Faculty of Medicine of Universidad de Antioquia (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UdeA</a:t>
            </a: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), with oversight provided by Daniel F. </a:t>
            </a:r>
            <a:r>
              <a:rPr lang="en-CA" sz="1300" dirty="0" err="1">
                <a:solidFill>
                  <a:schemeClr val="tx1"/>
                </a:solidFill>
                <a:latin typeface="Helvetica" pitchFamily="2" charset="0"/>
              </a:rPr>
              <a:t>Patiño</a:t>
            </a: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-Lugo.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endParaRPr lang="en-CA" sz="1300" dirty="0">
              <a:solidFill>
                <a:schemeClr val="tx1"/>
              </a:solidFill>
              <a:latin typeface="Helvetica" pitchFamily="2" charset="0"/>
            </a:endParaRPr>
          </a:p>
          <a:p>
            <a:pPr lvl="2" indent="0">
              <a:buClr>
                <a:srgbClr val="1E252B"/>
              </a:buClr>
              <a:buSzPct val="100000"/>
            </a:pPr>
            <a:endParaRPr lang="en-CA" sz="1300" dirty="0">
              <a:solidFill>
                <a:schemeClr val="tx1"/>
              </a:solidFill>
              <a:latin typeface="Helvetica" pitchFamily="2" charset="0"/>
            </a:endParaRPr>
          </a:p>
          <a:p>
            <a:pPr lvl="2" indent="0">
              <a:buClr>
                <a:srgbClr val="1E252B"/>
              </a:buClr>
              <a:buSzPct val="100000"/>
            </a:pPr>
            <a:r>
              <a:rPr lang="en-CA" sz="1300" b="1" dirty="0">
                <a:solidFill>
                  <a:schemeClr val="tx1"/>
                </a:solidFill>
                <a:latin typeface="Helvetica" pitchFamily="2" charset="0"/>
              </a:rPr>
              <a:t>We also gratefully acknowledge Hari Patel and his colleagues at </a:t>
            </a:r>
            <a:r>
              <a:rPr lang="en-CA" sz="1300" b="1" dirty="0" err="1">
                <a:solidFill>
                  <a:schemeClr val="tx1"/>
                </a:solidFill>
                <a:latin typeface="Helvetica" pitchFamily="2" charset="0"/>
              </a:rPr>
              <a:t>Akshari</a:t>
            </a:r>
            <a:r>
              <a:rPr lang="en-CA" sz="1300" b="1" dirty="0">
                <a:solidFill>
                  <a:schemeClr val="tx1"/>
                </a:solidFill>
                <a:latin typeface="Helvetica" pitchFamily="2" charset="0"/>
              </a:rPr>
              <a:t> Solutions for preparing the final report layout in English and in six other languages.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46C18E-A40E-A84C-8A77-42E21D156064}"/>
              </a:ext>
            </a:extLst>
          </p:cNvPr>
          <p:cNvSpPr txBox="1"/>
          <p:nvPr/>
        </p:nvSpPr>
        <p:spPr>
          <a:xfrm>
            <a:off x="590309" y="3185254"/>
            <a:ext cx="5227334" cy="28930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‘Cochrane Convenes,’ which was co-organized by Cochrane, COVID-END, and the World Health Organization (WHO)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Engaging Evidence 2021, which was co-organized by Cochrane, GIN, GRADE and JBI centres in Australia and New Zealand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Bat-Sheva de Rothschild webinar on re-thinking the path from evidence to decision-making, which was co-organized by IS-PEC and WHO’s Evidence to Policy and Impact unit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Global Evidence-to-Policy Summit, which was organized by WHO’s Evidence-Informed Policy Network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r>
              <a:rPr lang="en-CA" sz="1300" dirty="0">
                <a:solidFill>
                  <a:schemeClr val="tx1"/>
                </a:solidFill>
                <a:latin typeface="Helvetica" pitchFamily="2" charset="0"/>
              </a:rPr>
              <a:t>Evidence for Policymakers 2021, which was co-organized by the Strengthening and Transferring Evidence for Policies and Politics Society and Universiteit Leiden.</a:t>
            </a:r>
          </a:p>
          <a:p>
            <a:pPr marL="285750" lvl="2" indent="-285750">
              <a:buClr>
                <a:srgbClr val="1E252B"/>
              </a:buClr>
              <a:buSzPct val="100000"/>
              <a:buFont typeface="Arial" panose="020B0604020202020204" pitchFamily="34" charset="0"/>
              <a:buChar char="•"/>
            </a:pPr>
            <a:endParaRPr lang="en-CA" sz="1300" dirty="0">
              <a:solidFill>
                <a:schemeClr val="tx1"/>
              </a:solidFill>
              <a:latin typeface="Helvetica" pitchFamily="2" charset="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6FAF785-E33E-574D-BE4F-D83BC1E31417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8.6 </a:t>
            </a:r>
            <a:r>
              <a:rPr lang="en-CA" sz="2000" dirty="0">
                <a:solidFill>
                  <a:srgbClr val="0F447C"/>
                </a:solidFill>
                <a:cs typeface="Arial" panose="020B0604020202020204" pitchFamily="34" charset="0"/>
              </a:rPr>
              <a:t>Advisors and other 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290099205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27018</TotalTime>
  <Words>343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COVID-END Advocating Working Group</dc:title>
  <dc:creator>Lavis, John</dc:creator>
  <cp:lastModifiedBy>Verma, Jennifer</cp:lastModifiedBy>
  <cp:revision>517</cp:revision>
  <cp:lastPrinted>2021-10-15T02:33:08Z</cp:lastPrinted>
  <dcterms:modified xsi:type="dcterms:W3CDTF">2021-12-16T20:02:57Z</dcterms:modified>
</cp:coreProperties>
</file>