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757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3908" userDrawn="1">
          <p15:clr>
            <a:srgbClr val="A4A3A4"/>
          </p15:clr>
        </p15:guide>
        <p15:guide id="2" orient="horz" pos="21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rma, Jennifer" initials="VJ" lastIdx="2" clrIdx="0">
    <p:extLst>
      <p:ext uri="{19B8F6BF-5375-455C-9EA6-DF929625EA0E}">
        <p15:presenceInfo xmlns:p15="http://schemas.microsoft.com/office/powerpoint/2012/main" userId="S::vermaj5@mcmaster.ca::78ab9c5b-20fe-416a-ba3c-d7dfe6316f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AD1"/>
    <a:srgbClr val="99CC66"/>
    <a:srgbClr val="FFC057"/>
    <a:srgbClr val="1E252B"/>
    <a:srgbClr val="CCE5B2"/>
    <a:srgbClr val="CC76A6"/>
    <a:srgbClr val="FFDEAB"/>
    <a:srgbClr val="B2CCE5"/>
    <a:srgbClr val="6699CC"/>
    <a:srgbClr val="DADF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63"/>
    <p:restoredTop sz="91431"/>
  </p:normalViewPr>
  <p:slideViewPr>
    <p:cSldViewPr snapToGrid="0" snapToObjects="1">
      <p:cViewPr varScale="1">
        <p:scale>
          <a:sx n="100" d="100"/>
          <a:sy n="100" d="100"/>
        </p:scale>
        <p:origin x="664" y="168"/>
      </p:cViewPr>
      <p:guideLst>
        <p:guide pos="3908"/>
        <p:guide orient="horz" pos="2137"/>
      </p:guideLst>
    </p:cSldViewPr>
  </p:slideViewPr>
  <p:notesTextViewPr>
    <p:cViewPr>
      <p:scale>
        <a:sx n="20" d="100"/>
        <a:sy n="20" d="100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60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2667326-FF4E-6E4F-8A68-0D5EE00352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F6B07B-574C-0849-AF6D-2AA34A277B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07BE9-0539-434B-A0C4-0E9F489EE244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06C95E-7039-544B-A13A-D695C550F9B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9BDF77-90E7-F944-848D-B2E1B164C6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3207D-66C1-A64A-90BC-6A7334802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25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itle Text"/>
          <p:cNvSpPr txBox="1">
            <a:spLocks noGrp="1"/>
          </p:cNvSpPr>
          <p:nvPr>
            <p:ph type="title"/>
          </p:nvPr>
        </p:nvSpPr>
        <p:spPr>
          <a:xfrm>
            <a:off x="609600" y="1100930"/>
            <a:ext cx="10972800" cy="88027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600" y="2255839"/>
            <a:ext cx="5386917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500"/>
              </a:spcBef>
              <a:buSz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93369" y="2255839"/>
            <a:ext cx="5389033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500"/>
              </a:spcBef>
              <a:buSzTx/>
              <a:buNone/>
              <a:defRPr sz="2400" b="1"/>
            </a:lvl1pPr>
          </a:lstStyle>
          <a:p>
            <a:pPr marL="0" indent="0">
              <a:spcBef>
                <a:spcPts val="500"/>
              </a:spcBef>
              <a:buSzTx/>
              <a:buNone/>
              <a:defRPr sz="2400" b="1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0671" y="5304698"/>
            <a:ext cx="10985503" cy="238868"/>
          </a:xfrm>
          <a:prstGeom prst="rect">
            <a:avLst/>
          </a:prstGeom>
          <a:ln w="3175"/>
        </p:spPr>
        <p:txBody>
          <a:bodyPr lIns="17144" tIns="17144" rIns="17144" bIns="17144">
            <a:normAutofit/>
          </a:bodyPr>
          <a:lstStyle>
            <a:lvl1pPr marL="0" indent="0" defTabSz="338454">
              <a:spcBef>
                <a:spcPts val="0"/>
              </a:spcBef>
              <a:buSzTx/>
              <a:buNone/>
              <a:defRPr sz="1476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Author and Date</a:t>
            </a:r>
          </a:p>
        </p:txBody>
      </p:sp>
      <p:sp>
        <p:nvSpPr>
          <p:cNvPr id="109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1822871"/>
            <a:ext cx="10985503" cy="1743076"/>
          </a:xfrm>
          <a:prstGeom prst="rect">
            <a:avLst/>
          </a:prstGeom>
        </p:spPr>
        <p:txBody>
          <a:bodyPr lIns="19050" tIns="19050" rIns="19050" bIns="19050" anchor="b"/>
          <a:lstStyle>
            <a:lvl1pPr algn="l" defTabSz="1219169">
              <a:lnSpc>
                <a:spcPct val="80000"/>
              </a:lnSpc>
              <a:defRPr sz="5800" b="1" spc="-116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11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0672" y="3565946"/>
            <a:ext cx="10985501" cy="714376"/>
          </a:xfrm>
          <a:prstGeom prst="rect">
            <a:avLst/>
          </a:prstGeom>
        </p:spPr>
        <p:txBody>
          <a:bodyPr lIns="19050" tIns="19050" rIns="19050" bIns="19050">
            <a:norm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4572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9144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13716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18288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11123" y="5726129"/>
            <a:ext cx="163506" cy="176972"/>
          </a:xfrm>
          <a:prstGeom prst="rect">
            <a:avLst/>
          </a:prstGeom>
        </p:spPr>
        <p:txBody>
          <a:bodyPr lIns="19050" tIns="19050" rIns="19050" bIns="19050" anchor="b"/>
          <a:lstStyle>
            <a:lvl1pPr algn="ctr" defTabSz="292100">
              <a:defRPr sz="9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rectangle&#10;&#10;Description automatically generated">
            <a:extLst>
              <a:ext uri="{FF2B5EF4-FFF2-40B4-BE49-F238E27FC236}">
                <a16:creationId xmlns:a16="http://schemas.microsoft.com/office/drawing/2014/main" id="{BC4DDD9E-E6D4-7142-B791-885B63EBD7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168" b="34122"/>
          <a:stretch/>
        </p:blipFill>
        <p:spPr>
          <a:xfrm flipH="1">
            <a:off x="-7495" y="-178877"/>
            <a:ext cx="12206990" cy="1397436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B078C5CC-A4A5-C84A-BFA7-4D55E47AA42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158" y="72800"/>
            <a:ext cx="2671581" cy="872213"/>
          </a:xfrm>
          <a:prstGeom prst="rect">
            <a:avLst/>
          </a:prstGeom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406400" y="2149501"/>
            <a:ext cx="11379200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3429000"/>
            <a:ext cx="10972800" cy="26971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F496BB2-7866-BD46-98FC-5B168926896D}"/>
              </a:ext>
            </a:extLst>
          </p:cNvPr>
          <p:cNvSpPr/>
          <p:nvPr userDrawn="1"/>
        </p:nvSpPr>
        <p:spPr>
          <a:xfrm>
            <a:off x="0" y="6255214"/>
            <a:ext cx="12192000" cy="600162"/>
          </a:xfrm>
          <a:prstGeom prst="rect">
            <a:avLst/>
          </a:prstGeom>
          <a:solidFill>
            <a:srgbClr val="8BD2E5">
              <a:alpha val="5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3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A903B4-86AF-5344-B3AD-F60BEABFBE21}"/>
              </a:ext>
            </a:extLst>
          </p:cNvPr>
          <p:cNvSpPr/>
          <p:nvPr userDrawn="1"/>
        </p:nvSpPr>
        <p:spPr>
          <a:xfrm>
            <a:off x="9333899" y="884378"/>
            <a:ext cx="2765501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b="1" i="1" dirty="0">
                <a:solidFill>
                  <a:schemeClr val="tx1"/>
                </a:solidFill>
              </a:rPr>
              <a:t>Note: </a:t>
            </a:r>
            <a:r>
              <a:rPr lang="en-US" sz="1300" i="1" dirty="0">
                <a:solidFill>
                  <a:schemeClr val="tx1"/>
                </a:solidFill>
              </a:rPr>
              <a:t>full version available as PDF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7E7C17-F782-9E40-BC5D-BFA8C9D9703B}"/>
              </a:ext>
            </a:extLst>
          </p:cNvPr>
          <p:cNvSpPr txBox="1"/>
          <p:nvPr userDrawn="1"/>
        </p:nvSpPr>
        <p:spPr>
          <a:xfrm>
            <a:off x="8528858" y="6300125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EEDF93-F1B3-FF4E-9DAA-D077512D0159}"/>
              </a:ext>
            </a:extLst>
          </p:cNvPr>
          <p:cNvSpPr txBox="1"/>
          <p:nvPr userDrawn="1"/>
        </p:nvSpPr>
        <p:spPr>
          <a:xfrm>
            <a:off x="173770" y="6301802"/>
            <a:ext cx="1979271" cy="5129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F53448-7019-D240-A8FC-227352A375B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29" y="6353242"/>
            <a:ext cx="122703" cy="12270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9A36BA6-856E-1E47-B0BC-302F298A50D3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30" y="6656188"/>
            <a:ext cx="126293" cy="12629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1B17162-39D4-A042-9828-13C8F62DBD4D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1" y="6497614"/>
            <a:ext cx="126293" cy="1262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6" r:id="rId2"/>
    <p:sldLayoutId id="2147483659" r:id="rId3"/>
  </p:sldLayoutIdLst>
  <p:transition spd="med"/>
  <p:hf hdr="0" ftr="0" dt="0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20000"/>
        <a:buFontTx/>
        <a:buChar char="▪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742950" marR="0" indent="-28575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6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1143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1600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▪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20574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25146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29718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3429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3886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imeline&#10;&#10;Description automatically generated">
            <a:extLst>
              <a:ext uri="{FF2B5EF4-FFF2-40B4-BE49-F238E27FC236}">
                <a16:creationId xmlns:a16="http://schemas.microsoft.com/office/drawing/2014/main" id="{AA54F2C8-F1E5-DB4D-BB47-0BA9FA9C4D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78126"/>
            <a:ext cx="12192000" cy="270174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DDF314F-1322-3640-BA34-AA521C194943}"/>
              </a:ext>
            </a:extLst>
          </p:cNvPr>
          <p:cNvSpPr/>
          <p:nvPr/>
        </p:nvSpPr>
        <p:spPr>
          <a:xfrm>
            <a:off x="633158" y="4551538"/>
            <a:ext cx="28122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600" dirty="0">
                <a:solidFill>
                  <a:srgbClr val="2547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Deliberating and </a:t>
            </a:r>
          </a:p>
          <a:p>
            <a:pPr algn="ctr"/>
            <a:r>
              <a:rPr lang="en-CA" sz="1600" dirty="0">
                <a:solidFill>
                  <a:srgbClr val="2547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shaping the report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ECE4CE3-0EC5-9143-A873-1C543C15B010}"/>
              </a:ext>
            </a:extLst>
          </p:cNvPr>
          <p:cNvSpPr/>
          <p:nvPr/>
        </p:nvSpPr>
        <p:spPr>
          <a:xfrm>
            <a:off x="6412578" y="4551538"/>
            <a:ext cx="28122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600" dirty="0">
                <a:solidFill>
                  <a:srgbClr val="2547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Dissemination and implementation 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190B351-CC66-2944-9101-65B8CD060E8C}"/>
              </a:ext>
            </a:extLst>
          </p:cNvPr>
          <p:cNvSpPr txBox="1"/>
          <p:nvPr/>
        </p:nvSpPr>
        <p:spPr>
          <a:xfrm>
            <a:off x="322682" y="1626489"/>
            <a:ext cx="2412124" cy="61555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CA" sz="1800" b="1" dirty="0">
                <a:solidFill>
                  <a:srgbClr val="2249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Abbreviated timeline</a:t>
            </a:r>
            <a:endParaRPr lang="en-CA" sz="1800" b="1" dirty="0">
              <a:solidFill>
                <a:srgbClr val="22497A"/>
              </a:solidFill>
            </a:endParaRPr>
          </a:p>
          <a:p>
            <a:pPr algn="ctr"/>
            <a:endParaRPr lang="en-CA" sz="1600" dirty="0">
              <a:solidFill>
                <a:srgbClr val="1E252B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7DAFBC9-D748-544F-AA8E-2EFFBE49FA8E}"/>
              </a:ext>
            </a:extLst>
          </p:cNvPr>
          <p:cNvSpPr/>
          <p:nvPr/>
        </p:nvSpPr>
        <p:spPr>
          <a:xfrm>
            <a:off x="9849883" y="2720903"/>
            <a:ext cx="614271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500" b="1" dirty="0">
                <a:solidFill>
                  <a:srgbClr val="2547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endParaRPr lang="en-US" sz="15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64A8B6E-3936-3B4B-B80D-76D13CD53D00}"/>
              </a:ext>
            </a:extLst>
          </p:cNvPr>
          <p:cNvSpPr/>
          <p:nvPr/>
        </p:nvSpPr>
        <p:spPr>
          <a:xfrm>
            <a:off x="1139098" y="2599716"/>
            <a:ext cx="160973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500" b="1" dirty="0">
                <a:solidFill>
                  <a:srgbClr val="2547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July – </a:t>
            </a:r>
          </a:p>
          <a:p>
            <a:r>
              <a:rPr lang="en-CA" sz="1500" b="1" dirty="0">
                <a:solidFill>
                  <a:srgbClr val="2547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November 2021</a:t>
            </a:r>
            <a:endParaRPr lang="en-US" sz="15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957EE74-3221-794C-B510-40E4F4A92577}"/>
              </a:ext>
            </a:extLst>
          </p:cNvPr>
          <p:cNvSpPr/>
          <p:nvPr/>
        </p:nvSpPr>
        <p:spPr>
          <a:xfrm>
            <a:off x="3972125" y="2599716"/>
            <a:ext cx="150073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1500" b="1" dirty="0">
                <a:solidFill>
                  <a:srgbClr val="2547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Early January </a:t>
            </a:r>
          </a:p>
          <a:p>
            <a:pPr algn="ctr"/>
            <a:r>
              <a:rPr lang="en-CA" sz="1500" b="1" dirty="0">
                <a:solidFill>
                  <a:srgbClr val="2547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endParaRPr lang="en-CA" sz="1500" dirty="0">
              <a:solidFill>
                <a:srgbClr val="2547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0FB2BD-81A9-9247-84AC-036B826E407A}"/>
              </a:ext>
            </a:extLst>
          </p:cNvPr>
          <p:cNvSpPr/>
          <p:nvPr/>
        </p:nvSpPr>
        <p:spPr>
          <a:xfrm>
            <a:off x="662975" y="3657458"/>
            <a:ext cx="27414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1E252B"/>
                </a:solidFill>
              </a:rPr>
              <a:t>Monthly commissioner meetings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2DB5B9D-8437-4248-9DE7-8A00C0102C41}"/>
              </a:ext>
            </a:extLst>
          </p:cNvPr>
          <p:cNvSpPr/>
          <p:nvPr/>
        </p:nvSpPr>
        <p:spPr>
          <a:xfrm>
            <a:off x="6416319" y="3657458"/>
            <a:ext cx="12987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1E252B"/>
                </a:solidFill>
              </a:rPr>
              <a:t>Report launch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BCC7B0C-AA07-4241-B7D2-9F4379F83D14}"/>
              </a:ext>
            </a:extLst>
          </p:cNvPr>
          <p:cNvSpPr/>
          <p:nvPr/>
        </p:nvSpPr>
        <p:spPr>
          <a:xfrm>
            <a:off x="9307454" y="3657457"/>
            <a:ext cx="19271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1E252B"/>
                </a:solidFill>
              </a:rPr>
              <a:t>Pathways to inﬂuence</a:t>
            </a:r>
          </a:p>
        </p:txBody>
      </p:sp>
      <p:sp>
        <p:nvSpPr>
          <p:cNvPr id="18" name="Slide Number">
            <a:extLst>
              <a:ext uri="{FF2B5EF4-FFF2-40B4-BE49-F238E27FC236}">
                <a16:creationId xmlns:a16="http://schemas.microsoft.com/office/drawing/2014/main" id="{E2480D06-2D3A-F74E-A07B-56744E252C7B}"/>
              </a:ext>
            </a:extLst>
          </p:cNvPr>
          <p:cNvSpPr txBox="1">
            <a:spLocks/>
          </p:cNvSpPr>
          <p:nvPr/>
        </p:nvSpPr>
        <p:spPr>
          <a:xfrm>
            <a:off x="11527848" y="5826020"/>
            <a:ext cx="618565" cy="470648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 algn="r"/>
            <a:fld id="{86CB4B4D-7CA3-9044-876B-883B54F8677D}" type="slidenum">
              <a:rPr lang="en-CA" sz="2000" smtClean="0">
                <a:solidFill>
                  <a:srgbClr val="0F447C"/>
                </a:solidFill>
              </a:rPr>
              <a:pPr algn="r"/>
              <a:t>1</a:t>
            </a:fld>
            <a:endParaRPr lang="en-CA" sz="2000" dirty="0">
              <a:solidFill>
                <a:srgbClr val="0F447C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24688A9-3B05-2648-824D-A066AA2EF422}"/>
              </a:ext>
            </a:extLst>
          </p:cNvPr>
          <p:cNvSpPr/>
          <p:nvPr/>
        </p:nvSpPr>
        <p:spPr>
          <a:xfrm>
            <a:off x="322682" y="512931"/>
            <a:ext cx="90529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b="1" dirty="0">
                <a:solidFill>
                  <a:srgbClr val="0F447C"/>
                </a:solidFill>
                <a:cs typeface="Arial" panose="020B0604020202020204" pitchFamily="34" charset="0"/>
              </a:rPr>
              <a:t>8.7 </a:t>
            </a:r>
            <a:r>
              <a:rPr lang="en-CA" sz="2000" dirty="0">
                <a:solidFill>
                  <a:srgbClr val="264878"/>
                </a:solidFill>
                <a:latin typeface="Helvetica" pitchFamily="2" charset="0"/>
              </a:rPr>
              <a:t>Timeline </a:t>
            </a:r>
            <a:endParaRPr lang="en-CA" sz="2000" dirty="0">
              <a:solidFill>
                <a:srgbClr val="0F447C"/>
              </a:solidFill>
              <a:cs typeface="Arial" panose="020B06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0CB0ED7-F85F-DA4C-950F-A9B1B23B81BE}"/>
              </a:ext>
            </a:extLst>
          </p:cNvPr>
          <p:cNvSpPr/>
          <p:nvPr/>
        </p:nvSpPr>
        <p:spPr>
          <a:xfrm>
            <a:off x="6966329" y="2599716"/>
            <a:ext cx="137249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1500" b="1" dirty="0">
                <a:solidFill>
                  <a:srgbClr val="2547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 January</a:t>
            </a:r>
          </a:p>
          <a:p>
            <a:pPr algn="ctr"/>
            <a:r>
              <a:rPr lang="en-CA" sz="1500" b="1" dirty="0">
                <a:solidFill>
                  <a:srgbClr val="2547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endParaRPr lang="en-CA" sz="1500" dirty="0">
              <a:solidFill>
                <a:srgbClr val="2547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9EFD993-9958-1C4F-B135-823572C41262}"/>
              </a:ext>
            </a:extLst>
          </p:cNvPr>
          <p:cNvSpPr/>
          <p:nvPr/>
        </p:nvSpPr>
        <p:spPr>
          <a:xfrm>
            <a:off x="3525915" y="3657458"/>
            <a:ext cx="16257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1E252B"/>
                </a:solidFill>
              </a:rPr>
              <a:t>Embargoed report</a:t>
            </a:r>
          </a:p>
        </p:txBody>
      </p:sp>
    </p:spTree>
    <p:extLst>
      <p:ext uri="{BB962C8B-B14F-4D97-AF65-F5344CB8AC3E}">
        <p14:creationId xmlns:p14="http://schemas.microsoft.com/office/powerpoint/2010/main" val="4372201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_Blank Presentation">
  <a:themeElements>
    <a:clrScheme name="Oct 26">
      <a:dk1>
        <a:srgbClr val="234776"/>
      </a:dk1>
      <a:lt1>
        <a:srgbClr val="FEFFFE"/>
      </a:lt1>
      <a:dk2>
        <a:srgbClr val="F0F3F5"/>
      </a:dk2>
      <a:lt2>
        <a:srgbClr val="F0F3F5"/>
      </a:lt2>
      <a:accent1>
        <a:srgbClr val="E8F6FA"/>
      </a:accent1>
      <a:accent2>
        <a:srgbClr val="8BD2E5"/>
      </a:accent2>
      <a:accent3>
        <a:srgbClr val="F0F3F5"/>
      </a:accent3>
      <a:accent4>
        <a:srgbClr val="F0F3F5"/>
      </a:accent4>
      <a:accent5>
        <a:srgbClr val="E8F6FA"/>
      </a:accent5>
      <a:accent6>
        <a:srgbClr val="234776"/>
      </a:accent6>
      <a:hlink>
        <a:srgbClr val="234776"/>
      </a:hlink>
      <a:folHlink>
        <a:srgbClr val="234776"/>
      </a:folHlink>
    </a:clrScheme>
    <a:fontScheme name="2_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_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_Blank Presentation">
  <a:themeElements>
    <a:clrScheme name="2_Blank 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2_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_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27019</TotalTime>
  <Words>34</Words>
  <Application>Microsoft Macintosh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 Light</vt:lpstr>
      <vt:lpstr>Helvetica</vt:lpstr>
      <vt:lpstr>Helvetica Neue</vt:lpstr>
      <vt:lpstr>2_Blank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COVID-END Advocating Working Group</dc:title>
  <dc:creator>Lavis, John</dc:creator>
  <cp:lastModifiedBy>Verma, Jennifer</cp:lastModifiedBy>
  <cp:revision>513</cp:revision>
  <cp:lastPrinted>2021-10-15T02:33:08Z</cp:lastPrinted>
  <dcterms:modified xsi:type="dcterms:W3CDTF">2021-12-14T17:39:40Z</dcterms:modified>
</cp:coreProperties>
</file>