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1071" r:id="rId2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004155-0BE5-983B-240A-7F579D944F20}" name="Lavis, John" initials="LJ" userId="S::lavisj@mcmaster.ca::8625103c-d98b-4845-814c-6cf45bf9f2ec" providerId="AD"/>
  <p188:author id="{CB079C5A-0D4E-BE37-2D8A-87824B504FDA}" name="Sue Johnston" initials="SJ" userId="26f1e46323adff1d" providerId="Windows Live"/>
  <p188:author id="{1B4538DD-8686-2F8E-4AF0-15C617F13196}" name="Ileana Ciurea" initials="IC" userId="S::ileana.ciurea@greycell.ca::8948fc58-0a30-4242-8d3b-9074f456e69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776"/>
    <a:srgbClr val="8DD2E5"/>
    <a:srgbClr val="99CC66"/>
    <a:srgbClr val="CC76A6"/>
    <a:srgbClr val="FEB714"/>
    <a:srgbClr val="FFC057"/>
    <a:srgbClr val="6AA855"/>
    <a:srgbClr val="6FC0D3"/>
    <a:srgbClr val="8DC758"/>
    <a:srgbClr val="99CC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687" autoAdjust="0"/>
    <p:restoredTop sz="95707" autoAdjust="0"/>
  </p:normalViewPr>
  <p:slideViewPr>
    <p:cSldViewPr snapToGrid="0" snapToObjects="1">
      <p:cViewPr varScale="1">
        <p:scale>
          <a:sx n="112" d="100"/>
          <a:sy n="112" d="100"/>
        </p:scale>
        <p:origin x="216" y="536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3.xml"/><Relationship Id="rId5" Type="http://schemas.openxmlformats.org/officeDocument/2006/relationships/viewProps" Target="viewProps.xml"/><Relationship Id="rId10" Type="http://schemas.openxmlformats.org/officeDocument/2006/relationships/customXml" Target="../customXml/item2.xml"/><Relationship Id="rId4" Type="http://schemas.openxmlformats.org/officeDocument/2006/relationships/presProps" Target="presProps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E9F3A7FF-300E-B84F-A2D0-CDCDE713DCB9}" type="datetimeFigureOut">
              <a:rPr lang="en-US" smtClean="0"/>
              <a:pPr/>
              <a:t>5/3/23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11621C-3EA7-C342-A130-13C6D43C8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4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129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508AC5A7-CE1D-1B83-E287-3CF1EB9791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>
            <a:extLst>
              <a:ext uri="{FF2B5EF4-FFF2-40B4-BE49-F238E27FC236}">
                <a16:creationId xmlns:a16="http://schemas.microsoft.com/office/drawing/2014/main" id="{E4830579-3FC9-4C47-AF4E-DC02A16FC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7">
                <a:solidFill>
                  <a:srgbClr val="464F55"/>
                </a:solidFill>
              </a:defRPr>
            </a:lvl1pPr>
            <a:lvl2pPr marL="457189" indent="0">
              <a:buNone/>
              <a:defRPr sz="1467"/>
            </a:lvl2pPr>
            <a:lvl3pPr marL="914377" indent="0">
              <a:buNone/>
              <a:defRPr sz="1467"/>
            </a:lvl3pPr>
            <a:lvl4pPr marL="1371566" indent="0">
              <a:buNone/>
              <a:defRPr sz="1467"/>
            </a:lvl4pPr>
            <a:lvl5pPr marL="1828754" indent="0">
              <a:buNone/>
              <a:defRPr sz="1467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>
            <a:extLst>
              <a:ext uri="{FF2B5EF4-FFF2-40B4-BE49-F238E27FC236}">
                <a16:creationId xmlns:a16="http://schemas.microsoft.com/office/drawing/2014/main" id="{EE66D232-CA20-FDCA-F279-F1103BF3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blur, blurry&#10;&#10;Description automatically generated">
            <a:extLst>
              <a:ext uri="{FF2B5EF4-FFF2-40B4-BE49-F238E27FC236}">
                <a16:creationId xmlns:a16="http://schemas.microsoft.com/office/drawing/2014/main" id="{83CD791E-98A1-0162-6CC0-D6583896CE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l="9741" t="6894" r="7309" b="29427"/>
          <a:stretch/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8D0C2E2-5D81-CE5F-219E-22C224152F8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0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263E6EE-4BB6-8A1C-E311-0E74B18F45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>
            <a:extLst>
              <a:ext uri="{FF2B5EF4-FFF2-40B4-BE49-F238E27FC236}">
                <a16:creationId xmlns:a16="http://schemas.microsoft.com/office/drawing/2014/main" id="{E4697456-D8E5-5447-AB08-1193E92AD3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2783A4F7-F459-E4B5-6A3C-3ABC5E9C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286C0FB-52F0-3A89-90C6-66C46E6DD5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>
            <a:extLst>
              <a:ext uri="{FF2B5EF4-FFF2-40B4-BE49-F238E27FC236}">
                <a16:creationId xmlns:a16="http://schemas.microsoft.com/office/drawing/2014/main" id="{8889B7D9-D7D3-4C70-618E-523C87036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0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E5F536A-097D-F9C2-3926-5439D376C0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D769DDCC-F1E0-C10D-BC2A-BCACFC731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>
            <a:extLst>
              <a:ext uri="{FF2B5EF4-FFF2-40B4-BE49-F238E27FC236}">
                <a16:creationId xmlns:a16="http://schemas.microsoft.com/office/drawing/2014/main" id="{562B326D-4420-96CE-9477-EAFA66BBA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9353E2E-99A4-592F-60C3-5088FF465C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92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EF50776-A37A-951A-D077-1B92C26B4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>
            <a:extLst>
              <a:ext uri="{FF2B5EF4-FFF2-40B4-BE49-F238E27FC236}">
                <a16:creationId xmlns:a16="http://schemas.microsoft.com/office/drawing/2014/main" id="{7ED32BB9-068A-BC8C-7D27-8C1A6E07DE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>
            <a:extLst>
              <a:ext uri="{FF2B5EF4-FFF2-40B4-BE49-F238E27FC236}">
                <a16:creationId xmlns:a16="http://schemas.microsoft.com/office/drawing/2014/main" id="{AE9B9F67-FF62-5938-072D-74A9156DF5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>
            <a:extLst>
              <a:ext uri="{FF2B5EF4-FFF2-40B4-BE49-F238E27FC236}">
                <a16:creationId xmlns:a16="http://schemas.microsoft.com/office/drawing/2014/main" id="{95C762DA-EFD0-C76E-4E74-A61801BDF4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>
            <a:extLst>
              <a:ext uri="{FF2B5EF4-FFF2-40B4-BE49-F238E27FC236}">
                <a16:creationId xmlns:a16="http://schemas.microsoft.com/office/drawing/2014/main" id="{C90B5A47-A1F6-28BB-5CFA-3CB937513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>
            <a:extLst>
              <a:ext uri="{FF2B5EF4-FFF2-40B4-BE49-F238E27FC236}">
                <a16:creationId xmlns:a16="http://schemas.microsoft.com/office/drawing/2014/main" id="{FB11FD29-404E-0128-612A-FE3DE5DAD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D8833EF-1349-6CFE-3551-34515FFA92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4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>
            <a:extLst>
              <a:ext uri="{FF2B5EF4-FFF2-40B4-BE49-F238E27FC236}">
                <a16:creationId xmlns:a16="http://schemas.microsoft.com/office/drawing/2014/main" id="{0C654FC7-9C31-074E-AD8E-D6FD365BF2A7}"/>
              </a:ext>
            </a:extLst>
          </p:cNvPr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EB42C68-2428-64E4-0D5F-4E2E792505F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3A7D78D-A0CB-7AFD-BBB4-995E97AE487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A3FC173-5774-5895-C511-3286CCCFCC4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DC0F4D4-FDFA-BAAD-9B15-3AAD692D6905}"/>
              </a:ext>
            </a:extLst>
          </p:cNvPr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>
            <a:extLst>
              <a:ext uri="{FF2B5EF4-FFF2-40B4-BE49-F238E27FC236}">
                <a16:creationId xmlns:a16="http://schemas.microsoft.com/office/drawing/2014/main" id="{038D6026-73A3-1882-2BB8-CDC441E82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220E00-5CFF-0AE1-9606-366474FAFAE9}"/>
              </a:ext>
            </a:extLst>
          </p:cNvPr>
          <p:cNvCxnSpPr>
            <a:cxnSpLocks/>
          </p:cNvCxnSpPr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8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2" r:id="rId4"/>
  </p:sldLayoutIdLst>
  <p:hf hdr="0" ftr="0"/>
  <p:txStyles>
    <p:titleStyle>
      <a:lvl1pPr marL="0" marR="0" indent="0" algn="l" defTabSz="457189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400" b="0" i="0" kern="1200">
          <a:solidFill>
            <a:srgbClr val="254776"/>
          </a:solidFill>
          <a:latin typeface="Arial" charset="0"/>
          <a:ea typeface="+mj-ea"/>
          <a:cs typeface="+mj-cs"/>
        </a:defRPr>
      </a:lvl1pPr>
    </p:titleStyle>
    <p:bodyStyle>
      <a:lvl1pPr marL="285750" indent="-285750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charset="0"/>
          <a:ea typeface="+mn-ea"/>
          <a:cs typeface="+mn-cs"/>
        </a:defRPr>
      </a:lvl1pPr>
      <a:lvl2pPr marL="646934" indent="-28574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02977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68171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33364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emf"/><Relationship Id="rId7" Type="http://schemas.openxmlformats.org/officeDocument/2006/relationships/image" Target="../media/image1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emf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406C6D3F-0E27-E60E-0B7B-9A65C034D49B}"/>
              </a:ext>
            </a:extLst>
          </p:cNvPr>
          <p:cNvSpPr/>
          <p:nvPr/>
        </p:nvSpPr>
        <p:spPr>
          <a:xfrm>
            <a:off x="0" y="5717111"/>
            <a:ext cx="12192000" cy="11285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2400" b="0" i="0" u="none" strike="noStrike" cap="none" normalizeH="0" baseline="0" noProof="0">
                <a:ln>
                  <a:noFill/>
                </a:ln>
                <a:solidFill>
                  <a:srgbClr val="FFFFFF"/>
                </a:solidFill>
                <a:uLnTx/>
                <a:uFillTx/>
                <a:latin typeface="Arial" panose="020B0604020202020204"/>
                <a:ea typeface="+mn-ea"/>
                <a:cs typeface="+mn-cs"/>
              </a:rPr>
              <a:t>  </a:t>
            </a:r>
            <a:r>
              <a:rPr kumimoji="0" lang="en-US" sz="2400" b="0" i="0" u="none" strike="noStrike" cap="none" normalizeH="0" baseline="0" noProof="0">
                <a:ln>
                  <a:noFill/>
                </a:ln>
                <a:solidFill>
                  <a:srgbClr val="FFFFFF"/>
                </a:solidFill>
                <a:uLnTx/>
                <a:uFillTx/>
                <a:latin typeface="Arial" panose="020B0604020202020204"/>
                <a:ea typeface="+mn-ea"/>
                <a:cs typeface="+mn-cs"/>
              </a:rPr>
              <a:t>z</a:t>
            </a:r>
          </a:p>
        </p:txBody>
      </p:sp>
      <p:sp>
        <p:nvSpPr>
          <p:cNvPr id="38" name="Slide Number">
            <a:extLst>
              <a:ext uri="{FF2B5EF4-FFF2-40B4-BE49-F238E27FC236}">
                <a16:creationId xmlns:a16="http://schemas.microsoft.com/office/drawing/2014/main" id="{5DF33D91-116E-FF5B-F512-B0F95CE44EDB}"/>
              </a:ext>
            </a:extLst>
          </p:cNvPr>
          <p:cNvSpPr txBox="1">
            <a:spLocks/>
          </p:cNvSpPr>
          <p:nvPr/>
        </p:nvSpPr>
        <p:spPr>
          <a:xfrm>
            <a:off x="11557828" y="6374995"/>
            <a:ext cx="618565" cy="470648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defRPr>
            </a:lvl1pPr>
            <a:lvl2pPr marL="0" marR="0" indent="457200" algn="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914400" algn="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1371600" algn="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1828800" algn="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2286000" algn="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2743200" algn="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3200400" algn="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3657600" algn="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algn="ctr"/>
            <a:fld id="{86CB4B4D-7CA3-9044-876B-883B54F8677D}" type="slidenum">
              <a:rPr lang="en-CA" sz="2000" smtClean="0">
                <a:solidFill>
                  <a:srgbClr val="0F447C"/>
                </a:solidFill>
              </a:rPr>
              <a:pPr algn="ctr"/>
              <a:t>1</a:t>
            </a:fld>
            <a:endParaRPr lang="en-CA" sz="2000">
              <a:solidFill>
                <a:srgbClr val="0F447C"/>
              </a:solidFill>
            </a:endParaRPr>
          </a:p>
        </p:txBody>
      </p:sp>
      <p:sp>
        <p:nvSpPr>
          <p:cNvPr id="39" name="Title 14">
            <a:extLst>
              <a:ext uri="{FF2B5EF4-FFF2-40B4-BE49-F238E27FC236}">
                <a16:creationId xmlns:a16="http://schemas.microsoft.com/office/drawing/2014/main" id="{84EECF26-E903-39C5-DC35-C5602C649EA3}"/>
              </a:ext>
            </a:extLst>
          </p:cNvPr>
          <p:cNvSpPr txBox="1">
            <a:spLocks/>
          </p:cNvSpPr>
          <p:nvPr/>
        </p:nvSpPr>
        <p:spPr>
          <a:xfrm>
            <a:off x="267858" y="97077"/>
            <a:ext cx="8619154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r" defTabSz="457189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kern="1200">
                <a:solidFill>
                  <a:srgbClr val="25477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defTabSz="914400" hangingPunct="0">
              <a:spcBef>
                <a:spcPts val="0"/>
              </a:spcBef>
              <a:defRPr/>
            </a:pPr>
            <a:endParaRPr lang="en-CA" kern="0" dirty="0">
              <a:solidFill>
                <a:srgbClr val="FF0000"/>
              </a:solidFill>
              <a:latin typeface="Arial"/>
              <a:cs typeface="Arial" panose="020B0604020202020204" pitchFamily="34" charset="0"/>
              <a:sym typeface="Arial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4D69451A-716E-7A07-90FC-CEC9F8FB09C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</a:blip>
          <a:stretch>
            <a:fillRect/>
          </a:stretch>
        </p:blipFill>
        <p:spPr>
          <a:xfrm>
            <a:off x="5379005" y="1279871"/>
            <a:ext cx="6539191" cy="860950"/>
          </a:xfrm>
          <a:prstGeom prst="rect">
            <a:avLst/>
          </a:prstGeom>
        </p:spPr>
      </p:pic>
      <p:grpSp>
        <p:nvGrpSpPr>
          <p:cNvPr id="41" name="Group 40">
            <a:extLst>
              <a:ext uri="{FF2B5EF4-FFF2-40B4-BE49-F238E27FC236}">
                <a16:creationId xmlns:a16="http://schemas.microsoft.com/office/drawing/2014/main" id="{E31F2443-206B-90B3-7437-EE8D95BE5A20}"/>
              </a:ext>
            </a:extLst>
          </p:cNvPr>
          <p:cNvGrpSpPr/>
          <p:nvPr/>
        </p:nvGrpSpPr>
        <p:grpSpPr>
          <a:xfrm>
            <a:off x="5253921" y="1297243"/>
            <a:ext cx="810042" cy="828000"/>
            <a:chOff x="6046400" y="1267766"/>
            <a:chExt cx="867191" cy="867191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A4EA6E5F-DCE4-06C3-836C-B87415E20038}"/>
                </a:ext>
              </a:extLst>
            </p:cNvPr>
            <p:cNvSpPr/>
            <p:nvPr/>
          </p:nvSpPr>
          <p:spPr>
            <a:xfrm>
              <a:off x="6070865" y="1304422"/>
              <a:ext cx="792000" cy="79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pic>
          <p:nvPicPr>
            <p:cNvPr id="43" name="Picture 42" descr="Icon&#10;&#10;Description automatically generated">
              <a:extLst>
                <a:ext uri="{FF2B5EF4-FFF2-40B4-BE49-F238E27FC236}">
                  <a16:creationId xmlns:a16="http://schemas.microsoft.com/office/drawing/2014/main" id="{C6B5EE84-50D7-EAC8-B710-F0E8C840152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 amt="70000"/>
            </a:blip>
            <a:stretch>
              <a:fillRect/>
            </a:stretch>
          </p:blipFill>
          <p:spPr>
            <a:xfrm>
              <a:off x="6046400" y="1267766"/>
              <a:ext cx="867191" cy="867191"/>
            </a:xfrm>
            <a:prstGeom prst="rect">
              <a:avLst/>
            </a:prstGeom>
          </p:spPr>
        </p:pic>
      </p:grpSp>
      <p:pic>
        <p:nvPicPr>
          <p:cNvPr id="44" name="Picture 43">
            <a:extLst>
              <a:ext uri="{FF2B5EF4-FFF2-40B4-BE49-F238E27FC236}">
                <a16:creationId xmlns:a16="http://schemas.microsoft.com/office/drawing/2014/main" id="{E05D0F81-2C46-AE39-F7A1-ED32EEA3E1CD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70000"/>
          </a:blip>
          <a:stretch>
            <a:fillRect/>
          </a:stretch>
        </p:blipFill>
        <p:spPr>
          <a:xfrm>
            <a:off x="5379005" y="2185269"/>
            <a:ext cx="6539191" cy="860950"/>
          </a:xfrm>
          <a:prstGeom prst="rect">
            <a:avLst/>
          </a:prstGeom>
        </p:spPr>
      </p:pic>
      <p:grpSp>
        <p:nvGrpSpPr>
          <p:cNvPr id="45" name="Group 44">
            <a:extLst>
              <a:ext uri="{FF2B5EF4-FFF2-40B4-BE49-F238E27FC236}">
                <a16:creationId xmlns:a16="http://schemas.microsoft.com/office/drawing/2014/main" id="{57BD695F-B1D3-91AD-93A1-9A8A2BFB2393}"/>
              </a:ext>
            </a:extLst>
          </p:cNvPr>
          <p:cNvGrpSpPr/>
          <p:nvPr/>
        </p:nvGrpSpPr>
        <p:grpSpPr>
          <a:xfrm>
            <a:off x="5253923" y="2191000"/>
            <a:ext cx="808287" cy="826206"/>
            <a:chOff x="6914218" y="2244051"/>
            <a:chExt cx="865312" cy="865312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3BFC5963-F3EE-8DDE-1279-520E6B654EF7}"/>
                </a:ext>
              </a:extLst>
            </p:cNvPr>
            <p:cNvSpPr/>
            <p:nvPr/>
          </p:nvSpPr>
          <p:spPr>
            <a:xfrm>
              <a:off x="6948455" y="2282949"/>
              <a:ext cx="792000" cy="79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pic>
          <p:nvPicPr>
            <p:cNvPr id="47" name="Picture 46" descr="A picture containing icon&#10;&#10;Description automatically generated">
              <a:extLst>
                <a:ext uri="{FF2B5EF4-FFF2-40B4-BE49-F238E27FC236}">
                  <a16:creationId xmlns:a16="http://schemas.microsoft.com/office/drawing/2014/main" id="{5EAF6142-4A51-23C7-88FC-3876F9FC877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alphaModFix amt="70000"/>
            </a:blip>
            <a:stretch>
              <a:fillRect/>
            </a:stretch>
          </p:blipFill>
          <p:spPr>
            <a:xfrm>
              <a:off x="6914218" y="2244051"/>
              <a:ext cx="865312" cy="865312"/>
            </a:xfrm>
            <a:prstGeom prst="rect">
              <a:avLst/>
            </a:prstGeom>
          </p:spPr>
        </p:pic>
      </p:grpSp>
      <p:pic>
        <p:nvPicPr>
          <p:cNvPr id="48" name="Picture 47">
            <a:extLst>
              <a:ext uri="{FF2B5EF4-FFF2-40B4-BE49-F238E27FC236}">
                <a16:creationId xmlns:a16="http://schemas.microsoft.com/office/drawing/2014/main" id="{B03C815F-EE80-34D8-AF91-D7083833D767}"/>
              </a:ext>
            </a:extLst>
          </p:cNvPr>
          <p:cNvPicPr>
            <a:picLocks noChangeAspect="1"/>
          </p:cNvPicPr>
          <p:nvPr/>
        </p:nvPicPr>
        <p:blipFill>
          <a:blip r:embed="rId7">
            <a:alphaModFix amt="70000"/>
          </a:blip>
          <a:stretch>
            <a:fillRect/>
          </a:stretch>
        </p:blipFill>
        <p:spPr>
          <a:xfrm>
            <a:off x="5379005" y="3096577"/>
            <a:ext cx="6539191" cy="860950"/>
          </a:xfrm>
          <a:prstGeom prst="rect">
            <a:avLst/>
          </a:prstGeom>
        </p:spPr>
      </p:pic>
      <p:grpSp>
        <p:nvGrpSpPr>
          <p:cNvPr id="49" name="Group 48">
            <a:extLst>
              <a:ext uri="{FF2B5EF4-FFF2-40B4-BE49-F238E27FC236}">
                <a16:creationId xmlns:a16="http://schemas.microsoft.com/office/drawing/2014/main" id="{DD715887-9898-AA50-F3D9-3C84888C0E51}"/>
              </a:ext>
            </a:extLst>
          </p:cNvPr>
          <p:cNvGrpSpPr/>
          <p:nvPr/>
        </p:nvGrpSpPr>
        <p:grpSpPr>
          <a:xfrm>
            <a:off x="5253923" y="3090667"/>
            <a:ext cx="808287" cy="826206"/>
            <a:chOff x="5827319" y="2975790"/>
            <a:chExt cx="865312" cy="865312"/>
          </a:xfrm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44FBD33D-0ABA-B23F-7640-2A41F728DC64}"/>
                </a:ext>
              </a:extLst>
            </p:cNvPr>
            <p:cNvSpPr/>
            <p:nvPr/>
          </p:nvSpPr>
          <p:spPr>
            <a:xfrm>
              <a:off x="5863975" y="3012446"/>
              <a:ext cx="792000" cy="792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pic>
          <p:nvPicPr>
            <p:cNvPr id="51" name="Picture 50" descr="Icon&#10;&#10;Description automatically generated">
              <a:extLst>
                <a:ext uri="{FF2B5EF4-FFF2-40B4-BE49-F238E27FC236}">
                  <a16:creationId xmlns:a16="http://schemas.microsoft.com/office/drawing/2014/main" id="{3BC9797A-55D8-E310-B332-D1AAF40189E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alphaModFix amt="70000"/>
            </a:blip>
            <a:stretch>
              <a:fillRect/>
            </a:stretch>
          </p:blipFill>
          <p:spPr>
            <a:xfrm>
              <a:off x="5827319" y="2975790"/>
              <a:ext cx="865312" cy="865312"/>
            </a:xfrm>
            <a:prstGeom prst="rect">
              <a:avLst/>
            </a:prstGeom>
          </p:spPr>
        </p:pic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39272B0A-76BF-3BD2-A564-0EDA2AA14A51}"/>
              </a:ext>
            </a:extLst>
          </p:cNvPr>
          <p:cNvSpPr txBox="1"/>
          <p:nvPr/>
        </p:nvSpPr>
        <p:spPr>
          <a:xfrm>
            <a:off x="4731238" y="1420694"/>
            <a:ext cx="8311548" cy="22006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96970" lvl="2">
              <a:defRPr/>
            </a:pPr>
            <a:r>
              <a:rPr kumimoji="0" lang="en-US" sz="17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ar-LB" sz="16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إضفاء الطابع الرسمي على أنظمة دعم الأدلة العلمية المحلية وتعزيزها</a:t>
            </a:r>
          </a:p>
          <a:p>
            <a:pPr marL="1682720" lvl="2" indent="-285750">
              <a:buFont typeface="Arial" panose="020B0604020202020204" pitchFamily="34" charset="0"/>
              <a:buChar char="•"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396970" lvl="2">
              <a:defRPr/>
            </a:pPr>
            <a:r>
              <a:rPr kumimoji="0" lang="ar-LB" sz="1600" b="0" i="0" u="none" strike="noStrike" cap="none" normalizeH="0" baseline="0" noProof="0" dirty="0">
                <a:ln>
                  <a:noFill/>
                </a:ln>
                <a:solidFill>
                  <a:srgbClr val="254776"/>
                </a:solidFill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تعزيز هندسة الأدلة العلمية العالمية ودعمها</a:t>
            </a:r>
          </a:p>
          <a:p>
            <a:pPr marL="1682720" lvl="2" indent="-285750">
              <a:buFont typeface="Arial" panose="020B0604020202020204" pitchFamily="34" charset="0"/>
              <a:buChar char="•"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396970" lvl="2">
              <a:defRPr/>
            </a:pPr>
            <a:r>
              <a:rPr lang="ar-LB" sz="1600" dirty="0">
                <a:solidFill>
                  <a:srgbClr val="254776"/>
                </a:solidFill>
                <a:latin typeface="Arial" panose="020B0604020202020204" pitchFamily="34" charset="0"/>
              </a:rPr>
              <a:t>جعل الأدلة العلمية في صلب الحياة اليومية</a:t>
            </a:r>
          </a:p>
        </p:txBody>
      </p:sp>
      <p:sp>
        <p:nvSpPr>
          <p:cNvPr id="2" name="Title 14">
            <a:extLst>
              <a:ext uri="{FF2B5EF4-FFF2-40B4-BE49-F238E27FC236}">
                <a16:creationId xmlns:a16="http://schemas.microsoft.com/office/drawing/2014/main" id="{541C7D8D-F3F1-9D53-12CF-FA2E4A29C712}"/>
              </a:ext>
            </a:extLst>
          </p:cNvPr>
          <p:cNvSpPr txBox="1">
            <a:spLocks/>
          </p:cNvSpPr>
          <p:nvPr/>
        </p:nvSpPr>
        <p:spPr>
          <a:xfrm>
            <a:off x="420258" y="249477"/>
            <a:ext cx="8619154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kern="1200">
                <a:solidFill>
                  <a:srgbClr val="25477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 defTabSz="914400" rtl="1" hangingPunct="0">
              <a:spcBef>
                <a:spcPts val="0"/>
              </a:spcBef>
              <a:defRPr/>
            </a:pPr>
            <a:r>
              <a:rPr lang="en-CA" b="1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0</a:t>
            </a:r>
            <a:r>
              <a:rPr lang="en-CA" b="1" u="none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.0</a:t>
            </a:r>
            <a:r>
              <a:rPr lang="en-CA" u="none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ar-SA" u="none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المقدمة</a:t>
            </a:r>
            <a:endParaRPr lang="en-CA" kern="0" dirty="0">
              <a:solidFill>
                <a:srgbClr val="FF0000"/>
              </a:solidFill>
              <a:latin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AA1A0C-0D7C-BBA3-0CB3-8A906AC7B925}"/>
              </a:ext>
            </a:extLst>
          </p:cNvPr>
          <p:cNvSpPr txBox="1"/>
          <p:nvPr/>
        </p:nvSpPr>
        <p:spPr>
          <a:xfrm>
            <a:off x="5036671" y="4029917"/>
            <a:ext cx="7132192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marR="0" lvl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CA" sz="17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Underpinning these three priorities is the growing recognition of how evidence can be used to address societal challenges </a:t>
            </a:r>
          </a:p>
          <a:p>
            <a:pPr marL="177800" marR="0" lvl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CA" sz="13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(as well as about the many other steps needed to support citizens)</a:t>
            </a:r>
          </a:p>
          <a:p>
            <a:pPr marL="177800" marR="0" lvl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CA" sz="6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-285750">
              <a:buFont typeface="Arial" panose="020B0604020202020204" pitchFamily="34" charset="0"/>
              <a:buChar char="•"/>
              <a:defRPr/>
            </a:pP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 to decision-makers’ questions </a:t>
            </a:r>
            <a:r>
              <a:rPr lang="en-US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the right mix of forms of evidence (versus select forms of evidence) </a:t>
            </a:r>
            <a:endParaRPr lang="en-US" sz="1100" b="1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719138" lvl="1" indent="-271463">
              <a:buFont typeface="Courier New" panose="02070309020205020404" pitchFamily="49" charset="0"/>
              <a:buChar char="o"/>
              <a:defRPr/>
            </a:pP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 the forms of domestic evidence to the right step in the decision-making process</a:t>
            </a:r>
          </a:p>
          <a:p>
            <a:pPr marL="719138" lvl="1" indent="-271463">
              <a:buFont typeface="Courier New" panose="02070309020205020404" pitchFamily="49" charset="0"/>
              <a:buChar char="o"/>
              <a:defRPr/>
            </a:pPr>
            <a:r>
              <a:rPr lang="en-C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Combine </a:t>
            </a:r>
            <a:r>
              <a:rPr lang="en-US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domestic evidence (what has been learned in our country) and global evidence (what has been learned from around the world, including how it varies by groups and contexts), </a:t>
            </a:r>
            <a:r>
              <a:rPr lang="ar-SA" sz="1000" dirty="0"/>
              <a:t>يتم تمكين الأخير من خلال هندسة الأدلة العالمية (على سبيل المثال ، كامبل وكوكرين)</a:t>
            </a:r>
            <a:endParaRPr lang="en-US" sz="11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-285750"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Embed evidence in cycles of rapid learning and improvement</a:t>
            </a:r>
            <a:endParaRPr lang="en-US" sz="1100" b="1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463550" indent="-285750"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‘best evidence’ (versus ‘other things’)</a:t>
            </a:r>
            <a:endParaRPr lang="en-US" sz="1100" b="1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463550" indent="-285750">
              <a:buFont typeface="Arial" panose="020B0604020202020204" pitchFamily="34" charset="0"/>
              <a:buChar char="•"/>
              <a:defRPr/>
            </a:pPr>
            <a:endParaRPr kumimoji="0" lang="en-CA" sz="1300" b="1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717550" lvl="1" indent="-266700">
              <a:buFont typeface="Courier New" panose="02070309020205020404" pitchFamily="49" charset="0"/>
              <a:buChar char="o"/>
              <a:defRPr/>
            </a:pPr>
            <a:endParaRPr kumimoji="0" lang="en-CA" sz="4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4DF451-6C0B-283C-075F-9FF7595DC1C0}"/>
              </a:ext>
            </a:extLst>
          </p:cNvPr>
          <p:cNvSpPr txBox="1"/>
          <p:nvPr/>
        </p:nvSpPr>
        <p:spPr>
          <a:xfrm>
            <a:off x="149930" y="4577520"/>
            <a:ext cx="4886741" cy="14619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marR="0" lvl="0" indent="0" algn="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CA" sz="1700" b="1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highlight>
                  <a:srgbClr val="00FF00"/>
                </a:highligh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ar-SA" sz="1700" b="1" dirty="0"/>
              <a:t>يركز هذا التحديث السنوي (الأول) على ثلاث أولويات تنفيذية:</a:t>
            </a:r>
            <a:endParaRPr lang="en-CA" sz="1700" b="1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marR="0" lvl="0" indent="-285750" algn="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ar-S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تمت الموافقة عليه بالشراكة مع منتجي التقريرين العالميين حول هذا الموضوع في الذي تم نشرهم  من الثمانية عشر اشهر (مؤتمرات كوكرين والقمة العالمية للأدلة إلى السياسات)</a:t>
            </a:r>
          </a:p>
          <a:p>
            <a:pPr marL="463550" marR="0" lvl="0" indent="-285750" algn="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ar-SA" sz="11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تتم معالجتها بدعم من مجلس لجنة الأدلة للتنفيذ وثلاث مجموعات أخرى (الملحق الأول)</a:t>
            </a:r>
          </a:p>
          <a:p>
            <a:pPr marL="463550" marR="0" lvl="0" indent="-285750" algn="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ar-SA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تغطية 20 من التوصيات الـ 24 للجنة الأدلة بشكل جماعي والقيام بذلك بشكل قابل للتنفيذ (الملحق الثاني)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DFA302-1FA8-91AA-894E-26B3B7827891}"/>
              </a:ext>
            </a:extLst>
          </p:cNvPr>
          <p:cNvSpPr txBox="1"/>
          <p:nvPr/>
        </p:nvSpPr>
        <p:spPr>
          <a:xfrm>
            <a:off x="275492" y="1519158"/>
            <a:ext cx="4886741" cy="39241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marR="0" lvl="0" indent="0" algn="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7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لقد مرّ عامٌ على نشر تقرير لجنة الأدلة العلمية </a:t>
            </a:r>
            <a:r>
              <a:rPr kumimoji="0" lang="ar-SA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(وهو متوفر الآن بسبع لغات وبأشكال متعددة)</a:t>
            </a: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marR="0" lvl="0" indent="0" algn="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noProof="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9250" marR="0" lvl="0" indent="-171450" algn="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ar-SA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في حين أنّ صنّاع السياسات الحكومية في بعض البلدان) مثل المُنتخَبين حديثًا في بعض بلدان أمريكا اللاتينية (منفتحون على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ar-SA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مناهج جديدة لصنع القرار واستخدام الأدلة العلمية، عاد العديد من صنُاع السياسات والقادة التنظيميين والمهنيين إلى النهج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ar-SA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الذي كان مُعتمدًا ما قبل الجائحة.</a:t>
            </a:r>
          </a:p>
          <a:p>
            <a:pPr marL="349250" marR="0" lvl="0" indent="-171450" algn="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ar-SA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وبينما قاد بعض الممولين ومنتجي الأدلة وبعض الجهات المانحة الموجهة نحو التأثير آليات</a:t>
            </a:r>
            <a:r>
              <a:rPr lang="ar-SA" sz="1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التنسيق، فإنّ العديد من منتجي الأدلة يواصلون العمل من دون تنسيق، مما يؤدي إلى تعاظم الهدر في إجراء البحوث التي لا</a:t>
            </a:r>
            <a:r>
              <a:rPr lang="ar-SA" sz="1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تعود بالنفع على المجتمع.</a:t>
            </a:r>
            <a:endParaRPr lang="ar-SA" sz="1200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9250" marR="0" lvl="0" indent="-171450" algn="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ar-SA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على الرّغم من أنّ العديد من المواطنين أصبحوا أكثر وعيًا بالقيمة المحتملة للأدلة العلمية، فقد</a:t>
            </a:r>
            <a:r>
              <a:rPr lang="en-CA" sz="1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أضحى</a:t>
            </a:r>
            <a:r>
              <a:rPr lang="en-US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العديد منهم غير واثقين من صنّاع القرار والأدلة</a:t>
            </a:r>
            <a:r>
              <a:rPr lang="en-CA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9250" marR="0" lvl="0" indent="-171450" algn="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ar-SA" sz="11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marR="0" lvl="0" algn="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ar-SA" sz="11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marR="0" lvl="0" algn="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ar-SA" sz="11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marR="0" lvl="0" algn="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ar-SA" sz="11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marR="0" lvl="0" algn="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ar-SA" sz="11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marR="0" lvl="0" algn="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ar-SA" sz="11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marR="0" lvl="0" algn="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ar-SA" sz="11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marR="0" lvl="0" algn="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ar-SA" sz="11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marR="0" lvl="0" algn="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ar-SA" sz="11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CB3E66AF-60FB-6E18-C1E1-6F984D45C696}"/>
              </a:ext>
            </a:extLst>
          </p:cNvPr>
          <p:cNvSpPr txBox="1"/>
          <p:nvPr/>
        </p:nvSpPr>
        <p:spPr>
          <a:xfrm>
            <a:off x="9696054" y="1068159"/>
            <a:ext cx="240322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1050" i="1" dirty="0">
                <a:solidFill>
                  <a:srgbClr val="254776"/>
                </a:solidFill>
              </a:rPr>
              <a:t>ملاحظة: النسخة الكاملة متوفرة في </a:t>
            </a:r>
            <a:r>
              <a:rPr lang="ar-SA" sz="1050" i="1" dirty="0">
                <a:solidFill>
                  <a:srgbClr val="254777"/>
                </a:solidFill>
                <a:effectLst/>
                <a:latin typeface="Helvetica" pitchFamily="2" charset="0"/>
              </a:rPr>
              <a:t>مستجدات ٢٠٢٣</a:t>
            </a:r>
          </a:p>
          <a:p>
            <a:pPr algn="r" rtl="1"/>
            <a:r>
              <a:rPr lang="ar-SA" sz="1050" i="1" dirty="0">
                <a:solidFill>
                  <a:srgbClr val="254776"/>
                </a:solidFill>
              </a:rPr>
              <a:t> </a:t>
            </a:r>
            <a:endParaRPr lang="en-US" sz="1050" i="1" dirty="0">
              <a:solidFill>
                <a:srgbClr val="2547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957986"/>
      </p:ext>
    </p:extLst>
  </p:cSld>
  <p:clrMapOvr>
    <a:masterClrMapping/>
  </p:clrMapOvr>
</p:sld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B10FA45183884EB94F15345AAEEF19" ma:contentTypeVersion="10" ma:contentTypeDescription="Create a new document." ma:contentTypeScope="" ma:versionID="8811d1ee1f955924d6efa7668c64d987">
  <xsd:schema xmlns:xsd="http://www.w3.org/2001/XMLSchema" xmlns:xs="http://www.w3.org/2001/XMLSchema" xmlns:p="http://schemas.microsoft.com/office/2006/metadata/properties" xmlns:ns2="599eec1d-e27c-4128-92a4-19001b8afe14" xmlns:ns3="0408fcbc-2e10-4461-bee0-724c01b46ae9" targetNamespace="http://schemas.microsoft.com/office/2006/metadata/properties" ma:root="true" ma:fieldsID="ed40de2e1756169e64ca3344cc1c16fd" ns2:_="" ns3:_="">
    <xsd:import namespace="599eec1d-e27c-4128-92a4-19001b8afe14"/>
    <xsd:import namespace="0408fcbc-2e10-4461-bee0-724c01b46ae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9eec1d-e27c-4128-92a4-19001b8afe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073764d-e844-48d8-8cbc-d63b9d9528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08fcbc-2e10-4461-bee0-724c01b46ae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81d858b-1feb-44a1-840f-9be35bf19069}" ma:internalName="TaxCatchAll" ma:showField="CatchAllData" ma:web="0408fcbc-2e10-4461-bee0-724c01b46a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99eec1d-e27c-4128-92a4-19001b8afe14">
      <Terms xmlns="http://schemas.microsoft.com/office/infopath/2007/PartnerControls"/>
    </lcf76f155ced4ddcb4097134ff3c332f>
    <TaxCatchAll xmlns="0408fcbc-2e10-4461-bee0-724c01b46ae9" xsi:nil="true"/>
  </documentManagement>
</p:properties>
</file>

<file path=customXml/itemProps1.xml><?xml version="1.0" encoding="utf-8"?>
<ds:datastoreItem xmlns:ds="http://schemas.openxmlformats.org/officeDocument/2006/customXml" ds:itemID="{45EA047A-1679-47C1-8FD5-CD6F70952F3E}"/>
</file>

<file path=customXml/itemProps2.xml><?xml version="1.0" encoding="utf-8"?>
<ds:datastoreItem xmlns:ds="http://schemas.openxmlformats.org/officeDocument/2006/customXml" ds:itemID="{C16BA0E2-3074-46C5-9BF9-109B4D3F1392}"/>
</file>

<file path=customXml/itemProps3.xml><?xml version="1.0" encoding="utf-8"?>
<ds:datastoreItem xmlns:ds="http://schemas.openxmlformats.org/officeDocument/2006/customXml" ds:itemID="{8860F799-EE76-4C0A-92A8-EA32A9C1ED9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39171</TotalTime>
  <Words>382</Words>
  <Application>Microsoft Macintosh PowerPoint</Application>
  <PresentationFormat>Widescreen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Courier New</vt:lpstr>
      <vt:lpstr>Helvetica</vt:lpstr>
      <vt:lpstr>McMaster Brighter World Theme</vt:lpstr>
      <vt:lpstr>PowerPoint Presentation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345</cp:revision>
  <cp:lastPrinted>2017-06-06T20:04:49Z</cp:lastPrinted>
  <dcterms:created xsi:type="dcterms:W3CDTF">2017-04-21T15:41:45Z</dcterms:created>
  <dcterms:modified xsi:type="dcterms:W3CDTF">2023-05-03T18:00:07Z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0x0101006EB10FA45183884EB94F15345AAEEF19</vt:lpwstr>
  </property>
</Properties>
</file>