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1097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29627" y="4854414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32343" y="3249007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32343" y="1643599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75040" y="4917868"/>
            <a:ext cx="2164464" cy="1189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البحث السلوكي/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التطبيقي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39505" y="4881324"/>
            <a:ext cx="2902716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2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تدفقات الأدلة العلمية الجديدة: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</a:t>
            </a: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تحليل البيانات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r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                                                  التقييم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28622" y="1567726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افهم</a:t>
              </a:r>
              <a:r>
                <a:rPr kumimoji="0" lang="ar-LB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 "السوق" </a:t>
              </a:r>
            </a:p>
            <a:p>
              <a:pPr marL="0" marR="0" lvl="0" indent="0" algn="ctr" defTabSz="609585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والسكان، </a:t>
              </a:r>
              <a:r>
                <a:rPr kumimoji="0" lang="ar-LB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ومن ثمّ ضع الأولويات</a:t>
              </a: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28622" y="318885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28622" y="481099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12252" y="1847721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أين تقع الثغرات في النظام وما الذي يحركها؟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أين تقع التفاوتات؟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الأولويات التي نعالجها (أو ما هي المشكلات التي نحلها)؟</a:t>
            </a: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282576" y="3617048"/>
            <a:ext cx="105267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شارك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في تصميم خدمات ونماذج جديدة للخدمة</a:t>
            </a: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146137" y="5238801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التطبيق ثم التكييف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باستخدام المراقبة على مستوى النظام</a:t>
            </a: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والتقييم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12252" y="3531836"/>
            <a:ext cx="3035024" cy="6924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الحلول القائمة على الأدلة العلمية؟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كيف سيتم تكييف/تصميم الحلول مع المعلومات من قبل مستخدمي النظام والمجتمعات؟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12252" y="5250579"/>
            <a:ext cx="3035024" cy="4924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هل يعمل هذا النموذج؟ </a:t>
            </a:r>
            <a:b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</a:b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كيف؟ ولمن؟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ما هي التعديلات اللازمة للبناء والتققيم؟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53303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مخازن الأدلة العلمية القائمة: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12252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الأسئلة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75040" y="1957218"/>
            <a:ext cx="1977572" cy="111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تحليل البيانات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النمذجة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75041" y="3296848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التقييم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النمذجة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9267270" y="3345677"/>
            <a:ext cx="2902907" cy="135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تقييمات التكنولوجيا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التوجيهات العامة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54405" y="1957218"/>
            <a:ext cx="2175303" cy="84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رؤى نوعية</a:t>
            </a: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توليف الأدلة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89399" y="4882640"/>
            <a:ext cx="476991" cy="476991"/>
          </a:xfrm>
          <a:prstGeom prst="rect">
            <a:avLst/>
          </a:prstGeom>
        </p:spPr>
      </p:pic>
      <p:sp>
        <p:nvSpPr>
          <p:cNvPr id="109" name="Slide Number">
            <a:extLst>
              <a:ext uri="{FF2B5EF4-FFF2-40B4-BE49-F238E27FC236}">
                <a16:creationId xmlns:a16="http://schemas.microsoft.com/office/drawing/2014/main" id="{10DE8113-57B5-DDF4-9AF3-8B5858E68D3A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CA" sz="2000" b="0" i="0" u="none" strike="noStrike" kern="1200" cap="none" spc="0" normalizeH="0" baseline="0" noProof="0" smtClean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F447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1487520" y="6506879"/>
            <a:ext cx="1021852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First two columns adapted from Reid R, Wodchis W, Lee-Foon N, and Institute for Better Health-Trillium Health Partners (2022)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98049" y="1895416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8049" y="2408934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777414" y="1903298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4" y="2416816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98049" y="3265894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777414" y="3775262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777414" y="4241926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3" y="3278827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994071" y="5850984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6060" y="5366267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4071" y="3753449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773169" y="5849039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773170" y="5356913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t="3670" b="3670"/>
          <a:stretch/>
        </p:blipFill>
        <p:spPr>
          <a:xfrm>
            <a:off x="650952" y="1680158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4071" y="4234043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22918" y="3686676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C555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97113" y="4831191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C555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3670" b="3670"/>
          <a:stretch/>
        </p:blipFill>
        <p:spPr>
          <a:xfrm>
            <a:off x="657551" y="3309117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3670" b="3670"/>
          <a:stretch/>
        </p:blipFill>
        <p:spPr>
          <a:xfrm>
            <a:off x="650045" y="4927331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442780" y="4859155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itle 14">
            <a:extLst>
              <a:ext uri="{FF2B5EF4-FFF2-40B4-BE49-F238E27FC236}">
                <a16:creationId xmlns:a16="http://schemas.microsoft.com/office/drawing/2014/main" id="{3F68B61C-81DE-5D74-C566-FC18579468E0}"/>
              </a:ext>
            </a:extLst>
          </p:cNvPr>
          <p:cNvSpPr txBox="1">
            <a:spLocks/>
          </p:cNvSpPr>
          <p:nvPr/>
        </p:nvSpPr>
        <p:spPr>
          <a:xfrm>
            <a:off x="266220" y="216501"/>
            <a:ext cx="8620792" cy="103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</a:t>
            </a:r>
            <a:r>
              <a:rPr lang="ar-SA" b="1" dirty="0"/>
              <a:t> طريقة أخرى للتعامل مع استخدام الأدلة العلمية:</a:t>
            </a:r>
          </a:p>
          <a:p>
            <a:pPr algn="r" defTabSz="914400" rtl="1" hangingPunct="0">
              <a:spcBef>
                <a:spcPts val="0"/>
              </a:spcBef>
              <a:defRPr/>
            </a:pPr>
            <a:r>
              <a:rPr lang="ar-SA" sz="2000" dirty="0"/>
              <a:t> تضمين الدليل في دورات للتعلم السريع والتحسين.</a:t>
            </a:r>
          </a:p>
          <a:p>
            <a:pPr algn="r" defTabSz="914400" rtl="1" hangingPunct="0">
              <a:spcBef>
                <a:spcPts val="0"/>
              </a:spcBef>
              <a:defRPr/>
            </a:pPr>
            <a:r>
              <a:rPr lang="ar-S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ar-S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مثلا للتأقلم مع المناخ و في أنظمة التعليم و الصحة)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43BA8695-F4F7-9D5D-342D-BEEDDAE02EE0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56195902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8B3B9-3200-4299-A29F-F36128170726}">
  <ds:schemaRefs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0408fcbc-2e10-4461-bee0-724c01b46ae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99eec1d-e27c-4128-92a4-19001b8afe1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489194E-FD15-4109-B43E-B78BE7C380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998D5-D4B4-4020-93DA-BD0CB11AA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198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