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sldIdLst>
    <p:sldId id="1097" r:id="rId5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7" autoAdjust="0"/>
    <p:restoredTop sz="95707" autoAdjust="0"/>
  </p:normalViewPr>
  <p:slideViewPr>
    <p:cSldViewPr snapToGrid="0" snapToObjects="1">
      <p:cViewPr varScale="1">
        <p:scale>
          <a:sx n="112" d="100"/>
          <a:sy n="112" d="100"/>
        </p:scale>
        <p:origin x="216" y="53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5/3/23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AE99748-039D-B433-24D0-B1A46D04A4E7}"/>
              </a:ext>
            </a:extLst>
          </p:cNvPr>
          <p:cNvSpPr/>
          <p:nvPr/>
        </p:nvSpPr>
        <p:spPr>
          <a:xfrm>
            <a:off x="0" y="6065134"/>
            <a:ext cx="12192000" cy="7928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6503A71-D7ED-28F2-F9C8-ED0497F515EE}"/>
              </a:ext>
            </a:extLst>
          </p:cNvPr>
          <p:cNvSpPr/>
          <p:nvPr/>
        </p:nvSpPr>
        <p:spPr>
          <a:xfrm>
            <a:off x="1729627" y="4854414"/>
            <a:ext cx="9783602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9FDE805-133A-4DA8-1BDC-EF0EEA5815A6}"/>
              </a:ext>
            </a:extLst>
          </p:cNvPr>
          <p:cNvSpPr/>
          <p:nvPr/>
        </p:nvSpPr>
        <p:spPr>
          <a:xfrm>
            <a:off x="1732343" y="3249007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4C7F56C1-5389-B23A-A36A-2D69E0F5575E}"/>
              </a:ext>
            </a:extLst>
          </p:cNvPr>
          <p:cNvSpPr/>
          <p:nvPr/>
        </p:nvSpPr>
        <p:spPr>
          <a:xfrm>
            <a:off x="1732343" y="1643599"/>
            <a:ext cx="9792955" cy="1512000"/>
          </a:xfrm>
          <a:prstGeom prst="roundRect">
            <a:avLst/>
          </a:prstGeom>
          <a:solidFill>
            <a:srgbClr val="DADFE2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CD536F-F516-C404-8818-557F348AA5EA}"/>
              </a:ext>
            </a:extLst>
          </p:cNvPr>
          <p:cNvSpPr txBox="1"/>
          <p:nvPr/>
        </p:nvSpPr>
        <p:spPr>
          <a:xfrm>
            <a:off x="6475040" y="4917868"/>
            <a:ext cx="2164464" cy="1189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البحث السلوكي/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التطبيقي</a:t>
            </a: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رؤى نوعية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توليف الأدلة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A5868B-8693-1996-B5BC-F30B6D3E3EF0}"/>
              </a:ext>
            </a:extLst>
          </p:cNvPr>
          <p:cNvSpPr txBox="1"/>
          <p:nvPr/>
        </p:nvSpPr>
        <p:spPr>
          <a:xfrm>
            <a:off x="8639505" y="4881324"/>
            <a:ext cx="2902716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2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تدفقات الأدلة العلمية الجديدة:</a:t>
            </a: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9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500" b="0" i="1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      </a:t>
            </a: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تحليل البيانات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r" defTabSz="609585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0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                                                  التقييم</a:t>
            </a: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      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FE2F03-EF7C-2EF7-DFB8-04B826B347D9}"/>
              </a:ext>
            </a:extLst>
          </p:cNvPr>
          <p:cNvGrpSpPr/>
          <p:nvPr/>
        </p:nvGrpSpPr>
        <p:grpSpPr>
          <a:xfrm>
            <a:off x="928622" y="1567726"/>
            <a:ext cx="1760582" cy="1760582"/>
            <a:chOff x="319139" y="261883"/>
            <a:chExt cx="2794855" cy="2794855"/>
          </a:xfrm>
          <a:solidFill>
            <a:srgbClr val="DADFE2"/>
          </a:solidFill>
        </p:grpSpPr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E5B4F7A5-8D35-0D70-0876-21F5481F65C9}"/>
                </a:ext>
              </a:extLst>
            </p:cNvPr>
            <p:cNvSpPr/>
            <p:nvPr/>
          </p:nvSpPr>
          <p:spPr>
            <a:xfrm>
              <a:off x="319139" y="261883"/>
              <a:ext cx="2794855" cy="2794855"/>
            </a:xfrm>
            <a:prstGeom prst="gear9">
              <a:avLst/>
            </a:prstGeom>
            <a:grpFill/>
            <a:ln>
              <a:solidFill>
                <a:srgbClr val="C3C7CD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6" name="Shape 4">
              <a:extLst>
                <a:ext uri="{FF2B5EF4-FFF2-40B4-BE49-F238E27FC236}">
                  <a16:creationId xmlns:a16="http://schemas.microsoft.com/office/drawing/2014/main" id="{12BFBA00-5F5E-EB09-83E0-22788923BBCA}"/>
                </a:ext>
              </a:extLst>
            </p:cNvPr>
            <p:cNvSpPr txBox="1"/>
            <p:nvPr/>
          </p:nvSpPr>
          <p:spPr>
            <a:xfrm>
              <a:off x="896806" y="980325"/>
              <a:ext cx="1671076" cy="1436614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marR="0" lvl="0" indent="0" algn="ctr" defTabSz="609585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افهم</a:t>
              </a:r>
              <a:r>
                <a:rPr kumimoji="0" lang="ar-LB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 "السوق" </a:t>
              </a:r>
            </a:p>
            <a:p>
              <a:pPr marL="0" marR="0" lvl="0" indent="0" algn="ctr" defTabSz="609585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LB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والسكان، </a:t>
              </a:r>
              <a:r>
                <a:rPr kumimoji="0" lang="ar-LB" sz="1300" b="1" i="0" u="none" strike="noStrike" kern="1200" cap="none" spc="0" normalizeH="0" baseline="0" noProof="0" dirty="0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ومن ثمّ ضع الأولويات</a:t>
              </a:r>
            </a:p>
          </p:txBody>
        </p:sp>
      </p:grpSp>
      <p:sp>
        <p:nvSpPr>
          <p:cNvPr id="82" name="Shape 81">
            <a:extLst>
              <a:ext uri="{FF2B5EF4-FFF2-40B4-BE49-F238E27FC236}">
                <a16:creationId xmlns:a16="http://schemas.microsoft.com/office/drawing/2014/main" id="{4CC461AE-3A11-0DF0-A665-5072D0277B89}"/>
              </a:ext>
            </a:extLst>
          </p:cNvPr>
          <p:cNvSpPr/>
          <p:nvPr/>
        </p:nvSpPr>
        <p:spPr>
          <a:xfrm>
            <a:off x="928622" y="3188858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4" name="Shape 83">
            <a:extLst>
              <a:ext uri="{FF2B5EF4-FFF2-40B4-BE49-F238E27FC236}">
                <a16:creationId xmlns:a16="http://schemas.microsoft.com/office/drawing/2014/main" id="{F4593C10-E76D-33E8-C52B-CBA04446E602}"/>
              </a:ext>
            </a:extLst>
          </p:cNvPr>
          <p:cNvSpPr/>
          <p:nvPr/>
        </p:nvSpPr>
        <p:spPr>
          <a:xfrm>
            <a:off x="928622" y="4810998"/>
            <a:ext cx="1760582" cy="1760582"/>
          </a:xfrm>
          <a:prstGeom prst="gear9">
            <a:avLst/>
          </a:prstGeom>
          <a:solidFill>
            <a:srgbClr val="DADFE2"/>
          </a:solidFill>
          <a:ln>
            <a:solidFill>
              <a:srgbClr val="C3C7CD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DBAB6-4979-E025-97F0-6C646D81FC91}"/>
              </a:ext>
            </a:extLst>
          </p:cNvPr>
          <p:cNvSpPr txBox="1"/>
          <p:nvPr/>
        </p:nvSpPr>
        <p:spPr>
          <a:xfrm>
            <a:off x="2812252" y="1847721"/>
            <a:ext cx="3035024" cy="89255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أين تقع الثغرات في النظام وما الذي يحركها؟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أين تقع التفاوتات؟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ما هي الأولويات التي نعالجها (أو ما هي المشكلات التي نحلها)؟</a:t>
            </a:r>
          </a:p>
        </p:txBody>
      </p:sp>
      <p:sp>
        <p:nvSpPr>
          <p:cNvPr id="32" name="Shape 4">
            <a:extLst>
              <a:ext uri="{FF2B5EF4-FFF2-40B4-BE49-F238E27FC236}">
                <a16:creationId xmlns:a16="http://schemas.microsoft.com/office/drawing/2014/main" id="{D51CC5A9-924E-F5EF-26E4-524FD7CFD423}"/>
              </a:ext>
            </a:extLst>
          </p:cNvPr>
          <p:cNvSpPr txBox="1"/>
          <p:nvPr/>
        </p:nvSpPr>
        <p:spPr>
          <a:xfrm>
            <a:off x="1282576" y="3617048"/>
            <a:ext cx="1052672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شارك</a:t>
            </a: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 في تصميم خدمات ونماذج جديدة للخدمة</a:t>
            </a:r>
          </a:p>
        </p:txBody>
      </p:sp>
      <p:sp>
        <p:nvSpPr>
          <p:cNvPr id="35" name="Shape 4">
            <a:extLst>
              <a:ext uri="{FF2B5EF4-FFF2-40B4-BE49-F238E27FC236}">
                <a16:creationId xmlns:a16="http://schemas.microsoft.com/office/drawing/2014/main" id="{47882A33-ADD4-4F19-D039-880E66C84A09}"/>
              </a:ext>
            </a:extLst>
          </p:cNvPr>
          <p:cNvSpPr txBox="1"/>
          <p:nvPr/>
        </p:nvSpPr>
        <p:spPr>
          <a:xfrm>
            <a:off x="1146137" y="5238801"/>
            <a:ext cx="1325549" cy="904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التطبيق ثم التكييف</a:t>
            </a: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باستخدام المراقبة على مستوى النظام</a:t>
            </a:r>
          </a:p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والتقييم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9F21813-8BD1-E895-8007-403C2C5E6EC0}"/>
              </a:ext>
            </a:extLst>
          </p:cNvPr>
          <p:cNvSpPr txBox="1"/>
          <p:nvPr/>
        </p:nvSpPr>
        <p:spPr>
          <a:xfrm>
            <a:off x="2812252" y="3531836"/>
            <a:ext cx="3035024" cy="6924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ما هي الحلول القائمة على الأدلة العلمية؟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كيف سيتم تكييف/تصميم الحلول مع المعلومات من قبل مستخدمي النظام والمجتمعات؟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A6D16C-AB56-2B3B-23D0-92A6B0FB4DC3}"/>
              </a:ext>
            </a:extLst>
          </p:cNvPr>
          <p:cNvSpPr txBox="1"/>
          <p:nvPr/>
        </p:nvSpPr>
        <p:spPr>
          <a:xfrm>
            <a:off x="2812252" y="5250579"/>
            <a:ext cx="3035024" cy="49244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هل يعمل هذا النموذج؟ </a:t>
            </a:r>
            <a:b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</a:b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كيف؟ ولمن؟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ar-LB" sz="13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ما هي التعديلات اللازمة للبناء والتققيم؟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D99DF0-43FF-3DED-96BE-B0E43CD87485}"/>
              </a:ext>
            </a:extLst>
          </p:cNvPr>
          <p:cNvSpPr txBox="1"/>
          <p:nvPr/>
        </p:nvSpPr>
        <p:spPr>
          <a:xfrm>
            <a:off x="5953303" y="1243218"/>
            <a:ext cx="4146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مخازن الأدلة العلمية القائمة: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2637B3-72C2-DD52-D12B-EC63A8AC0808}"/>
              </a:ext>
            </a:extLst>
          </p:cNvPr>
          <p:cNvSpPr txBox="1"/>
          <p:nvPr/>
        </p:nvSpPr>
        <p:spPr>
          <a:xfrm>
            <a:off x="2812252" y="1243218"/>
            <a:ext cx="4146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8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الأسئلة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8AC3E3-37A7-BEBB-A34A-13CD999B4A95}"/>
              </a:ext>
            </a:extLst>
          </p:cNvPr>
          <p:cNvSpPr txBox="1"/>
          <p:nvPr/>
        </p:nvSpPr>
        <p:spPr>
          <a:xfrm>
            <a:off x="6475040" y="1957218"/>
            <a:ext cx="1977572" cy="1119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تحليل البيانات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النمذجة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1417FF5-EF89-EB72-7250-3D6D3506BB70}"/>
              </a:ext>
            </a:extLst>
          </p:cNvPr>
          <p:cNvSpPr txBox="1"/>
          <p:nvPr/>
        </p:nvSpPr>
        <p:spPr>
          <a:xfrm>
            <a:off x="6475041" y="3296848"/>
            <a:ext cx="2164464" cy="1373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التقييم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النمذجة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رؤى نوعية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59D9B4-3565-D31C-C18F-5BF567BE5D0D}"/>
              </a:ext>
            </a:extLst>
          </p:cNvPr>
          <p:cNvSpPr txBox="1"/>
          <p:nvPr/>
        </p:nvSpPr>
        <p:spPr>
          <a:xfrm>
            <a:off x="9267270" y="3345677"/>
            <a:ext cx="2902907" cy="1350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توليف الأدلة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000" b="1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تقييمات التكنولوجيا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9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التوجيهات العامة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9DB52D9-0400-8BB6-EF46-90A8AEC3A8A8}"/>
              </a:ext>
            </a:extLst>
          </p:cNvPr>
          <p:cNvSpPr txBox="1"/>
          <p:nvPr/>
        </p:nvSpPr>
        <p:spPr>
          <a:xfrm>
            <a:off x="9254405" y="1957218"/>
            <a:ext cx="2175303" cy="842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0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رؤى نوعية</a:t>
            </a: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0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60958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LB" sz="1200" b="1" i="0" u="none" strike="noStrike" kern="120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توليف الأدلة</a:t>
            </a: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4A664D53-3E78-BFDB-4128-46748C0041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989399" y="4882640"/>
            <a:ext cx="476991" cy="476991"/>
          </a:xfrm>
          <a:prstGeom prst="rect">
            <a:avLst/>
          </a:prstGeom>
        </p:spPr>
      </p:pic>
      <p:sp>
        <p:nvSpPr>
          <p:cNvPr id="109" name="Slide Number">
            <a:extLst>
              <a:ext uri="{FF2B5EF4-FFF2-40B4-BE49-F238E27FC236}">
                <a16:creationId xmlns:a16="http://schemas.microsoft.com/office/drawing/2014/main" id="{10DE8113-57B5-DDF4-9AF3-8B5858E68D3A}"/>
              </a:ext>
            </a:extLst>
          </p:cNvPr>
          <p:cNvSpPr txBox="1">
            <a:spLocks/>
          </p:cNvSpPr>
          <p:nvPr/>
        </p:nvSpPr>
        <p:spPr>
          <a:xfrm>
            <a:off x="11557828" y="6374995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n-CA" sz="2000" b="0" i="0" u="none" strike="noStrike" kern="1200" cap="none" spc="0" normalizeH="0" baseline="0" noProof="0" smtClean="0">
                <a:ln>
                  <a:noFill/>
                </a:ln>
                <a:solidFill>
                  <a:srgbClr val="0F447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rPr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2000" b="0" i="0" u="none" strike="noStrike" kern="1200" cap="none" spc="0" normalizeH="0" baseline="0" noProof="0" dirty="0">
              <a:ln>
                <a:noFill/>
              </a:ln>
              <a:solidFill>
                <a:srgbClr val="0F447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Arial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BBE87F6-762C-8653-003F-C76A16D76465}"/>
              </a:ext>
            </a:extLst>
          </p:cNvPr>
          <p:cNvSpPr/>
          <p:nvPr/>
        </p:nvSpPr>
        <p:spPr>
          <a:xfrm>
            <a:off x="1487520" y="6506879"/>
            <a:ext cx="1021852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 w="0"/>
                <a:solidFill>
                  <a:srgbClr val="25477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First two columns adapted from Reid R, Wodchis W, Lee-Foon N, and Institute for Better Health-Trillium Health Partners (2022)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79A914-B857-B915-3C3B-4B60E49D88F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998049" y="1895416"/>
            <a:ext cx="476991" cy="4769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FA933C-163A-3E78-4228-5523A26A4B7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998049" y="2408934"/>
            <a:ext cx="476991" cy="4769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3A156E9-0518-FFC3-C44B-2BF76A0E232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8777414" y="1903298"/>
            <a:ext cx="476991" cy="4769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DDD402-9C24-F6AF-F826-94DD66235AE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777414" y="2416816"/>
            <a:ext cx="476991" cy="4769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25960C9-EDCC-0413-EC75-56BFFC4A288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998049" y="3265894"/>
            <a:ext cx="476991" cy="47699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F9B1BF7-D57D-CB19-D2AC-794EBD1AFD9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8777414" y="3775262"/>
            <a:ext cx="476991" cy="4769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28D4075-B2D2-C0F9-15EC-940A808D5B80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8777414" y="4241926"/>
            <a:ext cx="476991" cy="4769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6E2900-3EA5-7A3A-6FA0-6848ABF3BCB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8777413" y="3278827"/>
            <a:ext cx="476991" cy="47699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690923-A84C-59B7-BD7A-B444B572BE6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994071" y="5850984"/>
            <a:ext cx="476991" cy="47699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C9D294F-EA44-49E9-E8E0-B28018358522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996060" y="5366267"/>
            <a:ext cx="476991" cy="47699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550BFE4-20FD-3FC7-3675-54E8A32055B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994071" y="3753449"/>
            <a:ext cx="476991" cy="476991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09D7174-254D-B7AB-E5F6-1F20354AAF8F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8773169" y="5849039"/>
            <a:ext cx="476991" cy="47699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F22FA6B-C553-16B3-ED2E-C588F5CDEA7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773170" y="5356913"/>
            <a:ext cx="476991" cy="47699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C58B3B8-F016-E230-318C-3FDD8026125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 t="3670" b="3670"/>
          <a:stretch/>
        </p:blipFill>
        <p:spPr>
          <a:xfrm>
            <a:off x="650952" y="1680158"/>
            <a:ext cx="512017" cy="50234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1708F684-A406-2B1E-8789-9BA33A3CBC5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5994071" y="4234043"/>
            <a:ext cx="476991" cy="47699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07A605-8F4A-CA5E-201C-AAAD8838E218}"/>
              </a:ext>
            </a:extLst>
          </p:cNvPr>
          <p:cNvSpPr txBox="1"/>
          <p:nvPr/>
        </p:nvSpPr>
        <p:spPr>
          <a:xfrm rot="1887855" flipH="1" flipV="1">
            <a:off x="822918" y="3686676"/>
            <a:ext cx="215786" cy="955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C555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505247-8F0A-42B2-EED3-B15D690F36CC}"/>
              </a:ext>
            </a:extLst>
          </p:cNvPr>
          <p:cNvSpPr txBox="1"/>
          <p:nvPr/>
        </p:nvSpPr>
        <p:spPr>
          <a:xfrm rot="18880491" flipV="1">
            <a:off x="797113" y="4831191"/>
            <a:ext cx="106062" cy="1271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C555C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565A0D4-0FE3-0BC3-01CD-FF4E2CC19D73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 t="3670" b="3670"/>
          <a:stretch/>
        </p:blipFill>
        <p:spPr>
          <a:xfrm>
            <a:off x="657551" y="3309117"/>
            <a:ext cx="512017" cy="5023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D4CCC18-EC03-5EBA-3301-C0BE37FB52B9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3670" b="3670"/>
          <a:stretch/>
        </p:blipFill>
        <p:spPr>
          <a:xfrm>
            <a:off x="650045" y="4927331"/>
            <a:ext cx="512017" cy="502342"/>
          </a:xfrm>
          <a:prstGeom prst="rect">
            <a:avLst/>
          </a:prstGeom>
        </p:spPr>
      </p:pic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8865FD87-F5FB-19D3-F2BC-48CA1118B08B}"/>
              </a:ext>
            </a:extLst>
          </p:cNvPr>
          <p:cNvSpPr/>
          <p:nvPr/>
        </p:nvSpPr>
        <p:spPr>
          <a:xfrm>
            <a:off x="8442780" y="4859155"/>
            <a:ext cx="3089609" cy="1493387"/>
          </a:xfrm>
          <a:prstGeom prst="roundRect">
            <a:avLst/>
          </a:prstGeom>
          <a:noFill/>
          <a:ln w="25400">
            <a:solidFill>
              <a:srgbClr val="2547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itle 14">
            <a:extLst>
              <a:ext uri="{FF2B5EF4-FFF2-40B4-BE49-F238E27FC236}">
                <a16:creationId xmlns:a16="http://schemas.microsoft.com/office/drawing/2014/main" id="{3F68B61C-81DE-5D74-C566-FC18579468E0}"/>
              </a:ext>
            </a:extLst>
          </p:cNvPr>
          <p:cNvSpPr txBox="1">
            <a:spLocks/>
          </p:cNvSpPr>
          <p:nvPr/>
        </p:nvSpPr>
        <p:spPr>
          <a:xfrm>
            <a:off x="266220" y="216501"/>
            <a:ext cx="8620792" cy="10352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algn="r" defTabSz="914400" rtl="1" hangingPunct="0">
              <a:spcBef>
                <a:spcPts val="0"/>
              </a:spcBef>
              <a:defRPr/>
            </a:pPr>
            <a:r>
              <a:rPr lang="en-CA" b="1" dirty="0"/>
              <a:t>0.3</a:t>
            </a:r>
            <a:r>
              <a:rPr lang="en-CA" dirty="0"/>
              <a:t> </a:t>
            </a:r>
            <a:r>
              <a:rPr lang="ar-SA" b="1" dirty="0"/>
              <a:t> طريقة أخرى للتعامل مع استخدام الأدلة العلمية:</a:t>
            </a:r>
          </a:p>
          <a:p>
            <a:pPr algn="r" defTabSz="914400" rtl="1" hangingPunct="0">
              <a:spcBef>
                <a:spcPts val="0"/>
              </a:spcBef>
              <a:defRPr/>
            </a:pPr>
            <a:r>
              <a:rPr lang="ar-SA" sz="2000" dirty="0"/>
              <a:t> تضمين الدليل في دورات للتعلم السريع والتحسين.</a:t>
            </a:r>
          </a:p>
          <a:p>
            <a:pPr algn="r" defTabSz="914400" rtl="1" hangingPunct="0">
              <a:spcBef>
                <a:spcPts val="0"/>
              </a:spcBef>
              <a:defRPr/>
            </a:pPr>
            <a:r>
              <a:rPr lang="ar-S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C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ar-SA" sz="1600" kern="0" dirty="0">
                <a:solidFill>
                  <a:srgbClr val="23477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مثلا للتأقلم مع المناخ و في أنظمة التعليم و الصحة)</a:t>
            </a:r>
            <a:endParaRPr lang="en-US" sz="16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43BA8695-F4F7-9D5D-342D-BEEDDAE02EE0}"/>
              </a:ext>
            </a:extLst>
          </p:cNvPr>
          <p:cNvSpPr txBox="1"/>
          <p:nvPr/>
        </p:nvSpPr>
        <p:spPr>
          <a:xfrm>
            <a:off x="9385072" y="1068159"/>
            <a:ext cx="24032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</p:txBody>
      </p:sp>
    </p:spTree>
    <p:extLst>
      <p:ext uri="{BB962C8B-B14F-4D97-AF65-F5344CB8AC3E}">
        <p14:creationId xmlns:p14="http://schemas.microsoft.com/office/powerpoint/2010/main" val="56195902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9eec1d-e27c-4128-92a4-19001b8afe14">
      <Terms xmlns="http://schemas.microsoft.com/office/infopath/2007/PartnerControls"/>
    </lcf76f155ced4ddcb4097134ff3c332f>
    <TaxCatchAll xmlns="0408fcbc-2e10-4461-bee0-724c01b46ae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0" ma:contentTypeDescription="Create a new document." ma:contentTypeScope="" ma:versionID="8811d1ee1f955924d6efa7668c64d987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d40de2e1756169e64ca3344cc1c16fd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B8B3B9-3200-4299-A29F-F36128170726}">
  <ds:schemaRefs>
    <ds:schemaRef ds:uri="http://schemas.microsoft.com/office/2006/metadata/properties"/>
    <ds:schemaRef ds:uri="http://purl.org/dc/dcmitype/"/>
    <ds:schemaRef ds:uri="http://www.w3.org/XML/1998/namespace"/>
    <ds:schemaRef ds:uri="http://schemas.openxmlformats.org/package/2006/metadata/core-properties"/>
    <ds:schemaRef ds:uri="0408fcbc-2e10-4461-bee0-724c01b46ae9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599eec1d-e27c-4128-92a4-19001b8afe14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489194E-FD15-4109-B43E-B78BE7C380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4998D5-D4B4-4020-93DA-BD0CB11AA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39171</TotalTime>
  <Words>198</Words>
  <Application>Microsoft Macintosh PowerPoint</Application>
  <PresentationFormat>Widescreen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Courier New</vt:lpstr>
      <vt:lpstr>Helvetica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2023-05-03T19:03:51Z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  <property fmtid="{D5CDD505-2E9C-101B-9397-08002B2CF9AE}" pid="3" name="MediaServiceImageTags">
    <vt:lpwstr/>
  </property>
</Properties>
</file>