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sldIdLst>
    <p:sldId id="1060" r:id="rId5"/>
  </p:sldIdLst>
  <p:sldSz cx="12192000" cy="6858000"/>
  <p:notesSz cx="6858000" cy="9144000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D004155-0BE5-983B-240A-7F579D944F20}" name="Lavis, John" initials="LJ" userId="S::lavisj@mcmaster.ca::8625103c-d98b-4845-814c-6cf45bf9f2ec" providerId="AD"/>
  <p188:author id="{CB079C5A-0D4E-BE37-2D8A-87824B504FDA}" name="Sue Johnston" initials="SJ" userId="26f1e46323adff1d" providerId="Windows Live"/>
  <p188:author id="{1B4538DD-8686-2F8E-4AF0-15C617F13196}" name="Ileana Ciurea" initials="IC" userId="S::ileana.ciurea@greycell.ca::8948fc58-0a30-4242-8d3b-9074f456e69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4776"/>
    <a:srgbClr val="8DD2E5"/>
    <a:srgbClr val="99CC66"/>
    <a:srgbClr val="CC76A6"/>
    <a:srgbClr val="FEB714"/>
    <a:srgbClr val="FFC057"/>
    <a:srgbClr val="6AA855"/>
    <a:srgbClr val="6FC0D3"/>
    <a:srgbClr val="8DC758"/>
    <a:srgbClr val="99CC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687" autoAdjust="0"/>
    <p:restoredTop sz="95707" autoAdjust="0"/>
  </p:normalViewPr>
  <p:slideViewPr>
    <p:cSldViewPr snapToGrid="0" snapToObjects="1">
      <p:cViewPr varScale="1">
        <p:scale>
          <a:sx n="112" d="100"/>
          <a:sy n="112" d="100"/>
        </p:scale>
        <p:origin x="216" y="536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charset="0"/>
              </a:defRPr>
            </a:lvl1pPr>
          </a:lstStyle>
          <a:p>
            <a:fld id="{E9F3A7FF-300E-B84F-A2D0-CDCDE713DCB9}" type="datetimeFigureOut">
              <a:rPr lang="en-US" smtClean="0"/>
              <a:pPr/>
              <a:t>5/3/23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charset="0"/>
              </a:defRPr>
            </a:lvl1pPr>
          </a:lstStyle>
          <a:p>
            <a:fld id="{7C11621C-3EA7-C342-A130-13C6D43C8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347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1pPr>
    <a:lvl2pPr marL="609585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2pPr>
    <a:lvl3pPr marL="121917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3pPr>
    <a:lvl4pPr marL="1828754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4pPr>
    <a:lvl5pPr marL="2438339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058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508AC5A7-CE1D-1B83-E287-3CF1EB9791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223195"/>
          </a:xfrm>
          <a:prstGeom prst="rect">
            <a:avLst/>
          </a:prstGeom>
        </p:spPr>
      </p:pic>
      <p:sp>
        <p:nvSpPr>
          <p:cNvPr id="2" name="Title Placeholder" descr="Master title"/>
          <p:cNvSpPr>
            <a:spLocks noGrp="1"/>
          </p:cNvSpPr>
          <p:nvPr>
            <p:ph type="ctrTitle"/>
          </p:nvPr>
        </p:nvSpPr>
        <p:spPr>
          <a:xfrm>
            <a:off x="2715491" y="634805"/>
            <a:ext cx="6862619" cy="2666171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lnSpc>
                <a:spcPct val="100000"/>
              </a:lnSpc>
              <a:defRPr sz="4000">
                <a:solidFill>
                  <a:srgbClr val="2547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Placeholder" descr="Master subtitle"/>
          <p:cNvSpPr>
            <a:spLocks noGrp="1"/>
          </p:cNvSpPr>
          <p:nvPr>
            <p:ph type="subTitle" idx="1"/>
          </p:nvPr>
        </p:nvSpPr>
        <p:spPr>
          <a:xfrm>
            <a:off x="4110182" y="3300976"/>
            <a:ext cx="4073237" cy="9116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Meeting Information" descr="Meering or Audience Data">
            <a:extLst>
              <a:ext uri="{FF2B5EF4-FFF2-40B4-BE49-F238E27FC236}">
                <a16:creationId xmlns:a16="http://schemas.microsoft.com/office/drawing/2014/main" id="{E4830579-3FC9-4C47-AF4E-DC02A16FCB8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56005" y="4212601"/>
            <a:ext cx="4181593" cy="911617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67">
                <a:solidFill>
                  <a:srgbClr val="464F55"/>
                </a:solidFill>
              </a:defRPr>
            </a:lvl1pPr>
            <a:lvl2pPr marL="457189" indent="0">
              <a:buNone/>
              <a:defRPr sz="1467"/>
            </a:lvl2pPr>
            <a:lvl3pPr marL="914377" indent="0">
              <a:buNone/>
              <a:defRPr sz="1467"/>
            </a:lvl3pPr>
            <a:lvl4pPr marL="1371566" indent="0">
              <a:buNone/>
              <a:defRPr sz="1467"/>
            </a:lvl4pPr>
            <a:lvl5pPr marL="1828754" indent="0">
              <a:buNone/>
              <a:defRPr sz="1467"/>
            </a:lvl5pPr>
          </a:lstStyle>
          <a:p>
            <a:pPr lvl="0"/>
            <a:r>
              <a:rPr lang="en-US" dirty="0"/>
              <a:t>Meeting or Audience Date</a:t>
            </a:r>
          </a:p>
        </p:txBody>
      </p:sp>
      <p:sp>
        <p:nvSpPr>
          <p:cNvPr id="8" name="Slide Number" descr="Page Number">
            <a:extLst>
              <a:ext uri="{FF2B5EF4-FFF2-40B4-BE49-F238E27FC236}">
                <a16:creationId xmlns:a16="http://schemas.microsoft.com/office/drawing/2014/main" id="{EE66D232-CA20-FDCA-F279-F1103BF3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blur, blurry&#10;&#10;Description automatically generated">
            <a:extLst>
              <a:ext uri="{FF2B5EF4-FFF2-40B4-BE49-F238E27FC236}">
                <a16:creationId xmlns:a16="http://schemas.microsoft.com/office/drawing/2014/main" id="{83CD791E-98A1-0162-6CC0-D6583896CE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0000"/>
          </a:blip>
          <a:srcRect l="9741" t="6894" r="7309" b="29427"/>
          <a:stretch/>
        </p:blipFill>
        <p:spPr>
          <a:xfrm>
            <a:off x="0" y="0"/>
            <a:ext cx="12192000" cy="6250905"/>
          </a:xfrm>
          <a:prstGeom prst="rect">
            <a:avLst/>
          </a:prstGeom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8D0C2E2-5D81-CE5F-219E-22C224152F8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60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263E6EE-4BB6-8A1C-E311-0E74B18F45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12" name="Subtitle Placeholder" descr="Slide sub title">
            <a:extLst>
              <a:ext uri="{FF2B5EF4-FFF2-40B4-BE49-F238E27FC236}">
                <a16:creationId xmlns:a16="http://schemas.microsoft.com/office/drawing/2014/main" id="{E4697456-D8E5-5447-AB08-1193E92AD31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" name="Content Placeholder" descr="Slide content"/>
          <p:cNvSpPr>
            <a:spLocks noGrp="1"/>
          </p:cNvSpPr>
          <p:nvPr>
            <p:ph idx="1" hasCustomPrompt="1"/>
          </p:nvPr>
        </p:nvSpPr>
        <p:spPr>
          <a:xfrm>
            <a:off x="267858" y="1471001"/>
            <a:ext cx="11708068" cy="4536015"/>
          </a:xfrm>
        </p:spPr>
        <p:txBody>
          <a:bodyPr lIns="10800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5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2783A4F7-F459-E4B5-6A3C-3ABC5E9C0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286C0FB-52F0-3A89-90C6-66C46E6DD5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  <p:sp>
        <p:nvSpPr>
          <p:cNvPr id="10" name="Slide Number" descr="Page Number">
            <a:extLst>
              <a:ext uri="{FF2B5EF4-FFF2-40B4-BE49-F238E27FC236}">
                <a16:creationId xmlns:a16="http://schemas.microsoft.com/office/drawing/2014/main" id="{8889B7D9-D7D3-4C70-618E-523C87036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20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E5F536A-097D-F9C2-3926-5439D376C0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D769DDCC-F1E0-C10D-BC2A-BCACFC731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113435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" descr="Page Number">
            <a:extLst>
              <a:ext uri="{FF2B5EF4-FFF2-40B4-BE49-F238E27FC236}">
                <a16:creationId xmlns:a16="http://schemas.microsoft.com/office/drawing/2014/main" id="{562B326D-4420-96CE-9477-EAFA66BBA8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E9353E2E-99A4-592F-60C3-5088FF465CD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926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EF50776-A37A-951A-D077-1B92C26B46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8" name="Left Content Placeholder">
            <a:extLst>
              <a:ext uri="{FF2B5EF4-FFF2-40B4-BE49-F238E27FC236}">
                <a16:creationId xmlns:a16="http://schemas.microsoft.com/office/drawing/2014/main" id="{7ED32BB9-068A-BC8C-7D27-8C1A6E07DE97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9" name="Right Content Placeholder">
            <a:extLst>
              <a:ext uri="{FF2B5EF4-FFF2-40B4-BE49-F238E27FC236}">
                <a16:creationId xmlns:a16="http://schemas.microsoft.com/office/drawing/2014/main" id="{AE9B9F67-FF62-5938-072D-74A9156DF59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10" name="Subtitle Placeholder" descr="Slide sub title">
            <a:extLst>
              <a:ext uri="{FF2B5EF4-FFF2-40B4-BE49-F238E27FC236}">
                <a16:creationId xmlns:a16="http://schemas.microsoft.com/office/drawing/2014/main" id="{95C762DA-EFD0-C76E-4E74-A61801BDF4D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itle Placeholder" descr="Master Title">
            <a:extLst>
              <a:ext uri="{FF2B5EF4-FFF2-40B4-BE49-F238E27FC236}">
                <a16:creationId xmlns:a16="http://schemas.microsoft.com/office/drawing/2014/main" id="{C90B5A47-A1F6-28BB-5CFA-3CB937513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Slide Number" descr="Page Number">
            <a:extLst>
              <a:ext uri="{FF2B5EF4-FFF2-40B4-BE49-F238E27FC236}">
                <a16:creationId xmlns:a16="http://schemas.microsoft.com/office/drawing/2014/main" id="{FB11FD29-404E-0128-612A-FE3DE5DAD4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0D8833EF-1349-6CFE-3551-34515FFA92C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84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" descr="Slide Content"/>
          <p:cNvSpPr>
            <a:spLocks noGrp="1"/>
          </p:cNvSpPr>
          <p:nvPr>
            <p:ph type="body" idx="1"/>
          </p:nvPr>
        </p:nvSpPr>
        <p:spPr>
          <a:xfrm>
            <a:off x="267858" y="1480930"/>
            <a:ext cx="11708068" cy="4645234"/>
          </a:xfrm>
          <a:prstGeom prst="rect">
            <a:avLst/>
          </a:prstGeom>
        </p:spPr>
        <p:txBody>
          <a:bodyPr vert="horz" lIns="10800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URL">
            <a:extLst>
              <a:ext uri="{FF2B5EF4-FFF2-40B4-BE49-F238E27FC236}">
                <a16:creationId xmlns:a16="http://schemas.microsoft.com/office/drawing/2014/main" id="{0C654FC7-9C31-074E-AD8E-D6FD365BF2A7}"/>
              </a:ext>
            </a:extLst>
          </p:cNvPr>
          <p:cNvSpPr txBox="1"/>
          <p:nvPr userDrawn="1"/>
        </p:nvSpPr>
        <p:spPr>
          <a:xfrm>
            <a:off x="267858" y="6277352"/>
            <a:ext cx="3339700" cy="55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0EB42C68-2428-64E4-0D5F-4E2E792505F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93" y="6338887"/>
            <a:ext cx="122703" cy="12270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3A7D78D-A0CB-7AFD-BBB4-995E97AE487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659257"/>
            <a:ext cx="126293" cy="12629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A3FC173-5774-5895-C511-3286CCCFCC41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504045"/>
            <a:ext cx="126293" cy="126293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2DC0F4D4-FDFA-BAAD-9B15-3AAD692D6905}"/>
              </a:ext>
            </a:extLst>
          </p:cNvPr>
          <p:cNvSpPr txBox="1"/>
          <p:nvPr userDrawn="1"/>
        </p:nvSpPr>
        <p:spPr>
          <a:xfrm>
            <a:off x="8408358" y="6300460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7" name="Slide Number" descr="Page Number">
            <a:extLst>
              <a:ext uri="{FF2B5EF4-FFF2-40B4-BE49-F238E27FC236}">
                <a16:creationId xmlns:a16="http://schemas.microsoft.com/office/drawing/2014/main" id="{038D6026-73A3-1882-2BB8-CDC441E82D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4220E00-5CFF-0AE1-9606-366474FAFAE9}"/>
              </a:ext>
            </a:extLst>
          </p:cNvPr>
          <p:cNvCxnSpPr>
            <a:cxnSpLocks/>
          </p:cNvCxnSpPr>
          <p:nvPr userDrawn="1"/>
        </p:nvCxnSpPr>
        <p:spPr>
          <a:xfrm>
            <a:off x="0" y="6260774"/>
            <a:ext cx="12192000" cy="0"/>
          </a:xfrm>
          <a:prstGeom prst="line">
            <a:avLst/>
          </a:prstGeom>
          <a:ln w="25400">
            <a:solidFill>
              <a:srgbClr val="464F55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689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72" r:id="rId4"/>
  </p:sldLayoutIdLst>
  <p:hf hdr="0" ftr="0"/>
  <p:txStyles>
    <p:titleStyle>
      <a:lvl1pPr marL="0" marR="0" indent="0" algn="l" defTabSz="457189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2400" b="0" i="0" kern="1200">
          <a:solidFill>
            <a:srgbClr val="254776"/>
          </a:solidFill>
          <a:latin typeface="Arial" charset="0"/>
          <a:ea typeface="+mj-ea"/>
          <a:cs typeface="+mj-cs"/>
        </a:defRPr>
      </a:lvl1pPr>
    </p:titleStyle>
    <p:bodyStyle>
      <a:lvl1pPr marL="285750" indent="-285750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Font typeface="Arial" panose="020B0604020202020204" pitchFamily="34" charset="0"/>
        <a:buChar char="•"/>
        <a:defRPr sz="1800" b="0" i="0" kern="1200">
          <a:solidFill>
            <a:srgbClr val="464F55"/>
          </a:solidFill>
          <a:latin typeface="Arial" charset="0"/>
          <a:ea typeface="+mn-ea"/>
          <a:cs typeface="+mn-cs"/>
        </a:defRPr>
      </a:lvl1pPr>
      <a:lvl2pPr marL="646934" indent="-28574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902977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68171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433364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FAE99748-039D-B433-24D0-B1A46D04A4E7}"/>
              </a:ext>
            </a:extLst>
          </p:cNvPr>
          <p:cNvSpPr/>
          <p:nvPr/>
        </p:nvSpPr>
        <p:spPr>
          <a:xfrm>
            <a:off x="0" y="6232422"/>
            <a:ext cx="12192000" cy="6255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z</a:t>
            </a:r>
          </a:p>
        </p:txBody>
      </p:sp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1A8DB961-0478-7D43-2188-B29901D366F8}"/>
              </a:ext>
            </a:extLst>
          </p:cNvPr>
          <p:cNvSpPr/>
          <p:nvPr/>
        </p:nvSpPr>
        <p:spPr>
          <a:xfrm>
            <a:off x="6282422" y="5763379"/>
            <a:ext cx="5463442" cy="623973"/>
          </a:xfrm>
          <a:prstGeom prst="roundRect">
            <a:avLst/>
          </a:prstGeom>
          <a:solidFill>
            <a:srgbClr val="2590CC">
              <a:alpha val="15000"/>
            </a:srgbClr>
          </a:solidFill>
          <a:ln w="12700">
            <a:solidFill>
              <a:srgbClr val="2590C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20B1A35B-5C0C-558F-8F6E-A2698D7D0199}"/>
              </a:ext>
            </a:extLst>
          </p:cNvPr>
          <p:cNvSpPr/>
          <p:nvPr/>
        </p:nvSpPr>
        <p:spPr>
          <a:xfrm>
            <a:off x="6290656" y="3398955"/>
            <a:ext cx="5463442" cy="1815029"/>
          </a:xfrm>
          <a:prstGeom prst="roundRect">
            <a:avLst/>
          </a:prstGeom>
          <a:solidFill>
            <a:srgbClr val="FEB714">
              <a:alpha val="20079"/>
            </a:srgbClr>
          </a:solidFill>
          <a:ln w="12700">
            <a:solidFill>
              <a:srgbClr val="FEB71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Shape&#10;&#10;Description automatically generated">
            <a:extLst>
              <a:ext uri="{FF2B5EF4-FFF2-40B4-BE49-F238E27FC236}">
                <a16:creationId xmlns:a16="http://schemas.microsoft.com/office/drawing/2014/main" id="{6FE678B0-BB41-34D2-EA51-71242B1B41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381138" y="1550688"/>
            <a:ext cx="3655175" cy="4737129"/>
          </a:xfrm>
          <a:prstGeom prst="rect">
            <a:avLst/>
          </a:prstGeom>
        </p:spPr>
      </p:pic>
      <p:sp>
        <p:nvSpPr>
          <p:cNvPr id="14" name="Slide Number">
            <a:extLst>
              <a:ext uri="{FF2B5EF4-FFF2-40B4-BE49-F238E27FC236}">
                <a16:creationId xmlns:a16="http://schemas.microsoft.com/office/drawing/2014/main" id="{420B1FC2-35BE-44BA-1A9E-2C967503D903}"/>
              </a:ext>
            </a:extLst>
          </p:cNvPr>
          <p:cNvSpPr txBox="1">
            <a:spLocks/>
          </p:cNvSpPr>
          <p:nvPr/>
        </p:nvSpPr>
        <p:spPr>
          <a:xfrm>
            <a:off x="11573435" y="6387352"/>
            <a:ext cx="618565" cy="470648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9pPr>
          </a:lstStyle>
          <a:p>
            <a:pPr algn="ctr"/>
            <a:fld id="{86CB4B4D-7CA3-9044-876B-883B54F8677D}" type="slidenum">
              <a:rPr lang="en-CA" sz="2000" smtClean="0">
                <a:solidFill>
                  <a:srgbClr val="0F447C"/>
                </a:solidFill>
              </a:rPr>
              <a:pPr algn="ctr"/>
              <a:t>1</a:t>
            </a:fld>
            <a:endParaRPr lang="en-CA" sz="2000" dirty="0">
              <a:solidFill>
                <a:srgbClr val="0F447C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D9BF73F-6A70-EC45-A194-6E3BBE3191C1}"/>
              </a:ext>
            </a:extLst>
          </p:cNvPr>
          <p:cNvSpPr/>
          <p:nvPr/>
        </p:nvSpPr>
        <p:spPr>
          <a:xfrm>
            <a:off x="3571963" y="2851771"/>
            <a:ext cx="2537999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LB" sz="1100" dirty="0">
                <a:solidFill>
                  <a:srgbClr val="254776"/>
                </a:solidFill>
              </a:rPr>
              <a:t>الدراسات الفردية (أو الطبعات الأولية) التي لم يتم تقييمها من حيث الجودة ووضعت جنبًا إلى جنب مع جميع الدراسات الأخرى التي تتناول  السؤال نفسه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12048A1-7558-EB45-AEED-C957B3A94FE8}"/>
              </a:ext>
            </a:extLst>
          </p:cNvPr>
          <p:cNvSpPr/>
          <p:nvPr/>
        </p:nvSpPr>
        <p:spPr>
          <a:xfrm>
            <a:off x="3591068" y="3653154"/>
            <a:ext cx="227646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254776"/>
                </a:solidFill>
              </a:rPr>
              <a:t>Squeaky-wheel</a:t>
            </a:r>
            <a:r>
              <a:rPr lang="ar-LB" sz="1100" dirty="0">
                <a:solidFill>
                  <a:srgbClr val="254776"/>
                </a:solidFill>
              </a:rPr>
              <a:t> الخبراء المتذمرون الذين يتحدثون بطريقة تجعل من غير الممكن الحكم على دقتهم.</a:t>
            </a:r>
            <a:r>
              <a:rPr lang="en-US" sz="1100" dirty="0">
                <a:solidFill>
                  <a:srgbClr val="254776"/>
                </a:solidFill>
              </a:rPr>
              <a:t>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896A289-8223-4E44-954F-0CC87AA3E6EF}"/>
              </a:ext>
            </a:extLst>
          </p:cNvPr>
          <p:cNvSpPr/>
          <p:nvPr/>
        </p:nvSpPr>
        <p:spPr>
          <a:xfrm>
            <a:off x="3635715" y="4506514"/>
            <a:ext cx="234369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LB" sz="1100" b="1" dirty="0">
                <a:solidFill>
                  <a:srgbClr val="254776"/>
                </a:solidFill>
              </a:rPr>
              <a:t>الحوارات التقليدية التي تستخدم نهج </a:t>
            </a:r>
            <a:r>
              <a:rPr lang="en-US" sz="1100" b="1" dirty="0">
                <a:solidFill>
                  <a:srgbClr val="254776"/>
                </a:solidFill>
              </a:rPr>
              <a:t>GOBSATT</a:t>
            </a:r>
            <a:r>
              <a:rPr lang="ar-LB" sz="1100" b="1" dirty="0">
                <a:solidFill>
                  <a:srgbClr val="254776"/>
                </a:solidFill>
              </a:rPr>
              <a:t> (المقاربات السطحية)</a:t>
            </a:r>
            <a:endParaRPr lang="en-US" sz="1100" b="1" dirty="0">
              <a:solidFill>
                <a:srgbClr val="254776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B338ACE-8686-7C4C-97D0-A9BBFD7E1586}"/>
              </a:ext>
            </a:extLst>
          </p:cNvPr>
          <p:cNvSpPr/>
          <p:nvPr/>
        </p:nvSpPr>
        <p:spPr>
          <a:xfrm>
            <a:off x="3721489" y="5122314"/>
            <a:ext cx="231107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LB" sz="1100" dirty="0">
                <a:solidFill>
                  <a:srgbClr val="254776"/>
                </a:solidFill>
              </a:rPr>
              <a:t>عمليات إشراك المواطنين والجهات المعنية التي لا توفر "طرقًا" للحصول على الأدلة العلمية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85DF595-2C22-D048-A682-D8F0A3778E2F}"/>
              </a:ext>
            </a:extLst>
          </p:cNvPr>
          <p:cNvSpPr/>
          <p:nvPr/>
        </p:nvSpPr>
        <p:spPr>
          <a:xfrm>
            <a:off x="103944" y="5160926"/>
            <a:ext cx="144145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LB" sz="1100" dirty="0">
                <a:solidFill>
                  <a:srgbClr val="254776"/>
                </a:solidFill>
              </a:rPr>
              <a:t>أفضل دليل علمي على نوع السؤال المطروح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6C90E289-E356-9E4A-6D49-F7382DDD4D3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6518035" y="1181398"/>
            <a:ext cx="2890002" cy="2040001"/>
          </a:xfrm>
          <a:prstGeom prst="rect">
            <a:avLst/>
          </a:prstGeom>
        </p:spPr>
      </p:pic>
      <p:grpSp>
        <p:nvGrpSpPr>
          <p:cNvPr id="33" name="Group 32">
            <a:extLst>
              <a:ext uri="{FF2B5EF4-FFF2-40B4-BE49-F238E27FC236}">
                <a16:creationId xmlns:a16="http://schemas.microsoft.com/office/drawing/2014/main" id="{B83DEDA6-BA16-4F48-BC48-41EAA872827B}"/>
              </a:ext>
            </a:extLst>
          </p:cNvPr>
          <p:cNvGrpSpPr/>
          <p:nvPr/>
        </p:nvGrpSpPr>
        <p:grpSpPr>
          <a:xfrm>
            <a:off x="6290656" y="5414818"/>
            <a:ext cx="4702784" cy="690342"/>
            <a:chOff x="6290656" y="5217950"/>
            <a:chExt cx="4702784" cy="690342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BD11207-5591-DEDE-C472-D05C9C1C8576}"/>
                </a:ext>
              </a:extLst>
            </p:cNvPr>
            <p:cNvSpPr txBox="1"/>
            <p:nvPr/>
          </p:nvSpPr>
          <p:spPr>
            <a:xfrm>
              <a:off x="6458671" y="5615906"/>
              <a:ext cx="4534769" cy="2923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lvl="0" algn="r" defTabSz="914400" rtl="1" hangingPunct="0">
                <a:defRPr/>
              </a:pPr>
              <a:r>
                <a:rPr lang="ar-LB" sz="1300" dirty="0">
                  <a:solidFill>
                    <a:srgbClr val="254776"/>
                  </a:solidFill>
                  <a:latin typeface="Arial" panose="020B0604020202020204" pitchFamily="34" charset="0"/>
                  <a:sym typeface="Arial"/>
                </a:rPr>
                <a:t>لجان الخبراء الذين يستخدمون نهج </a:t>
              </a:r>
              <a:r>
                <a:rPr lang="en-US" sz="1300" dirty="0">
                  <a:solidFill>
                    <a:srgbClr val="254776"/>
                  </a:solidFill>
                  <a:latin typeface="Arial" panose="020B0604020202020204" pitchFamily="34" charset="0"/>
                  <a:sym typeface="Arial"/>
                </a:rPr>
                <a:t>GOBSATT</a:t>
              </a:r>
              <a:r>
                <a:rPr lang="ar-LB" sz="1300" dirty="0">
                  <a:solidFill>
                    <a:srgbClr val="254776"/>
                  </a:solidFill>
                  <a:latin typeface="Arial" panose="020B0604020202020204" pitchFamily="34" charset="0"/>
                  <a:sym typeface="Arial"/>
                </a:rPr>
                <a:t> (المقاربات السطحية)</a:t>
              </a: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0074309A-5DFD-38E9-C40E-DEDBAD93A504}"/>
                </a:ext>
              </a:extLst>
            </p:cNvPr>
            <p:cNvSpPr txBox="1"/>
            <p:nvPr/>
          </p:nvSpPr>
          <p:spPr>
            <a:xfrm>
              <a:off x="6290656" y="5217950"/>
              <a:ext cx="4534769" cy="3385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lvl="0" algn="r" defTabSz="914400" rtl="1" hangingPunct="0">
                <a:defRPr/>
              </a:pPr>
              <a:r>
                <a:rPr lang="ar-LB" sz="1600" i="1" dirty="0">
                  <a:solidFill>
                    <a:srgbClr val="254776"/>
                  </a:solidFill>
                  <a:latin typeface="Arial" panose="020B0604020202020204" pitchFamily="34" charset="0"/>
                  <a:sym typeface="Arial"/>
                </a:rPr>
                <a:t>لن يصلوا إلى المنصة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86641400-F3C1-E26E-5E9B-C97F92B6FF82}"/>
              </a:ext>
            </a:extLst>
          </p:cNvPr>
          <p:cNvGrpSpPr/>
          <p:nvPr/>
        </p:nvGrpSpPr>
        <p:grpSpPr>
          <a:xfrm>
            <a:off x="6458670" y="3143240"/>
            <a:ext cx="5114766" cy="1613680"/>
            <a:chOff x="6458670" y="3095184"/>
            <a:chExt cx="5114766" cy="1613680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64B81C5-87BF-84D2-9DCB-51352144B90F}"/>
                </a:ext>
              </a:extLst>
            </p:cNvPr>
            <p:cNvSpPr txBox="1"/>
            <p:nvPr/>
          </p:nvSpPr>
          <p:spPr>
            <a:xfrm>
              <a:off x="6458672" y="3416204"/>
              <a:ext cx="5114764" cy="12926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lvl="0" algn="r" defTabSz="914400" rtl="1" hangingPunct="0">
                <a:defRPr/>
              </a:pPr>
              <a:r>
                <a:rPr lang="ar-LB" sz="1300" dirty="0">
                  <a:solidFill>
                    <a:srgbClr val="254776"/>
                  </a:solidFill>
                  <a:latin typeface="Arial" panose="020B0604020202020204" pitchFamily="34" charset="0"/>
                  <a:sym typeface="Arial"/>
                </a:rPr>
                <a:t>لجان الخبراء التي:</a:t>
              </a:r>
            </a:p>
            <a:p>
              <a:pPr marL="342900" indent="-342900" algn="r" defTabSz="914400" rtl="1" hangingPunct="0">
                <a:buFont typeface="+mj-lt"/>
                <a:buAutoNum type="arabicParenR"/>
                <a:defRPr/>
              </a:pPr>
              <a:r>
                <a:rPr lang="ar-LB" sz="1300" dirty="0">
                  <a:solidFill>
                    <a:srgbClr val="254776"/>
                  </a:solidFill>
                  <a:latin typeface="Arial" panose="020B0604020202020204" pitchFamily="34" charset="0"/>
                  <a:ea typeface="Times New Roman" panose="02020603050405020304" pitchFamily="18" charset="0"/>
                  <a:sym typeface="Arial"/>
                </a:rPr>
                <a:t>تجمع الأشخاص الذين لديهم المزيج الصحيح من المعرفة الخاصة بقضية محددة وخبرة تقييم الأدلة العلمية والتجربة الحية</a:t>
              </a:r>
            </a:p>
            <a:p>
              <a:pPr marL="342900" indent="-342900" algn="r" defTabSz="914400" rtl="1" hangingPunct="0">
                <a:buFont typeface="+mj-lt"/>
                <a:buAutoNum type="arabicParenR"/>
                <a:defRPr/>
              </a:pPr>
              <a:r>
                <a:rPr lang="ar-LB" sz="1300" dirty="0">
                  <a:solidFill>
                    <a:srgbClr val="254776"/>
                  </a:solidFill>
                  <a:latin typeface="Arial" panose="020B0604020202020204" pitchFamily="34" charset="0"/>
                  <a:ea typeface="Times New Roman" panose="02020603050405020304" pitchFamily="18" charset="0"/>
                  <a:sym typeface="Arial"/>
                </a:rPr>
                <a:t>تتبع عمليات صارمة لتطوير توصياتها (على سبيل المثال، التوزيع المسبق لملخصات الأدلة العلمية وتوضيح الأدلة والخبرات التي تدعم التوصيات)</a:t>
              </a:r>
              <a:r>
                <a:rPr lang="en-US" sz="1300" dirty="0">
                  <a:solidFill>
                    <a:srgbClr val="254776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  <a:sym typeface="Arial"/>
                </a:rPr>
                <a:t> </a:t>
              </a:r>
            </a:p>
            <a:p>
              <a:pPr marL="342900" indent="-342900" algn="r" defTabSz="914400" rtl="1" hangingPunct="0">
                <a:buFont typeface="+mj-lt"/>
                <a:buAutoNum type="arabicParenR"/>
                <a:defRPr/>
              </a:pPr>
              <a:r>
                <a:rPr lang="ar-LB" sz="1300" dirty="0">
                  <a:solidFill>
                    <a:srgbClr val="254776"/>
                  </a:solidFill>
                  <a:latin typeface="Arial" panose="020B0604020202020204" pitchFamily="34" charset="0"/>
                  <a:sym typeface="Arial"/>
                </a:rPr>
                <a:t>تعدل توصياتها مع تطور السياق والقضايا والأدلة العلمية (في حالة لجان الخبراء الحية)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1EC31DA4-80DF-CCF4-1C39-FF849DCBD5D6}"/>
                </a:ext>
              </a:extLst>
            </p:cNvPr>
            <p:cNvSpPr txBox="1"/>
            <p:nvPr/>
          </p:nvSpPr>
          <p:spPr>
            <a:xfrm>
              <a:off x="6458670" y="3095184"/>
              <a:ext cx="4534769" cy="3385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lvl="0" defTabSz="914400" rtl="1" hangingPunct="0">
                <a:defRPr/>
              </a:pPr>
              <a:r>
                <a:rPr lang="ar-LB" sz="1600" dirty="0">
                  <a:solidFill>
                    <a:srgbClr val="254776"/>
                  </a:solidFill>
                  <a:latin typeface="Arial" panose="020B0604020202020204" pitchFamily="34" charset="0"/>
                  <a:ea typeface="Times New Roman" panose="02020603050405020304" pitchFamily="18" charset="0"/>
                  <a:sym typeface="Arial"/>
                </a:rPr>
                <a:t>البطاقة الذهبية</a:t>
              </a:r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5CBDE097-6E3F-7BE9-5B6B-484BF1B330FC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466848" y="4118981"/>
            <a:ext cx="728208" cy="72820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4F5D6C3-CE8F-5483-AA9E-A1CC29A26319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2862860" y="2848802"/>
            <a:ext cx="728208" cy="72820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9B264EE-51DF-0EE6-B33D-DAE34358979B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2862860" y="4304122"/>
            <a:ext cx="728208" cy="72820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2F1DC59-0962-BC0E-54FB-C007A0FD40F0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2862860" y="3576462"/>
            <a:ext cx="728208" cy="72820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4A89D6D-95E7-9E90-F0D9-30B98593EABD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2862860" y="5031781"/>
            <a:ext cx="728208" cy="728208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541ABBA-8A6A-79C1-8947-C4308216849C}"/>
              </a:ext>
            </a:extLst>
          </p:cNvPr>
          <p:cNvCxnSpPr>
            <a:cxnSpLocks/>
          </p:cNvCxnSpPr>
          <p:nvPr/>
        </p:nvCxnSpPr>
        <p:spPr>
          <a:xfrm>
            <a:off x="6117378" y="1458970"/>
            <a:ext cx="0" cy="5035293"/>
          </a:xfrm>
          <a:prstGeom prst="line">
            <a:avLst/>
          </a:prstGeom>
          <a:ln w="19050">
            <a:solidFill>
              <a:srgbClr val="DADFE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1" name="Picture 30" descr="Shape, rectangle&#10;&#10;Description automatically generated">
            <a:extLst>
              <a:ext uri="{FF2B5EF4-FFF2-40B4-BE49-F238E27FC236}">
                <a16:creationId xmlns:a16="http://schemas.microsoft.com/office/drawing/2014/main" id="{55C1CCC2-8598-9EE2-4FC9-A0A702FD3F29}"/>
              </a:ext>
            </a:extLst>
          </p:cNvPr>
          <p:cNvPicPr>
            <a:picLocks noChangeAspect="1"/>
          </p:cNvPicPr>
          <p:nvPr/>
        </p:nvPicPr>
        <p:blipFill>
          <a:blip r:embed="rId10">
            <a:alphaModFix amt="70000"/>
          </a:blip>
          <a:stretch>
            <a:fillRect/>
          </a:stretch>
        </p:blipFill>
        <p:spPr>
          <a:xfrm>
            <a:off x="9003126" y="1221029"/>
            <a:ext cx="3178761" cy="1431337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7A337425-7AC0-8704-08C3-A16B318E6F5B}"/>
              </a:ext>
            </a:extLst>
          </p:cNvPr>
          <p:cNvSpPr txBox="1"/>
          <p:nvPr/>
        </p:nvSpPr>
        <p:spPr>
          <a:xfrm>
            <a:off x="9206387" y="1502659"/>
            <a:ext cx="2750971" cy="7617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LB" sz="1100" dirty="0">
                <a:solidFill>
                  <a:srgbClr val="254776"/>
                </a:solidFill>
              </a:rPr>
              <a:t>إذا كان بامكان استراليا الحصول على الميدالية الذهبية بفضل ارشاداتها الصحية الوطنية، </a:t>
            </a:r>
          </a:p>
          <a:p>
            <a:pPr algn="ctr"/>
            <a:r>
              <a:rPr lang="ar-LB" sz="1100" dirty="0">
                <a:solidFill>
                  <a:srgbClr val="254776"/>
                </a:solidFill>
              </a:rPr>
              <a:t>فلماذا لا يمكننا فعل ذلك في بلدنا وفي القطاعات الأخرى؟</a:t>
            </a:r>
          </a:p>
          <a:p>
            <a:pPr algn="ctr"/>
            <a:r>
              <a:rPr lang="en-US" sz="1050" dirty="0">
                <a:solidFill>
                  <a:srgbClr val="254776"/>
                </a:solidFill>
              </a:rPr>
              <a:t> </a:t>
            </a:r>
          </a:p>
        </p:txBody>
      </p:sp>
      <p:sp>
        <p:nvSpPr>
          <p:cNvPr id="12" name="Title 14">
            <a:extLst>
              <a:ext uri="{FF2B5EF4-FFF2-40B4-BE49-F238E27FC236}">
                <a16:creationId xmlns:a16="http://schemas.microsoft.com/office/drawing/2014/main" id="{B239CA65-2A56-50D6-1EE8-E218E0D6AD6E}"/>
              </a:ext>
            </a:extLst>
          </p:cNvPr>
          <p:cNvSpPr txBox="1">
            <a:spLocks/>
          </p:cNvSpPr>
          <p:nvPr/>
        </p:nvSpPr>
        <p:spPr>
          <a:xfrm>
            <a:off x="175728" y="361701"/>
            <a:ext cx="9107139" cy="7729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marR="0" indent="0" algn="l" defTabSz="45718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kern="1200">
                <a:solidFill>
                  <a:srgbClr val="25477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 defTabSz="914400" rtl="1" hangingPunct="0">
              <a:spcBef>
                <a:spcPts val="0"/>
              </a:spcBef>
              <a:defRPr/>
            </a:pPr>
            <a:r>
              <a:rPr lang="en-CA" b="1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0</a:t>
            </a:r>
            <a:r>
              <a:rPr kumimoji="0" lang="en-CA" sz="2400" b="1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.4</a:t>
            </a:r>
            <a:r>
              <a:rPr kumimoji="0" lang="en-CA" sz="2400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kumimoji="0" lang="ar-SA" sz="2400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استخدام أفضل الأدلة (لا الأدوات الأخرى التي تحظى باهتمام كبير الآن) ،</a:t>
            </a:r>
            <a:r>
              <a:rPr kumimoji="0" lang="en-CA" sz="2200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kumimoji="0" lang="ar-SA" sz="2200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و مثال محدد من لجنة من الخبراء</a:t>
            </a:r>
            <a:br>
              <a:rPr kumimoji="0" lang="en-CA" sz="2400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</a:br>
            <a:br>
              <a:rPr lang="en-CA" sz="10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000" kern="0" dirty="0">
              <a:solidFill>
                <a:srgbClr val="234776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15" name="TextBox 2">
            <a:extLst>
              <a:ext uri="{FF2B5EF4-FFF2-40B4-BE49-F238E27FC236}">
                <a16:creationId xmlns:a16="http://schemas.microsoft.com/office/drawing/2014/main" id="{5C27F6D7-6DF9-ADF2-86D3-CCC266DFDCDB}"/>
              </a:ext>
            </a:extLst>
          </p:cNvPr>
          <p:cNvSpPr txBox="1"/>
          <p:nvPr/>
        </p:nvSpPr>
        <p:spPr>
          <a:xfrm>
            <a:off x="9385072" y="1068159"/>
            <a:ext cx="24032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ar-SA" sz="1050" i="1" dirty="0">
                <a:solidFill>
                  <a:srgbClr val="254776"/>
                </a:solidFill>
              </a:rPr>
              <a:t>ملاحظة: النسخة الكاملة متوفرة في </a:t>
            </a:r>
            <a:r>
              <a:rPr lang="ar-SA" sz="1050" i="1" dirty="0">
                <a:solidFill>
                  <a:srgbClr val="254777"/>
                </a:solidFill>
                <a:effectLst/>
                <a:latin typeface="Helvetica" pitchFamily="2" charset="0"/>
              </a:rPr>
              <a:t>مستجدات ٢٠٢٣</a:t>
            </a:r>
          </a:p>
        </p:txBody>
      </p:sp>
    </p:spTree>
    <p:extLst>
      <p:ext uri="{BB962C8B-B14F-4D97-AF65-F5344CB8AC3E}">
        <p14:creationId xmlns:p14="http://schemas.microsoft.com/office/powerpoint/2010/main" val="2183957589"/>
      </p:ext>
    </p:extLst>
  </p:cSld>
  <p:clrMapOvr>
    <a:masterClrMapping/>
  </p:clrMapOvr>
</p:sld>
</file>

<file path=ppt/theme/theme1.xml><?xml version="1.0" encoding="utf-8"?>
<a:theme xmlns:a="http://schemas.openxmlformats.org/drawingml/2006/main" name="McMaster Brighter World Theme">
  <a:themeElements>
    <a:clrScheme name="Custom 6">
      <a:dk1>
        <a:srgbClr val="4C555C"/>
      </a:dk1>
      <a:lt1>
        <a:srgbClr val="FFFFFF"/>
      </a:lt1>
      <a:dk2>
        <a:srgbClr val="FFFFFF"/>
      </a:dk2>
      <a:lt2>
        <a:srgbClr val="FFFFFF"/>
      </a:lt2>
      <a:accent1>
        <a:srgbClr val="E8F6FA"/>
      </a:accent1>
      <a:accent2>
        <a:srgbClr val="40B5D3"/>
      </a:accent2>
      <a:accent3>
        <a:srgbClr val="40B5D3"/>
      </a:accent3>
      <a:accent4>
        <a:srgbClr val="D2D654"/>
      </a:accent4>
      <a:accent5>
        <a:srgbClr val="6FD3E3"/>
      </a:accent5>
      <a:accent6>
        <a:srgbClr val="A71930"/>
      </a:accent6>
      <a:hlink>
        <a:srgbClr val="E8F6FA"/>
      </a:hlink>
      <a:folHlink>
        <a:srgbClr val="E8F6F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99eec1d-e27c-4128-92a4-19001b8afe14">
      <Terms xmlns="http://schemas.microsoft.com/office/infopath/2007/PartnerControls"/>
    </lcf76f155ced4ddcb4097134ff3c332f>
    <TaxCatchAll xmlns="0408fcbc-2e10-4461-bee0-724c01b46ae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B10FA45183884EB94F15345AAEEF19" ma:contentTypeVersion="10" ma:contentTypeDescription="Create a new document." ma:contentTypeScope="" ma:versionID="8811d1ee1f955924d6efa7668c64d987">
  <xsd:schema xmlns:xsd="http://www.w3.org/2001/XMLSchema" xmlns:xs="http://www.w3.org/2001/XMLSchema" xmlns:p="http://schemas.microsoft.com/office/2006/metadata/properties" xmlns:ns2="599eec1d-e27c-4128-92a4-19001b8afe14" xmlns:ns3="0408fcbc-2e10-4461-bee0-724c01b46ae9" targetNamespace="http://schemas.microsoft.com/office/2006/metadata/properties" ma:root="true" ma:fieldsID="ed40de2e1756169e64ca3344cc1c16fd" ns2:_="" ns3:_="">
    <xsd:import namespace="599eec1d-e27c-4128-92a4-19001b8afe14"/>
    <xsd:import namespace="0408fcbc-2e10-4461-bee0-724c01b46ae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9eec1d-e27c-4128-92a4-19001b8afe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073764d-e844-48d8-8cbc-d63b9d9528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08fcbc-2e10-4461-bee0-724c01b46ae9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81d858b-1feb-44a1-840f-9be35bf19069}" ma:internalName="TaxCatchAll" ma:showField="CatchAllData" ma:web="0408fcbc-2e10-4461-bee0-724c01b46ae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B8B3B9-3200-4299-A29F-F36128170726}">
  <ds:schemaRefs>
    <ds:schemaRef ds:uri="599eec1d-e27c-4128-92a4-19001b8afe14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purl.org/dc/terms/"/>
    <ds:schemaRef ds:uri="0408fcbc-2e10-4461-bee0-724c01b46ae9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489194E-FD15-4109-B43E-B78BE7C380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4998D5-D4B4-4020-93DA-BD0CB11AAC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9eec1d-e27c-4128-92a4-19001b8afe14"/>
    <ds:schemaRef ds:uri="0408fcbc-2e10-4461-bee0-724c01b46a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39171</TotalTime>
  <Words>205</Words>
  <Application>Microsoft Macintosh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Courier New</vt:lpstr>
      <vt:lpstr>Helvetica</vt:lpstr>
      <vt:lpstr>McMaster Brighter World Theme</vt:lpstr>
      <vt:lpstr>PowerPoint Presentation</vt:lpstr>
    </vt:vector>
  </TitlesOfParts>
  <Company>Ariad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Iwona Sowinski</dc:creator>
  <cp:lastModifiedBy>Lott, Steven</cp:lastModifiedBy>
  <cp:revision>345</cp:revision>
  <cp:lastPrinted>2017-06-06T20:04:49Z</cp:lastPrinted>
  <dcterms:created xsi:type="dcterms:W3CDTF">2017-04-21T15:41:45Z</dcterms:created>
  <dcterms:modified xsi:type="dcterms:W3CDTF">2023-05-03T19:04:39Z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0x0101006EB10FA45183884EB94F15345AAEEF19</vt:lpwstr>
  </property>
  <property fmtid="{D5CDD505-2E9C-101B-9397-08002B2CF9AE}" pid="3" name="MediaServiceImageTags">
    <vt:lpwstr/>
  </property>
</Properties>
</file>