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1099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F98B2F-E535-DC79-3429-28FCB7F13EE3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B53D3C50-DA45-5577-0AEB-73C498DA52D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CA" sz="2000" b="0" i="0" u="none" strike="noStrike" kern="1200" cap="none" spc="0" normalizeH="0" baseline="0" noProof="0" smtClean="0">
                <a:ln>
                  <a:noFill/>
                </a:ln>
                <a:solidFill>
                  <a:srgbClr val="0F447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F447C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53F53-A563-614C-82F3-2A2BC6E1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513" y="1922846"/>
            <a:ext cx="12127237" cy="439964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20B9E4-4B35-1649-AD5C-478374854BE2}"/>
              </a:ext>
            </a:extLst>
          </p:cNvPr>
          <p:cNvGrpSpPr/>
          <p:nvPr/>
        </p:nvGrpSpPr>
        <p:grpSpPr>
          <a:xfrm>
            <a:off x="2368010" y="2640518"/>
            <a:ext cx="2166419" cy="2967766"/>
            <a:chOff x="2401260" y="2334025"/>
            <a:chExt cx="2166419" cy="29677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5F09C-3865-CD44-8B1B-A67D03F19D67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3C7CD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Arial" panose="020B0604020202020204" pitchFamily="34" charset="0"/>
                </a:rPr>
                <a:t>صنّاع القرار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C82F3E-306A-AE41-B8EF-E76994219A58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3C7CD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Arial" panose="020B0604020202020204" pitchFamily="34" charset="0"/>
                </a:rPr>
                <a:t>الوسطاء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0034F-5EA2-604C-BBEE-C8A7E5C21974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Arial" panose="020B0604020202020204" pitchFamily="34" charset="0"/>
                </a:rPr>
                <a:t>الهجين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0388DE-8A9B-0B44-B82B-48AE41619AFA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L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 pitchFamily="2" charset="0"/>
                  <a:ea typeface="+mn-ea"/>
                  <a:cs typeface="Arial" panose="020B0604020202020204" pitchFamily="34" charset="0"/>
                </a:rPr>
                <a:t>الهجينون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06613D-4C39-FA4C-B91E-07771D46699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2497A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8FCF87E-2B59-3046-B3F5-99B27D245E2D}"/>
              </a:ext>
            </a:extLst>
          </p:cNvPr>
          <p:cNvSpPr txBox="1"/>
          <p:nvPr/>
        </p:nvSpPr>
        <p:spPr>
          <a:xfrm>
            <a:off x="240845" y="2188850"/>
            <a:ext cx="2150090" cy="1292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صناع القرار والوسطاء العالميون الهجينون</a:t>
            </a: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highlight>
                  <a:srgbClr val="FFFF00"/>
                </a:highlight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C3C7CD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200" b="0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(على سبيل المثال، اللجان العالمية والوحدات الفنية داخل المكاتب العالمية والإقليمية والقطرية للمنظمات متعددة الأطراف التي تدعم الدول الأعضاء)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4BD7F-8B4D-7B44-B5E2-BDBFACAD9B6B}"/>
              </a:ext>
            </a:extLst>
          </p:cNvPr>
          <p:cNvSpPr txBox="1"/>
          <p:nvPr/>
        </p:nvSpPr>
        <p:spPr>
          <a:xfrm>
            <a:off x="7623731" y="3310467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الهجين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7C98FF-0D76-D542-9AA1-B72DFA36BF6E}"/>
              </a:ext>
            </a:extLst>
          </p:cNvPr>
          <p:cNvSpPr txBox="1"/>
          <p:nvPr/>
        </p:nvSpPr>
        <p:spPr>
          <a:xfrm>
            <a:off x="7623731" y="4522008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الهجينون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754C71-2471-0A4E-94D3-ABFB92AE90F3}"/>
              </a:ext>
            </a:extLst>
          </p:cNvPr>
          <p:cNvSpPr txBox="1"/>
          <p:nvPr/>
        </p:nvSpPr>
        <p:spPr>
          <a:xfrm>
            <a:off x="7623731" y="2640518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600" b="0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صنّاع القرار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8F127-2040-764E-B2FD-C7D5D45B70A2}"/>
              </a:ext>
            </a:extLst>
          </p:cNvPr>
          <p:cNvSpPr txBox="1"/>
          <p:nvPr/>
        </p:nvSpPr>
        <p:spPr>
          <a:xfrm>
            <a:off x="7623731" y="3968783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600" b="0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الوسطاء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AFB8C8-3D0E-3648-9E26-5EE8BAB70C4E}"/>
              </a:ext>
            </a:extLst>
          </p:cNvPr>
          <p:cNvSpPr/>
          <p:nvPr/>
        </p:nvSpPr>
        <p:spPr>
          <a:xfrm>
            <a:off x="2660073" y="1599955"/>
            <a:ext cx="1675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المستوى العالمي 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C3C7C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AF41A7-67AD-7642-A4BA-FF3D089E2261}"/>
              </a:ext>
            </a:extLst>
          </p:cNvPr>
          <p:cNvSpPr/>
          <p:nvPr/>
        </p:nvSpPr>
        <p:spPr>
          <a:xfrm>
            <a:off x="6550037" y="1596540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 المستوى المحلي (الوطني او ما دون الوطني)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ar-LB" sz="1800" b="1" i="0" u="none" strike="noStrike" kern="1200" cap="none" spc="0" normalizeH="0" baseline="0" noProof="0" dirty="0">
              <a:ln>
                <a:noFill/>
              </a:ln>
              <a:solidFill>
                <a:srgbClr val="C3C7CD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025664-7E20-034E-B180-870A0F03EBEF}"/>
              </a:ext>
            </a:extLst>
          </p:cNvPr>
          <p:cNvSpPr txBox="1"/>
          <p:nvPr/>
        </p:nvSpPr>
        <p:spPr>
          <a:xfrm>
            <a:off x="225572" y="4279928"/>
            <a:ext cx="2150089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الوسطاء والمنتجون العالميون الهجينون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LB" sz="14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Helvetica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(على سبيل المثال، مجموعات عمل كوكرين والهيئة الحكومية الدولية   المعنية بتغير المناخ)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(IPPC</a:t>
            </a: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(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2ED93-A1F8-2846-A3AD-8FC44707262F}"/>
              </a:ext>
            </a:extLst>
          </p:cNvPr>
          <p:cNvSpPr txBox="1"/>
          <p:nvPr/>
        </p:nvSpPr>
        <p:spPr>
          <a:xfrm>
            <a:off x="9773821" y="2276062"/>
            <a:ext cx="2229720" cy="16004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صناع القرار والوسطاء المحليون الهجينون 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LB" sz="1400" b="1" i="0" u="none" strike="noStrike" kern="1200" cap="none" spc="0" normalizeH="0" baseline="0" noProof="0" dirty="0">
              <a:ln>
                <a:noFill/>
              </a:ln>
              <a:solidFill>
                <a:srgbClr val="C3C7CD"/>
              </a:solidFill>
              <a:effectLst/>
              <a:uLnTx/>
              <a:uFillTx/>
              <a:latin typeface="Helvetica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(على سبيل المثال، اللجان المحلية والهيئات الاستشارية الحكومية والمشورة العلمية الحكومية ودعم الأدلة الحكومية)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A0D560-F690-EB4B-B867-D874CE2F1204}"/>
              </a:ext>
            </a:extLst>
          </p:cNvPr>
          <p:cNvSpPr txBox="1"/>
          <p:nvPr/>
        </p:nvSpPr>
        <p:spPr>
          <a:xfrm>
            <a:off x="9748864" y="4273113"/>
            <a:ext cx="2254677" cy="1692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الوسطاء والمنتجون المحليون الهجينون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LB" sz="1600" b="1" i="0" u="none" strike="sng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Helvetica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(على سبيل المثال، وحدات دعم الأدلة المحلية التي تركز عليها أشكال معينة من الأدلة، والقطاعات، وما إلى ذلك)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0E2CCF-B8D6-7541-BDAA-5B16B89AE1F7}"/>
              </a:ext>
            </a:extLst>
          </p:cNvPr>
          <p:cNvSpPr txBox="1"/>
          <p:nvPr/>
        </p:nvSpPr>
        <p:spPr>
          <a:xfrm>
            <a:off x="5573303" y="3854736"/>
            <a:ext cx="2047863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شبكات دعم الأدلة المحلية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21EC43-8BDE-0646-8A9C-A133147F3A75}"/>
              </a:ext>
            </a:extLst>
          </p:cNvPr>
          <p:cNvSpPr txBox="1"/>
          <p:nvPr/>
        </p:nvSpPr>
        <p:spPr>
          <a:xfrm>
            <a:off x="4335686" y="2284190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1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التوجيه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1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المعياري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67C318-261F-374D-BA15-B167B8F18EF8}"/>
              </a:ext>
            </a:extLst>
          </p:cNvPr>
          <p:cNvSpPr txBox="1"/>
          <p:nvPr/>
        </p:nvSpPr>
        <p:spPr>
          <a:xfrm>
            <a:off x="4335686" y="3547648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1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المساعدة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1" u="none" strike="noStrike" kern="1200" cap="none" spc="0" normalizeH="0" baseline="0" noProof="0" dirty="0">
                <a:ln>
                  <a:noFill/>
                </a:ln>
                <a:solidFill>
                  <a:srgbClr val="C3C7C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التقنية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4F8CB-BA5F-3ED5-D7EE-146F8F174D7A}"/>
              </a:ext>
            </a:extLst>
          </p:cNvPr>
          <p:cNvSpPr txBox="1"/>
          <p:nvPr/>
        </p:nvSpPr>
        <p:spPr>
          <a:xfrm>
            <a:off x="2408529" y="51728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المنتجون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BAB75-2A7A-63B5-18D1-86FAD6FA66EE}"/>
              </a:ext>
            </a:extLst>
          </p:cNvPr>
          <p:cNvSpPr txBox="1"/>
          <p:nvPr/>
        </p:nvSpPr>
        <p:spPr>
          <a:xfrm>
            <a:off x="7623731" y="51728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8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Helvetica" pitchFamily="2" charset="0"/>
                <a:ea typeface="+mn-ea"/>
                <a:cs typeface="Arial" panose="020B0604020202020204" pitchFamily="34" charset="0"/>
              </a:rPr>
              <a:t>المنتجون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1B605-CAB5-CB02-4A31-111C3AFF8F54}"/>
              </a:ext>
            </a:extLst>
          </p:cNvPr>
          <p:cNvSpPr txBox="1"/>
          <p:nvPr/>
        </p:nvSpPr>
        <p:spPr>
          <a:xfrm>
            <a:off x="4335686" y="5476574"/>
            <a:ext cx="17603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1400" b="0" i="1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المنافع العامة العالمية ذات الصلة بالأدلة، ولا سيما توليفات الأدلة الحية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FB9F21-E80B-1130-5796-D677D7F31926}"/>
              </a:ext>
            </a:extLst>
          </p:cNvPr>
          <p:cNvSpPr txBox="1">
            <a:spLocks/>
          </p:cNvSpPr>
          <p:nvPr/>
        </p:nvSpPr>
        <p:spPr>
          <a:xfrm>
            <a:off x="199678" y="54458"/>
            <a:ext cx="8272016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US" dirty="0">
                <a:solidFill>
                  <a:srgbClr val="254776"/>
                </a:solidFill>
                <a:latin typeface="Helvetica" pitchFamily="2" charset="0"/>
              </a:rPr>
              <a:t> </a:t>
            </a:r>
            <a:r>
              <a:rPr lang="en-CA" b="1" dirty="0">
                <a:solidFill>
                  <a:srgbClr val="254776"/>
                </a:solidFill>
                <a:latin typeface="Helvetica" pitchFamily="2" charset="0"/>
              </a:rPr>
              <a:t>2.0</a:t>
            </a:r>
            <a:r>
              <a:rPr lang="en-CA" dirty="0">
                <a:solidFill>
                  <a:srgbClr val="254776"/>
                </a:solidFill>
                <a:latin typeface="Helvetica" pitchFamily="2" charset="0"/>
              </a:rPr>
              <a:t>  </a:t>
            </a:r>
            <a:r>
              <a:rPr lang="ar-SA" dirty="0">
                <a:solidFill>
                  <a:srgbClr val="254776"/>
                </a:solidFill>
              </a:rPr>
              <a:t>تحسين التنسيق بين منتجي الأدلة (</a:t>
            </a:r>
            <a:r>
              <a:rPr lang="ar-SA" i="0" strike="noStrike" dirty="0">
                <a:solidFill>
                  <a:srgbClr val="254776"/>
                </a:solidFill>
                <a:effectLst/>
                <a:latin typeface="Montserrat" pitchFamily="2" charset="77"/>
              </a:rPr>
              <a:t>المحلية والعالمية</a:t>
            </a:r>
            <a:r>
              <a:rPr lang="ar-SA" dirty="0">
                <a:solidFill>
                  <a:srgbClr val="254776"/>
                </a:solidFill>
              </a:rPr>
              <a:t>) مكان مهم للبدء</a:t>
            </a:r>
            <a:endParaRPr lang="en-CA" dirty="0">
              <a:solidFill>
                <a:srgbClr val="254776"/>
              </a:solidFill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F3E2736B-E463-422F-A03A-DC6714C408F7}"/>
              </a:ext>
            </a:extLst>
          </p:cNvPr>
          <p:cNvSpPr txBox="1"/>
          <p:nvPr/>
        </p:nvSpPr>
        <p:spPr>
          <a:xfrm>
            <a:off x="9385072" y="1068159"/>
            <a:ext cx="24032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</p:txBody>
      </p:sp>
    </p:spTree>
    <p:extLst>
      <p:ext uri="{BB962C8B-B14F-4D97-AF65-F5344CB8AC3E}">
        <p14:creationId xmlns:p14="http://schemas.microsoft.com/office/powerpoint/2010/main" val="215338848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9ED40-81AA-4A33-A5F3-A8B1FC8808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610D51-59F7-4F26-ADC4-EEBC9DC165CF}">
  <ds:schemaRefs>
    <ds:schemaRef ds:uri="http://purl.org/dc/dcmitype/"/>
    <ds:schemaRef ds:uri="http://purl.org/dc/terms/"/>
    <ds:schemaRef ds:uri="http://schemas.microsoft.com/office/2006/documentManagement/types"/>
    <ds:schemaRef ds:uri="0408fcbc-2e10-4461-bee0-724c01b46ae9"/>
    <ds:schemaRef ds:uri="http://purl.org/dc/elements/1.1/"/>
    <ds:schemaRef ds:uri="http://schemas.microsoft.com/office/infopath/2007/PartnerControls"/>
    <ds:schemaRef ds:uri="599eec1d-e27c-4128-92a4-19001b8afe1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498A6E-FC66-43CB-8B3F-54CD3073A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39169</TotalTime>
  <Words>165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Montserrat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  <property fmtid="{D5CDD505-2E9C-101B-9397-08002B2CF9AE}" pid="3" name="MediaServiceImageTags">
    <vt:lpwstr/>
  </property>
</Properties>
</file>