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sldIdLst>
    <p:sldId id="1081" r:id="rId5"/>
  </p:sldIdLst>
  <p:sldSz cx="12192000" cy="6858000"/>
  <p:notesSz cx="6858000" cy="9144000"/>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004155-0BE5-983B-240A-7F579D944F20}" name="Lavis, John" initials="LJ" userId="S::lavisj@mcmaster.ca::8625103c-d98b-4845-814c-6cf45bf9f2ec" providerId="AD"/>
  <p188:author id="{CB079C5A-0D4E-BE37-2D8A-87824B504FDA}" name="Sue Johnston" initials="SJ" userId="26f1e46323adff1d" providerId="Windows Live"/>
  <p188:author id="{1B4538DD-8686-2F8E-4AF0-15C617F13196}" name="Ileana Ciurea" initials="IC" userId="S::ileana.ciurea@greycell.ca::8948fc58-0a30-4242-8d3b-9074f456e69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8DD2E5"/>
    <a:srgbClr val="99CC66"/>
    <a:srgbClr val="CC76A6"/>
    <a:srgbClr val="FEB714"/>
    <a:srgbClr val="FFC057"/>
    <a:srgbClr val="6AA855"/>
    <a:srgbClr val="6FC0D3"/>
    <a:srgbClr val="8DC758"/>
    <a:srgbClr val="99CC6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687" autoAdjust="0"/>
    <p:restoredTop sz="95707" autoAdjust="0"/>
  </p:normalViewPr>
  <p:slideViewPr>
    <p:cSldViewPr snapToGrid="0" snapToObjects="1">
      <p:cViewPr varScale="1">
        <p:scale>
          <a:sx n="112" d="100"/>
          <a:sy n="112" d="100"/>
        </p:scale>
        <p:origin x="216" y="536"/>
      </p:cViewPr>
      <p:guideLst>
        <p:guide orient="horz" pos="2137"/>
        <p:guide pos="384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charset="0"/>
              </a:defRPr>
            </a:lvl1pPr>
          </a:lstStyle>
          <a:p>
            <a:fld id="{E9F3A7FF-300E-B84F-A2D0-CDCDE713DCB9}" type="datetimeFigureOut">
              <a:rPr lang="en-US" smtClean="0"/>
              <a:pPr/>
              <a:t>5/3/23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charset="0"/>
              </a:defRPr>
            </a:lvl1pPr>
          </a:lstStyle>
          <a:p>
            <a:fld id="{7C11621C-3EA7-C342-A130-13C6D43C8C01}" type="slidenum">
              <a:rPr lang="en-US" smtClean="0"/>
              <a:pPr/>
              <a:t>‹#›</a:t>
            </a:fld>
            <a:endParaRPr lang="en-US" dirty="0"/>
          </a:p>
        </p:txBody>
      </p:sp>
    </p:spTree>
    <p:extLst>
      <p:ext uri="{BB962C8B-B14F-4D97-AF65-F5344CB8AC3E}">
        <p14:creationId xmlns:p14="http://schemas.microsoft.com/office/powerpoint/2010/main" val="438347906"/>
      </p:ext>
    </p:extLst>
  </p:cSld>
  <p:clrMap bg1="lt1" tx1="dk1" bg2="lt2" tx2="dk2" accent1="accent1" accent2="accent2" accent3="accent3" accent4="accent4" accent5="accent5" accent6="accent6" hlink="hlink" folHlink="folHlink"/>
  <p:notesStyle>
    <a:lvl1pPr marL="0" algn="l" defTabSz="1219170" rtl="0" eaLnBrk="1" latinLnBrk="0" hangingPunct="1">
      <a:defRPr sz="1600" b="0" i="0" kern="1200">
        <a:solidFill>
          <a:schemeClr val="tx1"/>
        </a:solidFill>
        <a:latin typeface="Arial" charset="0"/>
        <a:ea typeface="+mn-ea"/>
        <a:cs typeface="+mn-cs"/>
      </a:defRPr>
    </a:lvl1pPr>
    <a:lvl2pPr marL="609585" algn="l" defTabSz="1219170" rtl="0" eaLnBrk="1" latinLnBrk="0" hangingPunct="1">
      <a:defRPr sz="1600" b="0" i="0" kern="1200">
        <a:solidFill>
          <a:schemeClr val="tx1"/>
        </a:solidFill>
        <a:latin typeface="Arial" charset="0"/>
        <a:ea typeface="+mn-ea"/>
        <a:cs typeface="+mn-cs"/>
      </a:defRPr>
    </a:lvl2pPr>
    <a:lvl3pPr marL="1219170" algn="l" defTabSz="1219170" rtl="0" eaLnBrk="1" latinLnBrk="0" hangingPunct="1">
      <a:defRPr sz="1600" b="0" i="0" kern="1200">
        <a:solidFill>
          <a:schemeClr val="tx1"/>
        </a:solidFill>
        <a:latin typeface="Arial" charset="0"/>
        <a:ea typeface="+mn-ea"/>
        <a:cs typeface="+mn-cs"/>
      </a:defRPr>
    </a:lvl3pPr>
    <a:lvl4pPr marL="1828754" algn="l" defTabSz="1219170" rtl="0" eaLnBrk="1" latinLnBrk="0" hangingPunct="1">
      <a:defRPr sz="1600" b="0" i="0" kern="1200">
        <a:solidFill>
          <a:schemeClr val="tx1"/>
        </a:solidFill>
        <a:latin typeface="Arial" charset="0"/>
        <a:ea typeface="+mn-ea"/>
        <a:cs typeface="+mn-cs"/>
      </a:defRPr>
    </a:lvl4pPr>
    <a:lvl5pPr marL="2438339" algn="l" defTabSz="1219170" rtl="0" eaLnBrk="1" latinLnBrk="0" hangingPunct="1">
      <a:defRPr sz="1600" b="0" i="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582077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508AC5A7-CE1D-1B83-E287-3CF1EB9791E6}"/>
              </a:ext>
            </a:extLst>
          </p:cNvPr>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a:extLst>
              <a:ext uri="{FF2B5EF4-FFF2-40B4-BE49-F238E27FC236}">
                <a16:creationId xmlns:a16="http://schemas.microsoft.com/office/drawing/2014/main" id="{E4830579-3FC9-4C47-AF4E-DC02A16FCB8B}"/>
              </a:ext>
            </a:extLst>
          </p:cNvPr>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7">
                <a:solidFill>
                  <a:srgbClr val="464F55"/>
                </a:solidFill>
              </a:defRPr>
            </a:lvl1pPr>
            <a:lvl2pPr marL="457189" indent="0">
              <a:buNone/>
              <a:defRPr sz="1467"/>
            </a:lvl2pPr>
            <a:lvl3pPr marL="914377" indent="0">
              <a:buNone/>
              <a:defRPr sz="1467"/>
            </a:lvl3pPr>
            <a:lvl4pPr marL="1371566" indent="0">
              <a:buNone/>
              <a:defRPr sz="1467"/>
            </a:lvl4pPr>
            <a:lvl5pPr marL="1828754" indent="0">
              <a:buNone/>
              <a:defRPr sz="1467"/>
            </a:lvl5pPr>
          </a:lstStyle>
          <a:p>
            <a:pPr lvl="0"/>
            <a:r>
              <a:rPr lang="en-US" dirty="0"/>
              <a:t>Meeting or Audience Date</a:t>
            </a:r>
          </a:p>
        </p:txBody>
      </p:sp>
      <p:sp>
        <p:nvSpPr>
          <p:cNvPr id="8" name="Slide Number" descr="Page Number">
            <a:extLst>
              <a:ext uri="{FF2B5EF4-FFF2-40B4-BE49-F238E27FC236}">
                <a16:creationId xmlns:a16="http://schemas.microsoft.com/office/drawing/2014/main" id="{EE66D232-CA20-FDCA-F279-F1103BF3DEA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blur, blurry&#10;&#10;Description automatically generated">
            <a:extLst>
              <a:ext uri="{FF2B5EF4-FFF2-40B4-BE49-F238E27FC236}">
                <a16:creationId xmlns:a16="http://schemas.microsoft.com/office/drawing/2014/main" id="{83CD791E-98A1-0162-6CC0-D6583896CE29}"/>
              </a:ext>
            </a:extLst>
          </p:cNvPr>
          <p:cNvPicPr>
            <a:picLocks noChangeAspect="1"/>
          </p:cNvPicPr>
          <p:nvPr userDrawn="1"/>
        </p:nvPicPr>
        <p:blipFill rotWithShape="1">
          <a:blip r:embed="rId3">
            <a:alphaModFix amt="10000"/>
          </a:blip>
          <a:srcRect l="9741" t="6894" r="7309" b="29427"/>
          <a:stretch/>
        </p:blipFill>
        <p:spPr>
          <a:xfrm>
            <a:off x="0" y="0"/>
            <a:ext cx="12192000" cy="6250905"/>
          </a:xfrm>
          <a:prstGeom prst="rect">
            <a:avLst/>
          </a:prstGeom>
        </p:spPr>
      </p:pic>
      <p:pic>
        <p:nvPicPr>
          <p:cNvPr id="9" name="Picture 8" descr="A picture containing text, sign&#10;&#10;Description automatically generated">
            <a:extLst>
              <a:ext uri="{FF2B5EF4-FFF2-40B4-BE49-F238E27FC236}">
                <a16:creationId xmlns:a16="http://schemas.microsoft.com/office/drawing/2014/main" id="{88D0C2E2-5D81-CE5F-219E-22C224152F8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141760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63E6EE-4BB6-8A1C-E311-0E74B18F451C}"/>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a:extLst>
              <a:ext uri="{FF2B5EF4-FFF2-40B4-BE49-F238E27FC236}">
                <a16:creationId xmlns:a16="http://schemas.microsoft.com/office/drawing/2014/main" id="{E4697456-D8E5-5447-AB08-1193E92AD317}"/>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a:extLst>
              <a:ext uri="{FF2B5EF4-FFF2-40B4-BE49-F238E27FC236}">
                <a16:creationId xmlns:a16="http://schemas.microsoft.com/office/drawing/2014/main" id="{2783A4F7-F459-E4B5-6A3C-3ABC5E9C03C0}"/>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a:extLst>
              <a:ext uri="{FF2B5EF4-FFF2-40B4-BE49-F238E27FC236}">
                <a16:creationId xmlns:a16="http://schemas.microsoft.com/office/drawing/2014/main" id="{8286C0FB-52F0-3A89-90C6-66C46E6DD5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a:extLst>
              <a:ext uri="{FF2B5EF4-FFF2-40B4-BE49-F238E27FC236}">
                <a16:creationId xmlns:a16="http://schemas.microsoft.com/office/drawing/2014/main" id="{8889B7D9-D7D3-4C70-618E-523C87036B7C}"/>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spTree>
    <p:extLst>
      <p:ext uri="{BB962C8B-B14F-4D97-AF65-F5344CB8AC3E}">
        <p14:creationId xmlns:p14="http://schemas.microsoft.com/office/powerpoint/2010/main" val="417220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E5F536A-097D-F9C2-3926-5439D376C093}"/>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a:extLst>
              <a:ext uri="{FF2B5EF4-FFF2-40B4-BE49-F238E27FC236}">
                <a16:creationId xmlns:a16="http://schemas.microsoft.com/office/drawing/2014/main" id="{D769DDCC-F1E0-C10D-BC2A-BCACFC731371}"/>
              </a:ext>
            </a:extLst>
          </p:cNvPr>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a:extLst>
              <a:ext uri="{FF2B5EF4-FFF2-40B4-BE49-F238E27FC236}">
                <a16:creationId xmlns:a16="http://schemas.microsoft.com/office/drawing/2014/main" id="{562B326D-4420-96CE-9477-EAFA66BBA81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text, sign&#10;&#10;Description automatically generated">
            <a:extLst>
              <a:ext uri="{FF2B5EF4-FFF2-40B4-BE49-F238E27FC236}">
                <a16:creationId xmlns:a16="http://schemas.microsoft.com/office/drawing/2014/main" id="{E9353E2E-99A4-592F-60C3-5088FF465CD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233992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EF50776-A37A-951A-D077-1B92C26B467B}"/>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a:extLst>
              <a:ext uri="{FF2B5EF4-FFF2-40B4-BE49-F238E27FC236}">
                <a16:creationId xmlns:a16="http://schemas.microsoft.com/office/drawing/2014/main" id="{7ED32BB9-068A-BC8C-7D27-8C1A6E07DE97}"/>
              </a:ext>
            </a:extLst>
          </p:cNvP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a:extLst>
              <a:ext uri="{FF2B5EF4-FFF2-40B4-BE49-F238E27FC236}">
                <a16:creationId xmlns:a16="http://schemas.microsoft.com/office/drawing/2014/main" id="{AE9B9F67-FF62-5938-072D-74A9156DF599}"/>
              </a:ext>
            </a:extLst>
          </p:cNvP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a:extLst>
              <a:ext uri="{FF2B5EF4-FFF2-40B4-BE49-F238E27FC236}">
                <a16:creationId xmlns:a16="http://schemas.microsoft.com/office/drawing/2014/main" id="{95C762DA-EFD0-C76E-4E74-A61801BDF4D3}"/>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11" name="Title Placeholder" descr="Master Title">
            <a:extLst>
              <a:ext uri="{FF2B5EF4-FFF2-40B4-BE49-F238E27FC236}">
                <a16:creationId xmlns:a16="http://schemas.microsoft.com/office/drawing/2014/main" id="{C90B5A47-A1F6-28BB-5CFA-3CB937513C4D}"/>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a:extLst>
              <a:ext uri="{FF2B5EF4-FFF2-40B4-BE49-F238E27FC236}">
                <a16:creationId xmlns:a16="http://schemas.microsoft.com/office/drawing/2014/main" id="{FB11FD29-404E-0128-612A-FE3DE5DAD437}"/>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6" name="Picture 15" descr="A picture containing text, sign&#10;&#10;Description automatically generated">
            <a:extLst>
              <a:ext uri="{FF2B5EF4-FFF2-40B4-BE49-F238E27FC236}">
                <a16:creationId xmlns:a16="http://schemas.microsoft.com/office/drawing/2014/main" id="{0D8833EF-1349-6CFE-3551-34515FFA92C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391784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a:extLst>
              <a:ext uri="{FF2B5EF4-FFF2-40B4-BE49-F238E27FC236}">
                <a16:creationId xmlns:a16="http://schemas.microsoft.com/office/drawing/2014/main" id="{0C654FC7-9C31-074E-AD8E-D6FD365BF2A7}"/>
              </a:ext>
            </a:extLst>
          </p:cNvPr>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dirty="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@evidencecomm</a:t>
            </a:r>
          </a:p>
        </p:txBody>
      </p:sp>
      <p:pic>
        <p:nvPicPr>
          <p:cNvPr id="25" name="Picture 24">
            <a:extLst>
              <a:ext uri="{FF2B5EF4-FFF2-40B4-BE49-F238E27FC236}">
                <a16:creationId xmlns:a16="http://schemas.microsoft.com/office/drawing/2014/main" id="{0EB42C68-2428-64E4-0D5F-4E2E792505FB}"/>
              </a:ext>
            </a:extLst>
          </p:cNvPr>
          <p:cNvPicPr>
            <a:picLocks noChangeAspect="1"/>
          </p:cNvPicPr>
          <p:nvPr userDrawn="1"/>
        </p:nvPicPr>
        <p:blipFill>
          <a:blip r:embed="rId6"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a:extLst>
              <a:ext uri="{FF2B5EF4-FFF2-40B4-BE49-F238E27FC236}">
                <a16:creationId xmlns:a16="http://schemas.microsoft.com/office/drawing/2014/main" id="{43A7D78D-A0CB-7AFD-BBB4-995E97AE4878}"/>
              </a:ext>
            </a:extLst>
          </p:cNvPr>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a:extLst>
              <a:ext uri="{FF2B5EF4-FFF2-40B4-BE49-F238E27FC236}">
                <a16:creationId xmlns:a16="http://schemas.microsoft.com/office/drawing/2014/main" id="{CA3FC173-5774-5895-C511-3286CCCFCC41}"/>
              </a:ext>
            </a:extLst>
          </p:cNvPr>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a:extLst>
              <a:ext uri="{FF2B5EF4-FFF2-40B4-BE49-F238E27FC236}">
                <a16:creationId xmlns:a16="http://schemas.microsoft.com/office/drawing/2014/main" id="{2DC0F4D4-FDFA-BAAD-9B15-3AAD692D6905}"/>
              </a:ext>
            </a:extLst>
          </p:cNvPr>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rgbClr val="464F55"/>
                </a:solidFill>
              </a:rPr>
              <a:t> © McMaster Health Forum on behalf McMaster University</a:t>
            </a:r>
          </a:p>
          <a:p>
            <a:pPr algn="r">
              <a:spcAft>
                <a:spcPts val="200"/>
              </a:spcAft>
            </a:pPr>
            <a:r>
              <a:rPr lang="en-CA" sz="800" i="1" dirty="0">
                <a:solidFill>
                  <a:srgbClr val="464F55"/>
                </a:solidFill>
              </a:rPr>
              <a:t>Share freely, give credit, adapt with permission. This work is licensed under</a:t>
            </a:r>
          </a:p>
          <a:p>
            <a:pPr algn="r">
              <a:spcAft>
                <a:spcPts val="200"/>
              </a:spcAft>
            </a:pPr>
            <a:r>
              <a:rPr lang="en-CA" sz="800" i="1" dirty="0">
                <a:solidFill>
                  <a:srgbClr val="464F55"/>
                </a:solidFill>
              </a:rPr>
              <a:t>a Creative Commons Attribution-NoDerivatives 4.0 International License.</a:t>
            </a:r>
          </a:p>
        </p:txBody>
      </p:sp>
      <p:sp>
        <p:nvSpPr>
          <p:cNvPr id="17" name="Slide Number" descr="Page Number">
            <a:extLst>
              <a:ext uri="{FF2B5EF4-FFF2-40B4-BE49-F238E27FC236}">
                <a16:creationId xmlns:a16="http://schemas.microsoft.com/office/drawing/2014/main" id="{038D6026-73A3-1882-2BB8-CDC441E82D58}"/>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cxnSp>
        <p:nvCxnSpPr>
          <p:cNvPr id="10" name="Straight Connector 9">
            <a:extLst>
              <a:ext uri="{FF2B5EF4-FFF2-40B4-BE49-F238E27FC236}">
                <a16:creationId xmlns:a16="http://schemas.microsoft.com/office/drawing/2014/main" id="{24220E00-5CFF-0AE1-9606-366474FAFAE9}"/>
              </a:ext>
            </a:extLst>
          </p:cNvPr>
          <p:cNvCxnSpPr>
            <a:cxnSpLocks/>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0468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72" r:id="rId4"/>
  </p:sldLayoutIdLst>
  <p:hf hdr="0" ftr="0"/>
  <p:txStyles>
    <p:title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p:titleStyle>
    <p:bodyStyle>
      <a:lvl1pPr marL="285750" indent="-285750" algn="l" defTabSz="457189"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charset="0"/>
          <a:ea typeface="+mn-ea"/>
          <a:cs typeface="+mn-cs"/>
        </a:defRPr>
      </a:lvl1pPr>
      <a:lvl2pPr marL="646934" indent="-285744" algn="l" defTabSz="457189"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charset="0"/>
          <a:ea typeface="+mn-ea"/>
          <a:cs typeface="+mn-cs"/>
        </a:defRPr>
      </a:lvl2pPr>
      <a:lvl3pPr marL="902977" indent="-228594" algn="l" defTabSz="457189" rtl="0" eaLnBrk="1" latinLnBrk="0" hangingPunct="1">
        <a:lnSpc>
          <a:spcPct val="100000"/>
        </a:lnSpc>
        <a:spcBef>
          <a:spcPts val="0"/>
        </a:spcBef>
        <a:spcAft>
          <a:spcPts val="800"/>
        </a:spcAft>
        <a:buClr>
          <a:schemeClr val="tx1">
            <a:lumMod val="60000"/>
            <a:lumOff val="40000"/>
          </a:schemeClr>
        </a:buClr>
        <a:buFont typeface="Arial"/>
        <a:buChar char="•"/>
        <a:defRPr sz="1800" b="0" i="0" kern="1200">
          <a:solidFill>
            <a:schemeClr val="tx1"/>
          </a:solidFill>
          <a:latin typeface="Arial" charset="0"/>
          <a:ea typeface="+mn-ea"/>
          <a:cs typeface="+mn-cs"/>
        </a:defRPr>
      </a:lvl3pPr>
      <a:lvl4pPr marL="1168171" indent="-228594" algn="l" defTabSz="457189"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charset="0"/>
          <a:ea typeface="+mn-ea"/>
          <a:cs typeface="+mn-cs"/>
        </a:defRPr>
      </a:lvl4pPr>
      <a:lvl5pPr marL="1433364" indent="-228594" algn="l" defTabSz="457189"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A34447-4A7A-4517-1DC1-99CE9A7476E9}"/>
              </a:ext>
            </a:extLst>
          </p:cNvPr>
          <p:cNvSpPr/>
          <p:nvPr/>
        </p:nvSpPr>
        <p:spPr>
          <a:xfrm>
            <a:off x="0" y="6199172"/>
            <a:ext cx="12192000" cy="62557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7" name="Rounded Rectangle 6">
            <a:extLst>
              <a:ext uri="{FF2B5EF4-FFF2-40B4-BE49-F238E27FC236}">
                <a16:creationId xmlns:a16="http://schemas.microsoft.com/office/drawing/2014/main" id="{786BFE96-B986-2816-D41F-F037ADF3C384}"/>
              </a:ext>
            </a:extLst>
          </p:cNvPr>
          <p:cNvSpPr/>
          <p:nvPr/>
        </p:nvSpPr>
        <p:spPr>
          <a:xfrm>
            <a:off x="6202248" y="3157324"/>
            <a:ext cx="2743433" cy="1921970"/>
          </a:xfrm>
          <a:prstGeom prst="roundRect">
            <a:avLst/>
          </a:prstGeom>
          <a:solidFill>
            <a:srgbClr val="FEB714">
              <a:alpha val="7245"/>
            </a:srgbClr>
          </a:solidFill>
          <a:ln w="12700">
            <a:solidFill>
              <a:srgbClr val="FEB714">
                <a:alpha val="5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a:extLst>
              <a:ext uri="{FF2B5EF4-FFF2-40B4-BE49-F238E27FC236}">
                <a16:creationId xmlns:a16="http://schemas.microsoft.com/office/drawing/2014/main" id="{0AAA9F26-8570-FB92-3198-311440E6BB2F}"/>
              </a:ext>
            </a:extLst>
          </p:cNvPr>
          <p:cNvSpPr/>
          <p:nvPr/>
        </p:nvSpPr>
        <p:spPr>
          <a:xfrm>
            <a:off x="9208647" y="3157324"/>
            <a:ext cx="2743433" cy="3286604"/>
          </a:xfrm>
          <a:prstGeom prst="roundRect">
            <a:avLst/>
          </a:prstGeom>
          <a:solidFill>
            <a:srgbClr val="FEB714">
              <a:alpha val="7245"/>
            </a:srgbClr>
          </a:solidFill>
          <a:ln w="12700">
            <a:solidFill>
              <a:srgbClr val="FEB714">
                <a:alpha val="5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ounded Rectangle 11">
            <a:extLst>
              <a:ext uri="{FF2B5EF4-FFF2-40B4-BE49-F238E27FC236}">
                <a16:creationId xmlns:a16="http://schemas.microsoft.com/office/drawing/2014/main" id="{C55D154D-212E-055D-ACC0-C0FFDE5A1E87}"/>
              </a:ext>
            </a:extLst>
          </p:cNvPr>
          <p:cNvSpPr/>
          <p:nvPr/>
        </p:nvSpPr>
        <p:spPr>
          <a:xfrm>
            <a:off x="269506" y="3171179"/>
            <a:ext cx="2743433" cy="3431217"/>
          </a:xfrm>
          <a:prstGeom prst="roundRect">
            <a:avLst/>
          </a:prstGeom>
          <a:solidFill>
            <a:srgbClr val="FEB714">
              <a:alpha val="7245"/>
            </a:srgbClr>
          </a:solidFill>
          <a:ln w="12700">
            <a:solidFill>
              <a:srgbClr val="FEB714">
                <a:alpha val="5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p>
        </p:txBody>
      </p:sp>
      <p:sp>
        <p:nvSpPr>
          <p:cNvPr id="17" name="Rounded Rectangle 16">
            <a:extLst>
              <a:ext uri="{FF2B5EF4-FFF2-40B4-BE49-F238E27FC236}">
                <a16:creationId xmlns:a16="http://schemas.microsoft.com/office/drawing/2014/main" id="{26AFBAB8-3FB6-7103-EE48-99D81BF44309}"/>
              </a:ext>
            </a:extLst>
          </p:cNvPr>
          <p:cNvSpPr/>
          <p:nvPr/>
        </p:nvSpPr>
        <p:spPr>
          <a:xfrm>
            <a:off x="3228104" y="3157324"/>
            <a:ext cx="2743433" cy="1923838"/>
          </a:xfrm>
          <a:prstGeom prst="roundRect">
            <a:avLst/>
          </a:prstGeom>
          <a:solidFill>
            <a:srgbClr val="FEB714">
              <a:alpha val="7245"/>
            </a:srgbClr>
          </a:solidFill>
          <a:ln w="12700">
            <a:solidFill>
              <a:srgbClr val="FEB714">
                <a:alpha val="5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0BC08973-2B0F-8553-722D-77407DFF6044}"/>
              </a:ext>
            </a:extLst>
          </p:cNvPr>
          <p:cNvSpPr txBox="1"/>
          <p:nvPr/>
        </p:nvSpPr>
        <p:spPr>
          <a:xfrm>
            <a:off x="234367" y="2273621"/>
            <a:ext cx="2813711" cy="1438855"/>
          </a:xfrm>
          <a:prstGeom prst="rect">
            <a:avLst/>
          </a:prstGeom>
          <a:noFill/>
        </p:spPr>
        <p:txBody>
          <a:bodyPr wrap="square">
            <a:spAutoFit/>
          </a:bodyPr>
          <a:lstStyle/>
          <a:p>
            <a:pPr marL="177800" lvl="0" algn="ctr" rtl="1">
              <a:lnSpc>
                <a:spcPts val="1480"/>
              </a:lnSpc>
              <a:defRPr/>
            </a:pPr>
            <a:r>
              <a:rPr lang="ar-LB" sz="1300" dirty="0">
                <a:solidFill>
                  <a:srgbClr val="254776"/>
                </a:solidFill>
                <a:latin typeface="Arial" panose="020B0604020202020204" pitchFamily="34" charset="0"/>
              </a:rPr>
              <a:t>ساعد المواطنين في الحكم على ما يطالب به الآخرون أو بشكل عام في العثور على (وتلقي) معلومات موثوقة حول موضوع ما</a:t>
            </a:r>
          </a:p>
          <a:p>
            <a:pPr marL="717550" lvl="1" indent="-269875" algn="ctr">
              <a:lnSpc>
                <a:spcPts val="1480"/>
              </a:lnSpc>
              <a:buFont typeface="Courier New" panose="02070309020205020404" pitchFamily="49" charset="0"/>
              <a:buChar char="o"/>
              <a:defRPr/>
            </a:pPr>
            <a:endParaRPr lang="en-US" sz="1300" dirty="0">
              <a:solidFill>
                <a:srgbClr val="254776"/>
              </a:solidFill>
              <a:latin typeface="Arial" panose="020B0604020202020204" pitchFamily="34" charset="0"/>
              <a:cs typeface="Arial" panose="020B0604020202020204" pitchFamily="34" charset="0"/>
            </a:endParaRPr>
          </a:p>
          <a:p>
            <a:pPr marL="717550" lvl="2" algn="ctr">
              <a:lnSpc>
                <a:spcPts val="1480"/>
              </a:lnSpc>
              <a:defRPr/>
            </a:pPr>
            <a:endParaRPr lang="en-US" sz="1300" dirty="0">
              <a:solidFill>
                <a:srgbClr val="254776"/>
              </a:solidFill>
              <a:latin typeface="Arial" panose="020B0604020202020204" pitchFamily="34" charset="0"/>
              <a:cs typeface="Arial" panose="020B0604020202020204" pitchFamily="34" charset="0"/>
            </a:endParaRPr>
          </a:p>
          <a:p>
            <a:pPr marL="717550" lvl="1" indent="-269875" algn="ctr">
              <a:lnSpc>
                <a:spcPts val="1480"/>
              </a:lnSpc>
              <a:buFont typeface="Courier New" panose="02070309020205020404" pitchFamily="49" charset="0"/>
              <a:buChar char="o"/>
              <a:defRPr/>
            </a:pPr>
            <a:endParaRPr kumimoji="0" lang="en-US" sz="13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717550" lvl="2" algn="ctr">
              <a:lnSpc>
                <a:spcPts val="1480"/>
              </a:lnSpc>
              <a:defRPr/>
            </a:pPr>
            <a:endParaRPr lang="en-US" sz="1300" dirty="0">
              <a:solidFill>
                <a:srgbClr val="254776"/>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37A8A362-B52B-87A1-ABE7-57F457611954}"/>
              </a:ext>
            </a:extLst>
          </p:cNvPr>
          <p:cNvSpPr txBox="1"/>
          <p:nvPr/>
        </p:nvSpPr>
        <p:spPr>
          <a:xfrm>
            <a:off x="216515" y="3375670"/>
            <a:ext cx="2772000" cy="2516073"/>
          </a:xfrm>
          <a:prstGeom prst="rect">
            <a:avLst/>
          </a:prstGeom>
          <a:noFill/>
        </p:spPr>
        <p:txBody>
          <a:bodyPr wrap="square">
            <a:spAutoFit/>
          </a:bodyPr>
          <a:lstStyle/>
          <a:p>
            <a:pPr marL="171450" indent="-171450" algn="r" rtl="1">
              <a:buFont typeface="Arial" panose="020B0604020202020204" pitchFamily="34" charset="0"/>
              <a:buChar char="•"/>
              <a:defRPr/>
            </a:pPr>
            <a:r>
              <a:rPr lang="ar-LB" sz="1050" dirty="0">
                <a:solidFill>
                  <a:srgbClr val="254776"/>
                </a:solidFill>
                <a:latin typeface="Arial" panose="020B0604020202020204" pitchFamily="34" charset="0"/>
              </a:rPr>
              <a:t>الأدوات والتدريب لتطوير مهارات التفكير النقدي (على سبيل المثال ، </a:t>
            </a:r>
            <a:r>
              <a:rPr lang="en-US" sz="1050" dirty="0">
                <a:solidFill>
                  <a:srgbClr val="254776"/>
                </a:solidFill>
                <a:latin typeface="Arial" panose="020B0604020202020204" pitchFamily="34" charset="0"/>
                <a:cs typeface="Arial" panose="020B0604020202020204" pitchFamily="34" charset="0"/>
              </a:rPr>
              <a:t>thatsaclaim.org</a:t>
            </a:r>
            <a:r>
              <a:rPr lang="ar-LB" sz="1050" dirty="0">
                <a:solidFill>
                  <a:srgbClr val="254776"/>
                </a:solidFill>
                <a:latin typeface="Arial" panose="020B0604020202020204" pitchFamily="34" charset="0"/>
              </a:rPr>
              <a:t> وإطار عمل </a:t>
            </a:r>
            <a:r>
              <a:rPr lang="en-US" sz="1050" dirty="0">
                <a:solidFill>
                  <a:srgbClr val="254776"/>
                </a:solidFill>
                <a:latin typeface="Arial" panose="020B0604020202020204" pitchFamily="34" charset="0"/>
                <a:cs typeface="Arial" panose="020B0604020202020204" pitchFamily="34" charset="0"/>
              </a:rPr>
              <a:t>Sense About Science</a:t>
            </a:r>
            <a:r>
              <a:rPr lang="ar-LB" sz="1050" dirty="0">
                <a:solidFill>
                  <a:srgbClr val="254776"/>
                </a:solidFill>
                <a:latin typeface="Arial" panose="020B0604020202020204" pitchFamily="34" charset="0"/>
              </a:rPr>
              <a:t> للمعرفة بالمخاطر)، بما في ذلك في المدارس</a:t>
            </a:r>
          </a:p>
          <a:p>
            <a:pPr marL="171450" indent="-171450" algn="r" rtl="1">
              <a:buFont typeface="Arial" panose="020B0604020202020204" pitchFamily="34" charset="0"/>
              <a:buChar char="•"/>
              <a:defRPr/>
            </a:pPr>
            <a:r>
              <a:rPr lang="ar-LB" sz="1050" dirty="0">
                <a:solidFill>
                  <a:srgbClr val="254776"/>
                </a:solidFill>
                <a:latin typeface="Arial" panose="020B0604020202020204" pitchFamily="34" charset="0"/>
              </a:rPr>
              <a:t>ملخصات مبسطة لأفضل الأدلة العلمية حول مواضيع مختلفة (على سبيل المثال، كامبل وكوكرين) والمواد السمعية والبصرية المصاحبة</a:t>
            </a:r>
          </a:p>
          <a:p>
            <a:pPr marL="171450" indent="-171450" algn="r" rtl="1">
              <a:buFont typeface="Arial" panose="020B0604020202020204" pitchFamily="34" charset="0"/>
              <a:buChar char="•"/>
              <a:defRPr/>
            </a:pPr>
            <a:r>
              <a:rPr lang="ar-LB" sz="1050" dirty="0">
                <a:solidFill>
                  <a:srgbClr val="254776"/>
                </a:solidFill>
                <a:latin typeface="Arial" panose="020B0604020202020204" pitchFamily="34" charset="0"/>
              </a:rPr>
              <a:t>استراتيجيات الصحافة والاتصال العلمي (على سبيل المثال، خدمات التحقق من الحقائق، "التعميم المسبق" لمساعدة الناس في معرفة ما يجب الانتباه إليه من خلال المعلومات المضللة ونظريات المؤامرة ، و "شطائر الحقيقة" لما تقوله الأدلة مباشرة قبل تغطية معلومات مضللة وبعدها)</a:t>
            </a:r>
          </a:p>
          <a:p>
            <a:pPr marL="171450" indent="-171450" algn="r" rtl="1">
              <a:buFont typeface="Arial" panose="020B0604020202020204" pitchFamily="34" charset="0"/>
              <a:buChar char="•"/>
              <a:defRPr/>
            </a:pPr>
            <a:r>
              <a:rPr lang="ar-LB" sz="1050" dirty="0">
                <a:solidFill>
                  <a:srgbClr val="254776"/>
                </a:solidFill>
                <a:latin typeface="Arial" panose="020B0604020202020204" pitchFamily="34" charset="0"/>
              </a:rPr>
              <a:t>حملات لبناء ثقافة يتم فيها فهم الأدلة وتقييمها واستخدامها (أسابيع الأدلة وعلامة التصنيف #</a:t>
            </a:r>
            <a:r>
              <a:rPr lang="en-US" sz="1050" dirty="0" err="1">
                <a:solidFill>
                  <a:srgbClr val="254776"/>
                </a:solidFill>
                <a:latin typeface="Arial" panose="020B0604020202020204" pitchFamily="34" charset="0"/>
                <a:cs typeface="Arial" panose="020B0604020202020204" pitchFamily="34" charset="0"/>
              </a:rPr>
              <a:t>askforevidence</a:t>
            </a:r>
            <a:r>
              <a:rPr lang="ar-LB" sz="1050" dirty="0">
                <a:solidFill>
                  <a:srgbClr val="254776"/>
                </a:solidFill>
                <a:latin typeface="Arial" panose="020B0604020202020204" pitchFamily="34" charset="0"/>
              </a:rPr>
              <a:t>)</a:t>
            </a:r>
            <a:r>
              <a:rPr lang="en-US" sz="1050" dirty="0">
                <a:solidFill>
                  <a:srgbClr val="254776"/>
                </a:solidFill>
                <a:latin typeface="Arial" panose="020B0604020202020204" pitchFamily="34" charset="0"/>
                <a:cs typeface="Arial" panose="020B0604020202020204" pitchFamily="34" charset="0"/>
              </a:rPr>
              <a:t> </a:t>
            </a:r>
          </a:p>
        </p:txBody>
      </p:sp>
      <p:sp>
        <p:nvSpPr>
          <p:cNvPr id="14" name="TextBox 13">
            <a:extLst>
              <a:ext uri="{FF2B5EF4-FFF2-40B4-BE49-F238E27FC236}">
                <a16:creationId xmlns:a16="http://schemas.microsoft.com/office/drawing/2014/main" id="{F47ED7B4-AF08-1546-4E01-9028A9A76040}"/>
              </a:ext>
            </a:extLst>
          </p:cNvPr>
          <p:cNvSpPr txBox="1"/>
          <p:nvPr/>
        </p:nvSpPr>
        <p:spPr>
          <a:xfrm>
            <a:off x="3223343" y="3246813"/>
            <a:ext cx="2772000" cy="1277273"/>
          </a:xfrm>
          <a:prstGeom prst="rect">
            <a:avLst/>
          </a:prstGeom>
          <a:noFill/>
        </p:spPr>
        <p:txBody>
          <a:bodyPr wrap="square">
            <a:spAutoFit/>
          </a:bodyPr>
          <a:lstStyle/>
          <a:p>
            <a:pPr marL="171450" indent="-171450" algn="r" rtl="1">
              <a:buFont typeface="Arial" panose="020B0604020202020204" pitchFamily="34" charset="0"/>
              <a:buChar char="•"/>
              <a:defRPr/>
            </a:pPr>
            <a:r>
              <a:rPr lang="ar-LB" sz="1100" dirty="0">
                <a:solidFill>
                  <a:srgbClr val="254776"/>
                </a:solidFill>
                <a:latin typeface="Arial" panose="020B0604020202020204" pitchFamily="34" charset="0"/>
              </a:rPr>
              <a:t>مواقع على الإنترنت مثل </a:t>
            </a:r>
            <a:r>
              <a:rPr lang="en-US" sz="1100" dirty="0" err="1">
                <a:solidFill>
                  <a:srgbClr val="254776"/>
                </a:solidFill>
                <a:latin typeface="Arial" panose="020B0604020202020204" pitchFamily="34" charset="0"/>
                <a:cs typeface="Arial" panose="020B0604020202020204" pitchFamily="34" charset="0"/>
              </a:rPr>
              <a:t>Wirecutter</a:t>
            </a:r>
            <a:r>
              <a:rPr lang="ar-LB" sz="1100" dirty="0">
                <a:solidFill>
                  <a:srgbClr val="254776"/>
                </a:solidFill>
                <a:latin typeface="Arial" panose="020B0604020202020204" pitchFamily="34" charset="0"/>
              </a:rPr>
              <a:t> لمنتجات التسوق، و 80000 ساعة للعثور على وظائف قوية التأثير أو فرص تطوعية  التأثير، و </a:t>
            </a:r>
            <a:r>
              <a:rPr lang="en-US" sz="1100" dirty="0" err="1">
                <a:solidFill>
                  <a:srgbClr val="254776"/>
                </a:solidFill>
                <a:latin typeface="Arial" panose="020B0604020202020204" pitchFamily="34" charset="0"/>
                <a:cs typeface="Arial" panose="020B0604020202020204" pitchFamily="34" charset="0"/>
              </a:rPr>
              <a:t>GiveWell</a:t>
            </a:r>
            <a:r>
              <a:rPr lang="ar-LB" sz="1100" dirty="0">
                <a:solidFill>
                  <a:srgbClr val="254776"/>
                </a:solidFill>
                <a:latin typeface="Arial" panose="020B0604020202020204" pitchFamily="34" charset="0"/>
              </a:rPr>
              <a:t> للتبرع للجمعيات الخيرية التي تحقق أقصى استفادة من كل دولار تتلقاها</a:t>
            </a:r>
          </a:p>
          <a:p>
            <a:pPr marL="171450" indent="-171450" algn="r" rtl="1">
              <a:buFont typeface="Arial" panose="020B0604020202020204" pitchFamily="34" charset="0"/>
              <a:buChar char="•"/>
              <a:defRPr/>
            </a:pPr>
            <a:r>
              <a:rPr lang="ar-LB" sz="1100" dirty="0">
                <a:solidFill>
                  <a:srgbClr val="254776"/>
                </a:solidFill>
                <a:latin typeface="Arial" panose="020B0604020202020204" pitchFamily="34" charset="0"/>
              </a:rPr>
              <a:t>أدوات، مثل وسائل اتخاذ القرار التي تساعد في العمل من خلال الخيارات في ضوء إيجابياتها وسلبياتها</a:t>
            </a:r>
          </a:p>
        </p:txBody>
      </p:sp>
      <p:sp>
        <p:nvSpPr>
          <p:cNvPr id="28" name="TextBox 27">
            <a:extLst>
              <a:ext uri="{FF2B5EF4-FFF2-40B4-BE49-F238E27FC236}">
                <a16:creationId xmlns:a16="http://schemas.microsoft.com/office/drawing/2014/main" id="{A478677C-AE84-7B1F-8804-778353CAAA10}"/>
              </a:ext>
            </a:extLst>
          </p:cNvPr>
          <p:cNvSpPr txBox="1"/>
          <p:nvPr/>
        </p:nvSpPr>
        <p:spPr>
          <a:xfrm>
            <a:off x="6201819" y="3246813"/>
            <a:ext cx="2772000" cy="1277273"/>
          </a:xfrm>
          <a:prstGeom prst="rect">
            <a:avLst/>
          </a:prstGeom>
          <a:noFill/>
        </p:spPr>
        <p:txBody>
          <a:bodyPr wrap="square">
            <a:spAutoFit/>
          </a:bodyPr>
          <a:lstStyle/>
          <a:p>
            <a:pPr marL="171450" indent="-171450" algn="r" rtl="1">
              <a:buFont typeface="Arial" panose="020B0604020202020204" pitchFamily="34" charset="0"/>
              <a:buChar char="•"/>
              <a:defRPr/>
            </a:pPr>
            <a:r>
              <a:rPr lang="ar-LB" sz="1100" dirty="0">
                <a:solidFill>
                  <a:srgbClr val="254776"/>
                </a:solidFill>
                <a:latin typeface="Arial" panose="020B0604020202020204" pitchFamily="34" charset="0"/>
              </a:rPr>
              <a:t>يمكن تقديم أسئلة الموقع إلى المنظمات التي تمول الأبحاث</a:t>
            </a:r>
          </a:p>
          <a:p>
            <a:pPr marL="171450" indent="-171450" algn="r" rtl="1">
              <a:buFont typeface="Arial" panose="020B0604020202020204" pitchFamily="34" charset="0"/>
              <a:buChar char="•"/>
              <a:defRPr/>
            </a:pPr>
            <a:r>
              <a:rPr lang="ar-LB" sz="1100" dirty="0">
                <a:solidFill>
                  <a:srgbClr val="254776"/>
                </a:solidFill>
                <a:latin typeface="Arial" panose="020B0604020202020204" pitchFamily="34" charset="0"/>
              </a:rPr>
              <a:t>عمليات تحديد الأولويات التي يشارك فيها المواطنون (على سبيل المثال، تحالف جيمس ليند)</a:t>
            </a:r>
          </a:p>
          <a:p>
            <a:pPr marL="171450" indent="-171450" algn="r" rtl="1">
              <a:buFont typeface="Arial" panose="020B0604020202020204" pitchFamily="34" charset="0"/>
              <a:buChar char="•"/>
              <a:defRPr/>
            </a:pPr>
            <a:r>
              <a:rPr lang="ar-LB" sz="1100" dirty="0">
                <a:solidFill>
                  <a:srgbClr val="254776"/>
                </a:solidFill>
                <a:latin typeface="Arial" panose="020B0604020202020204" pitchFamily="34" charset="0"/>
              </a:rPr>
              <a:t>دعم المواطنين ليصبحوا شركاء في فريق بحثي يجري دراسة بحثية جديدة أو في توليف ما هو معروف من جميع الدراسات التي تتناول السؤال نفسه</a:t>
            </a:r>
          </a:p>
        </p:txBody>
      </p:sp>
      <p:sp>
        <p:nvSpPr>
          <p:cNvPr id="30" name="TextBox 29">
            <a:extLst>
              <a:ext uri="{FF2B5EF4-FFF2-40B4-BE49-F238E27FC236}">
                <a16:creationId xmlns:a16="http://schemas.microsoft.com/office/drawing/2014/main" id="{DC046F28-90DD-CC41-914C-C623F20F17A6}"/>
              </a:ext>
            </a:extLst>
          </p:cNvPr>
          <p:cNvSpPr txBox="1"/>
          <p:nvPr/>
        </p:nvSpPr>
        <p:spPr>
          <a:xfrm>
            <a:off x="9263638" y="3246813"/>
            <a:ext cx="2772000" cy="2462213"/>
          </a:xfrm>
          <a:prstGeom prst="rect">
            <a:avLst/>
          </a:prstGeom>
          <a:noFill/>
        </p:spPr>
        <p:txBody>
          <a:bodyPr wrap="square">
            <a:spAutoFit/>
          </a:bodyPr>
          <a:lstStyle/>
          <a:p>
            <a:pPr marL="171450" indent="-171450" algn="r" rtl="1">
              <a:buFont typeface="Arial" panose="020B0604020202020204" pitchFamily="34" charset="0"/>
              <a:buChar char="•"/>
              <a:defRPr/>
            </a:pPr>
            <a:r>
              <a:rPr lang="ar-LB" sz="1100" dirty="0">
                <a:solidFill>
                  <a:srgbClr val="254776"/>
                </a:solidFill>
                <a:latin typeface="Arial" panose="020B0604020202020204" pitchFamily="34" charset="0"/>
              </a:rPr>
              <a:t>القوانين التي تتطلب أن تكون المنتجات والخدمات والمعلومات قائمة على الأدلة (وتجعل نشر المعلومات المضللة أمرًا غير قانوني)</a:t>
            </a:r>
          </a:p>
          <a:p>
            <a:pPr marL="171450" indent="-171450" algn="r" rtl="1">
              <a:buFont typeface="Arial" panose="020B0604020202020204" pitchFamily="34" charset="0"/>
              <a:buChar char="•"/>
              <a:defRPr/>
            </a:pPr>
            <a:r>
              <a:rPr lang="ar-LB" sz="1100" dirty="0">
                <a:solidFill>
                  <a:srgbClr val="254776"/>
                </a:solidFill>
                <a:latin typeface="Arial" panose="020B0604020202020204" pitchFamily="34" charset="0"/>
              </a:rPr>
              <a:t>المكافآت للشركات التي تعلن عن منتجات وخدمات ومعلومات قائمة على الأدلة العلمية (وعقوبات لمن لا يبني سمعة منتجاته عليها)</a:t>
            </a:r>
          </a:p>
          <a:p>
            <a:pPr marL="171450" indent="-171450" algn="r" rtl="1">
              <a:buFont typeface="Arial" panose="020B0604020202020204" pitchFamily="34" charset="0"/>
              <a:buChar char="•"/>
              <a:defRPr/>
            </a:pPr>
            <a:r>
              <a:rPr lang="ar-LB" sz="1100" dirty="0">
                <a:solidFill>
                  <a:srgbClr val="254776"/>
                </a:solidFill>
                <a:latin typeface="Arial" panose="020B0604020202020204" pitchFamily="34" charset="0"/>
              </a:rPr>
              <a:t>خوارزميات لشركات التكنولوجيا الكبيرة التي تقدم المنتجات والخدمات والمعلومات تستند جزئيًا إلى الأدلة الداعمة (وللحد من انتشار المعلومات المضللة)</a:t>
            </a:r>
          </a:p>
          <a:p>
            <a:pPr marL="171450" indent="-171450" algn="r" rtl="1">
              <a:buFont typeface="Arial" panose="020B0604020202020204" pitchFamily="34" charset="0"/>
              <a:buChar char="•"/>
              <a:defRPr/>
            </a:pPr>
            <a:r>
              <a:rPr lang="ar-LB" sz="1100" dirty="0">
                <a:solidFill>
                  <a:srgbClr val="254776"/>
                </a:solidFill>
                <a:latin typeface="Arial" panose="020B0604020202020204" pitchFamily="34" charset="0"/>
              </a:rPr>
              <a:t>استخدام استراتيجيات "التنبيه" لتوجيه المواطنين نحو الخيارات القائمة على الأدلة العلمية، مع السماح لهم في الوقت نفسه بالاطلاع على الخيارات الأخرى أيضًا (على سبيل المثال، عمليات التسجيل التلقائية، أو مواضع المنتجات، أو الرموز أو "علامات الأدوات")</a:t>
            </a:r>
          </a:p>
        </p:txBody>
      </p:sp>
      <p:sp>
        <p:nvSpPr>
          <p:cNvPr id="11" name="TextBox 10">
            <a:extLst>
              <a:ext uri="{FF2B5EF4-FFF2-40B4-BE49-F238E27FC236}">
                <a16:creationId xmlns:a16="http://schemas.microsoft.com/office/drawing/2014/main" id="{3D7E6534-0DEC-CAC7-31D5-8C3F63F73B0E}"/>
              </a:ext>
            </a:extLst>
          </p:cNvPr>
          <p:cNvSpPr txBox="1"/>
          <p:nvPr/>
        </p:nvSpPr>
        <p:spPr>
          <a:xfrm>
            <a:off x="3454400" y="2273621"/>
            <a:ext cx="2290841" cy="669414"/>
          </a:xfrm>
          <a:prstGeom prst="rect">
            <a:avLst/>
          </a:prstGeom>
          <a:noFill/>
        </p:spPr>
        <p:txBody>
          <a:bodyPr wrap="square">
            <a:spAutoFit/>
          </a:bodyPr>
          <a:lstStyle/>
          <a:p>
            <a:pPr algn="ctr">
              <a:lnSpc>
                <a:spcPts val="1480"/>
              </a:lnSpc>
              <a:defRPr/>
            </a:pPr>
            <a:r>
              <a:rPr lang="ar-LB" sz="1300" dirty="0">
                <a:solidFill>
                  <a:srgbClr val="254776"/>
                </a:solidFill>
                <a:latin typeface="Arial" panose="020B0604020202020204" pitchFamily="34" charset="0"/>
              </a:rPr>
              <a:t>اجعل الأدلة العلمية متاحة للمواطنين عندما يتخذون القرارات</a:t>
            </a:r>
          </a:p>
          <a:p>
            <a:pPr marL="717550" lvl="2" algn="ctr">
              <a:lnSpc>
                <a:spcPts val="1480"/>
              </a:lnSpc>
              <a:defRPr/>
            </a:pPr>
            <a:endParaRPr lang="en-US" sz="1300" dirty="0">
              <a:solidFill>
                <a:srgbClr val="254776"/>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9CA7B490-D6F9-D2CB-90C3-BC29CC06811B}"/>
              </a:ext>
            </a:extLst>
          </p:cNvPr>
          <p:cNvSpPr txBox="1"/>
          <p:nvPr/>
        </p:nvSpPr>
        <p:spPr>
          <a:xfrm>
            <a:off x="6353742" y="2273621"/>
            <a:ext cx="2440444" cy="861774"/>
          </a:xfrm>
          <a:prstGeom prst="rect">
            <a:avLst/>
          </a:prstGeom>
          <a:noFill/>
        </p:spPr>
        <p:txBody>
          <a:bodyPr wrap="square">
            <a:spAutoFit/>
          </a:bodyPr>
          <a:lstStyle/>
          <a:p>
            <a:pPr marL="177800" lvl="0" algn="ctr" rtl="1">
              <a:lnSpc>
                <a:spcPts val="1480"/>
              </a:lnSpc>
              <a:defRPr/>
            </a:pPr>
            <a:r>
              <a:rPr lang="ar-LB" sz="1300" dirty="0">
                <a:solidFill>
                  <a:srgbClr val="254776"/>
                </a:solidFill>
                <a:latin typeface="Arial" panose="020B0604020202020204" pitchFamily="34" charset="0"/>
              </a:rPr>
              <a:t>أشرك المواطنين في طرح الأسئلة والإجابة عنها(ببحث جديد أو بالأدلة الموجودة)</a:t>
            </a:r>
          </a:p>
          <a:p>
            <a:pPr marL="717550" lvl="2" algn="ctr">
              <a:lnSpc>
                <a:spcPts val="1480"/>
              </a:lnSpc>
              <a:defRPr/>
            </a:pPr>
            <a:endParaRPr lang="en-US" sz="1300" dirty="0">
              <a:solidFill>
                <a:srgbClr val="254776"/>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498815D4-6927-8FA0-20EC-798A4784594E}"/>
              </a:ext>
            </a:extLst>
          </p:cNvPr>
          <p:cNvSpPr txBox="1"/>
          <p:nvPr/>
        </p:nvSpPr>
        <p:spPr>
          <a:xfrm>
            <a:off x="9474485" y="2273621"/>
            <a:ext cx="2211756" cy="477054"/>
          </a:xfrm>
          <a:prstGeom prst="rect">
            <a:avLst/>
          </a:prstGeom>
          <a:noFill/>
        </p:spPr>
        <p:txBody>
          <a:bodyPr wrap="square">
            <a:spAutoFit/>
          </a:bodyPr>
          <a:lstStyle/>
          <a:p>
            <a:pPr marL="177800" lvl="0" algn="ctr" rtl="1">
              <a:lnSpc>
                <a:spcPts val="1480"/>
              </a:lnSpc>
              <a:defRPr/>
            </a:pPr>
            <a:r>
              <a:rPr lang="ar-LB" sz="1300" dirty="0">
                <a:solidFill>
                  <a:srgbClr val="254776"/>
                </a:solidFill>
                <a:latin typeface="Arial" panose="020B0604020202020204" pitchFamily="34" charset="0"/>
              </a:rPr>
              <a:t>اجعل الخيارات المسندة بالأدلة العلمية هي الخيار البديهي أو السهل</a:t>
            </a:r>
          </a:p>
        </p:txBody>
      </p:sp>
      <p:sp>
        <p:nvSpPr>
          <p:cNvPr id="5" name="Slide Number">
            <a:extLst>
              <a:ext uri="{FF2B5EF4-FFF2-40B4-BE49-F238E27FC236}">
                <a16:creationId xmlns:a16="http://schemas.microsoft.com/office/drawing/2014/main" id="{A65643A0-66D1-C5C6-D3E7-AECCC033546F}"/>
              </a:ext>
            </a:extLst>
          </p:cNvPr>
          <p:cNvSpPr txBox="1">
            <a:spLocks/>
          </p:cNvSpPr>
          <p:nvPr/>
        </p:nvSpPr>
        <p:spPr>
          <a:xfrm>
            <a:off x="11557828" y="6374995"/>
            <a:ext cx="618565" cy="470648"/>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bg1"/>
                </a:solidFill>
                <a:effectLst/>
                <a:uFillTx/>
                <a:latin typeface="Arial" panose="020B0604020202020204" pitchFamily="34" charset="0"/>
                <a:ea typeface="+mj-ea"/>
                <a:cs typeface="Arial" panose="020B0604020202020204" pitchFamily="34" charset="0"/>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a:lstStyle>
          <a:p>
            <a:pPr algn="ctr"/>
            <a:fld id="{86CB4B4D-7CA3-9044-876B-883B54F8677D}" type="slidenum">
              <a:rPr lang="en-CA" sz="2000" smtClean="0">
                <a:solidFill>
                  <a:srgbClr val="0F447C"/>
                </a:solidFill>
              </a:rPr>
              <a:pPr algn="ctr"/>
              <a:t>1</a:t>
            </a:fld>
            <a:endParaRPr lang="en-CA" sz="2000" dirty="0">
              <a:solidFill>
                <a:srgbClr val="0F447C"/>
              </a:solidFill>
            </a:endParaRPr>
          </a:p>
        </p:txBody>
      </p:sp>
      <p:pic>
        <p:nvPicPr>
          <p:cNvPr id="25" name="Picture 24">
            <a:extLst>
              <a:ext uri="{FF2B5EF4-FFF2-40B4-BE49-F238E27FC236}">
                <a16:creationId xmlns:a16="http://schemas.microsoft.com/office/drawing/2014/main" id="{424A876C-B737-7882-EAD5-5D2BC85DB1C0}"/>
              </a:ext>
            </a:extLst>
          </p:cNvPr>
          <p:cNvPicPr>
            <a:picLocks noChangeAspect="1"/>
          </p:cNvPicPr>
          <p:nvPr/>
        </p:nvPicPr>
        <p:blipFill>
          <a:blip r:embed="rId3">
            <a:alphaModFix amt="20000"/>
          </a:blip>
          <a:stretch>
            <a:fillRect/>
          </a:stretch>
        </p:blipFill>
        <p:spPr>
          <a:xfrm>
            <a:off x="456061" y="1861296"/>
            <a:ext cx="5700823" cy="328433"/>
          </a:xfrm>
          <a:prstGeom prst="rect">
            <a:avLst/>
          </a:prstGeom>
          <a:noFill/>
        </p:spPr>
      </p:pic>
      <p:pic>
        <p:nvPicPr>
          <p:cNvPr id="26" name="Picture 25">
            <a:extLst>
              <a:ext uri="{FF2B5EF4-FFF2-40B4-BE49-F238E27FC236}">
                <a16:creationId xmlns:a16="http://schemas.microsoft.com/office/drawing/2014/main" id="{FD226A85-2441-C61C-DF5C-BB7354D4F8DF}"/>
              </a:ext>
            </a:extLst>
          </p:cNvPr>
          <p:cNvPicPr>
            <a:picLocks noChangeAspect="1"/>
          </p:cNvPicPr>
          <p:nvPr/>
        </p:nvPicPr>
        <p:blipFill>
          <a:blip r:embed="rId3">
            <a:alphaModFix amt="20000"/>
          </a:blip>
          <a:stretch>
            <a:fillRect/>
          </a:stretch>
        </p:blipFill>
        <p:spPr>
          <a:xfrm rot="10800000">
            <a:off x="5926280" y="1798501"/>
            <a:ext cx="5700823" cy="328433"/>
          </a:xfrm>
          <a:prstGeom prst="rect">
            <a:avLst/>
          </a:prstGeom>
          <a:noFill/>
        </p:spPr>
      </p:pic>
      <p:pic>
        <p:nvPicPr>
          <p:cNvPr id="27" name="Picture 26" descr="Icon&#10;&#10;Description automatically generated">
            <a:extLst>
              <a:ext uri="{FF2B5EF4-FFF2-40B4-BE49-F238E27FC236}">
                <a16:creationId xmlns:a16="http://schemas.microsoft.com/office/drawing/2014/main" id="{64B4D2A9-A379-736C-F9F7-16269AD426B9}"/>
              </a:ext>
            </a:extLst>
          </p:cNvPr>
          <p:cNvPicPr>
            <a:picLocks noChangeAspect="1"/>
          </p:cNvPicPr>
          <p:nvPr/>
        </p:nvPicPr>
        <p:blipFill rotWithShape="1">
          <a:blip r:embed="rId4">
            <a:alphaModFix/>
          </a:blip>
          <a:srcRect l="49779" t="3247" r="13029" b="50269"/>
          <a:stretch/>
        </p:blipFill>
        <p:spPr>
          <a:xfrm>
            <a:off x="1439692" y="1520880"/>
            <a:ext cx="709316" cy="736780"/>
          </a:xfrm>
          <a:prstGeom prst="rect">
            <a:avLst/>
          </a:prstGeom>
          <a:solidFill>
            <a:srgbClr val="FFC75D">
              <a:alpha val="0"/>
            </a:srgbClr>
          </a:solidFill>
          <a:effectLst>
            <a:glow>
              <a:schemeClr val="accent1">
                <a:alpha val="40000"/>
              </a:schemeClr>
            </a:glow>
            <a:outerShdw blurRad="50800" dist="50800" dir="5400000" algn="ctr" rotWithShape="0">
              <a:srgbClr val="000000">
                <a:alpha val="0"/>
              </a:srgbClr>
            </a:outerShdw>
            <a:softEdge rad="0"/>
          </a:effectLst>
        </p:spPr>
      </p:pic>
      <p:pic>
        <p:nvPicPr>
          <p:cNvPr id="29" name="Picture 28" descr="Icon&#10;&#10;Description automatically generated">
            <a:extLst>
              <a:ext uri="{FF2B5EF4-FFF2-40B4-BE49-F238E27FC236}">
                <a16:creationId xmlns:a16="http://schemas.microsoft.com/office/drawing/2014/main" id="{1295644E-BE79-5669-FEA4-95D9C92356FB}"/>
              </a:ext>
            </a:extLst>
          </p:cNvPr>
          <p:cNvPicPr>
            <a:picLocks noChangeAspect="1"/>
          </p:cNvPicPr>
          <p:nvPr/>
        </p:nvPicPr>
        <p:blipFill rotWithShape="1">
          <a:blip r:embed="rId5">
            <a:alphaModFix/>
          </a:blip>
          <a:srcRect l="49779" t="3247" r="13029" b="50269"/>
          <a:stretch/>
        </p:blipFill>
        <p:spPr>
          <a:xfrm>
            <a:off x="4423709" y="1520880"/>
            <a:ext cx="709316" cy="736780"/>
          </a:xfrm>
          <a:prstGeom prst="rect">
            <a:avLst/>
          </a:prstGeom>
          <a:solidFill>
            <a:srgbClr val="FFC75D">
              <a:alpha val="6000"/>
            </a:srgbClr>
          </a:solidFill>
          <a:effectLst>
            <a:glow>
              <a:schemeClr val="accent1">
                <a:alpha val="40000"/>
              </a:schemeClr>
            </a:glow>
            <a:outerShdw blurRad="50800" dist="50800" dir="5400000" algn="ctr" rotWithShape="0">
              <a:srgbClr val="000000">
                <a:alpha val="0"/>
              </a:srgbClr>
            </a:outerShdw>
            <a:softEdge rad="0"/>
          </a:effectLst>
        </p:spPr>
      </p:pic>
      <p:pic>
        <p:nvPicPr>
          <p:cNvPr id="31" name="Picture 30" descr="Icon&#10;&#10;Description automatically generated">
            <a:extLst>
              <a:ext uri="{FF2B5EF4-FFF2-40B4-BE49-F238E27FC236}">
                <a16:creationId xmlns:a16="http://schemas.microsoft.com/office/drawing/2014/main" id="{6D8280CA-022B-DA55-7F4E-DB1D78B59350}"/>
              </a:ext>
            </a:extLst>
          </p:cNvPr>
          <p:cNvPicPr>
            <a:picLocks noChangeAspect="1"/>
          </p:cNvPicPr>
          <p:nvPr/>
        </p:nvPicPr>
        <p:blipFill rotWithShape="1">
          <a:blip r:embed="rId4">
            <a:alphaModFix/>
          </a:blip>
          <a:srcRect l="49779" t="3247" r="13029" b="50269"/>
          <a:stretch/>
        </p:blipFill>
        <p:spPr>
          <a:xfrm>
            <a:off x="7407726" y="1520880"/>
            <a:ext cx="709316" cy="736780"/>
          </a:xfrm>
          <a:prstGeom prst="rect">
            <a:avLst/>
          </a:prstGeom>
          <a:solidFill>
            <a:srgbClr val="FFC75D">
              <a:alpha val="0"/>
            </a:srgbClr>
          </a:solidFill>
          <a:effectLst>
            <a:glow>
              <a:schemeClr val="accent1">
                <a:alpha val="40000"/>
              </a:schemeClr>
            </a:glow>
            <a:outerShdw blurRad="50800" dist="50800" dir="5400000" algn="ctr" rotWithShape="0">
              <a:srgbClr val="000000">
                <a:alpha val="0"/>
              </a:srgbClr>
            </a:outerShdw>
            <a:softEdge rad="0"/>
          </a:effectLst>
        </p:spPr>
      </p:pic>
      <p:pic>
        <p:nvPicPr>
          <p:cNvPr id="32" name="Picture 31" descr="Icon&#10;&#10;Description automatically generated">
            <a:extLst>
              <a:ext uri="{FF2B5EF4-FFF2-40B4-BE49-F238E27FC236}">
                <a16:creationId xmlns:a16="http://schemas.microsoft.com/office/drawing/2014/main" id="{122587EE-F623-7D5A-D6C5-2E3759F242DA}"/>
              </a:ext>
            </a:extLst>
          </p:cNvPr>
          <p:cNvPicPr>
            <a:picLocks noChangeAspect="1"/>
          </p:cNvPicPr>
          <p:nvPr/>
        </p:nvPicPr>
        <p:blipFill rotWithShape="1">
          <a:blip r:embed="rId4">
            <a:alphaModFix/>
          </a:blip>
          <a:srcRect l="49779" t="3247" r="13029" b="50269"/>
          <a:stretch/>
        </p:blipFill>
        <p:spPr>
          <a:xfrm>
            <a:off x="10391744" y="1520880"/>
            <a:ext cx="709316" cy="736780"/>
          </a:xfrm>
          <a:prstGeom prst="rect">
            <a:avLst/>
          </a:prstGeom>
          <a:solidFill>
            <a:srgbClr val="FFC75D">
              <a:alpha val="0"/>
            </a:srgbClr>
          </a:solidFill>
          <a:effectLst>
            <a:glow>
              <a:schemeClr val="accent1">
                <a:alpha val="40000"/>
              </a:schemeClr>
            </a:glow>
            <a:outerShdw blurRad="50800" dist="50800" dir="5400000" algn="ctr" rotWithShape="0">
              <a:srgbClr val="000000">
                <a:alpha val="0"/>
              </a:srgbClr>
            </a:outerShdw>
            <a:softEdge rad="0"/>
          </a:effectLst>
        </p:spPr>
      </p:pic>
      <p:sp>
        <p:nvSpPr>
          <p:cNvPr id="33" name="Rounded Rectangular Callout 32">
            <a:extLst>
              <a:ext uri="{FF2B5EF4-FFF2-40B4-BE49-F238E27FC236}">
                <a16:creationId xmlns:a16="http://schemas.microsoft.com/office/drawing/2014/main" id="{BC44EBAC-537C-2DDF-39B3-7FBF27D849E9}"/>
              </a:ext>
            </a:extLst>
          </p:cNvPr>
          <p:cNvSpPr/>
          <p:nvPr/>
        </p:nvSpPr>
        <p:spPr>
          <a:xfrm>
            <a:off x="3223343" y="5281305"/>
            <a:ext cx="2748195" cy="1230656"/>
          </a:xfrm>
          <a:prstGeom prst="wedgeRoundRectCallout">
            <a:avLst>
              <a:gd name="adj1" fmla="val -60729"/>
              <a:gd name="adj2" fmla="val -41130"/>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rtl="1">
              <a:lnSpc>
                <a:spcPts val="1220"/>
              </a:lnSpc>
            </a:pPr>
            <a:r>
              <a:rPr lang="ar-LB" sz="1100" dirty="0">
                <a:solidFill>
                  <a:srgbClr val="254776"/>
                </a:solidFill>
              </a:rPr>
              <a:t>كثيرًا ما أقول لزملائي المواطنين القادة:</a:t>
            </a:r>
            <a:r>
              <a:rPr lang="en-US" sz="1100" dirty="0">
                <a:solidFill>
                  <a:srgbClr val="254776"/>
                </a:solidFill>
              </a:rPr>
              <a:t> </a:t>
            </a:r>
            <a:r>
              <a:rPr lang="ar-LB" sz="1100" dirty="0">
                <a:solidFill>
                  <a:srgbClr val="254776"/>
                </a:solidFill>
              </a:rPr>
              <a:t>يُعد غوغل موقعًا رائعًا،إذ تتم زيارته لاختيار مطعم أو معرفة المزيد عن شخصية عامة؛ إنه يمثل تحديات حقيقية إذا كنت تبحث عن أفضل دليل لاتخاذ قرار مهم.</a:t>
            </a:r>
          </a:p>
        </p:txBody>
      </p:sp>
      <p:sp>
        <p:nvSpPr>
          <p:cNvPr id="34" name="Rounded Rectangular Callout 33">
            <a:extLst>
              <a:ext uri="{FF2B5EF4-FFF2-40B4-BE49-F238E27FC236}">
                <a16:creationId xmlns:a16="http://schemas.microsoft.com/office/drawing/2014/main" id="{192367A6-4DA4-0E6B-28DD-45A1C0C64E7D}"/>
              </a:ext>
            </a:extLst>
          </p:cNvPr>
          <p:cNvSpPr/>
          <p:nvPr/>
        </p:nvSpPr>
        <p:spPr>
          <a:xfrm flipH="1">
            <a:off x="6194671" y="5281305"/>
            <a:ext cx="2751009" cy="1230656"/>
          </a:xfrm>
          <a:prstGeom prst="wedgeRoundRectCallout">
            <a:avLst>
              <a:gd name="adj1" fmla="val -60729"/>
              <a:gd name="adj2" fmla="val -41130"/>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rtl="1">
              <a:lnSpc>
                <a:spcPts val="1220"/>
              </a:lnSpc>
            </a:pPr>
            <a:r>
              <a:rPr lang="ar-LB" sz="1100" dirty="0">
                <a:solidFill>
                  <a:srgbClr val="254776"/>
                </a:solidFill>
              </a:rPr>
              <a:t>في حين أن هذا النهج يبدو واعدًا، فقد أدرك أولئك الذين يعملون في المنظمات غير الحكومية التي تخدم المواطنين أن تراجع الثقة في الحكومة ورواد الأعمال أدى إلى تزايد المخاوف بشأن هذا النهج بين المواطنين.</a:t>
            </a:r>
          </a:p>
        </p:txBody>
      </p:sp>
      <p:sp>
        <p:nvSpPr>
          <p:cNvPr id="3" name="Title 14">
            <a:extLst>
              <a:ext uri="{FF2B5EF4-FFF2-40B4-BE49-F238E27FC236}">
                <a16:creationId xmlns:a16="http://schemas.microsoft.com/office/drawing/2014/main" id="{DA70F3ED-C9CF-3819-9BB1-731BA82F54FE}"/>
              </a:ext>
            </a:extLst>
          </p:cNvPr>
          <p:cNvSpPr txBox="1">
            <a:spLocks/>
          </p:cNvSpPr>
          <p:nvPr/>
        </p:nvSpPr>
        <p:spPr>
          <a:xfrm>
            <a:off x="113128" y="43612"/>
            <a:ext cx="8832552" cy="1006368"/>
          </a:xfrm>
          <a:prstGeom prst="rect">
            <a:avLst/>
          </a:prstGeom>
        </p:spPr>
        <p:txBody>
          <a:bodyPr vert="horz" lIns="91440" tIns="45720" rIns="91440" bIns="45720" rtlCol="0" anchor="ctr">
            <a:normAutofit/>
          </a:bodyPr>
          <a:ls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pPr algn="r" defTabSz="914400" rtl="1" hangingPunct="0">
              <a:spcBef>
                <a:spcPts val="0"/>
              </a:spcBef>
              <a:defRPr/>
            </a:pPr>
            <a:r>
              <a:rPr lang="en-US" b="1" kern="0" dirty="0">
                <a:solidFill>
                  <a:srgbClr val="234776"/>
                </a:solidFill>
                <a:latin typeface="Arial"/>
                <a:cs typeface="Arial" panose="020B0604020202020204" pitchFamily="34" charset="0"/>
                <a:sym typeface="Arial"/>
              </a:rPr>
              <a:t>3</a:t>
            </a:r>
            <a:r>
              <a:rPr kumimoji="0" lang="en-US" b="1" i="0" strike="noStrike" kern="0" cap="none" spc="0" normalizeH="0" baseline="0" noProof="0" dirty="0">
                <a:ln>
                  <a:noFill/>
                </a:ln>
                <a:solidFill>
                  <a:srgbClr val="234776"/>
                </a:solidFill>
                <a:effectLst/>
                <a:uLnTx/>
                <a:uFillTx/>
                <a:latin typeface="Arial"/>
                <a:cs typeface="Arial" panose="020B0604020202020204" pitchFamily="34" charset="0"/>
                <a:sym typeface="Arial"/>
              </a:rPr>
              <a:t>.1</a:t>
            </a:r>
            <a:r>
              <a:rPr kumimoji="0" lang="en-US" i="0" strike="noStrike" kern="0" cap="none" spc="0" normalizeH="0" baseline="0" noProof="0" dirty="0">
                <a:ln>
                  <a:noFill/>
                </a:ln>
                <a:solidFill>
                  <a:srgbClr val="234776"/>
                </a:solidFill>
                <a:effectLst/>
                <a:uLnTx/>
                <a:uFillTx/>
                <a:latin typeface="Arial"/>
                <a:cs typeface="Arial" panose="020B0604020202020204" pitchFamily="34" charset="0"/>
                <a:sym typeface="Arial"/>
              </a:rPr>
              <a:t> </a:t>
            </a:r>
            <a:r>
              <a:rPr kumimoji="0" lang="ar-SA" i="0" strike="noStrike" kern="0" cap="none" spc="0" normalizeH="0" baseline="0" noProof="0" dirty="0">
                <a:ln>
                  <a:noFill/>
                </a:ln>
                <a:solidFill>
                  <a:srgbClr val="234776"/>
                </a:solidFill>
                <a:effectLst/>
                <a:uLnTx/>
                <a:uFillTx/>
                <a:latin typeface="Arial"/>
                <a:cs typeface="Arial" panose="020B0604020202020204" pitchFamily="34" charset="0"/>
                <a:sym typeface="Arial"/>
              </a:rPr>
              <a:t> هذه المراحل الأولى لفهم "ما يصلح" في جعل الأدلة العلمية في صلب الحياة اليومية</a:t>
            </a:r>
            <a:endParaRPr lang="en-CA" kern="0" dirty="0">
              <a:solidFill>
                <a:srgbClr val="FF0000"/>
              </a:solidFill>
              <a:latin typeface="Arial"/>
              <a:cs typeface="Arial" panose="020B0604020202020204" pitchFamily="34" charset="0"/>
              <a:sym typeface="Arial"/>
            </a:endParaRPr>
          </a:p>
        </p:txBody>
      </p:sp>
      <p:sp>
        <p:nvSpPr>
          <p:cNvPr id="4" name="TextBox 2">
            <a:extLst>
              <a:ext uri="{FF2B5EF4-FFF2-40B4-BE49-F238E27FC236}">
                <a16:creationId xmlns:a16="http://schemas.microsoft.com/office/drawing/2014/main" id="{F6999921-ADD3-B281-D939-689EBEA617B4}"/>
              </a:ext>
            </a:extLst>
          </p:cNvPr>
          <p:cNvSpPr txBox="1"/>
          <p:nvPr/>
        </p:nvSpPr>
        <p:spPr>
          <a:xfrm>
            <a:off x="9385072" y="1068159"/>
            <a:ext cx="2403222" cy="253916"/>
          </a:xfrm>
          <a:prstGeom prst="rect">
            <a:avLst/>
          </a:prstGeom>
          <a:noFill/>
        </p:spPr>
        <p:txBody>
          <a:bodyPr wrap="none" rtlCol="0">
            <a:spAutoFit/>
          </a:bodyPr>
          <a:lstStyle>
            <a:defPPr>
              <a:defRPr lang="en-US"/>
            </a:defPPr>
            <a:lvl1pPr marL="0" algn="l" defTabSz="609600" rtl="0" eaLnBrk="1" latinLnBrk="0" hangingPunct="1">
              <a:defRPr sz="2400" kern="1200">
                <a:solidFill>
                  <a:schemeClr val="tx1"/>
                </a:solidFill>
                <a:latin typeface="+mn-lt"/>
                <a:ea typeface="+mn-ea"/>
                <a:cs typeface="+mn-cs"/>
              </a:defRPr>
            </a:lvl1pPr>
            <a:lvl2pPr marL="609600" algn="l" defTabSz="609600" rtl="0" eaLnBrk="1" latinLnBrk="0" hangingPunct="1">
              <a:defRPr sz="2400" kern="1200">
                <a:solidFill>
                  <a:schemeClr val="tx1"/>
                </a:solidFill>
                <a:latin typeface="+mn-lt"/>
                <a:ea typeface="+mn-ea"/>
                <a:cs typeface="+mn-cs"/>
              </a:defRPr>
            </a:lvl2pPr>
            <a:lvl3pPr marL="1219200" algn="l" defTabSz="609600" rtl="0" eaLnBrk="1" latinLnBrk="0" hangingPunct="1">
              <a:defRPr sz="2400" kern="1200">
                <a:solidFill>
                  <a:schemeClr val="tx1"/>
                </a:solidFill>
                <a:latin typeface="+mn-lt"/>
                <a:ea typeface="+mn-ea"/>
                <a:cs typeface="+mn-cs"/>
              </a:defRPr>
            </a:lvl3pPr>
            <a:lvl4pPr marL="1828800" algn="l" defTabSz="609600" rtl="0" eaLnBrk="1" latinLnBrk="0" hangingPunct="1">
              <a:defRPr sz="2400" kern="1200">
                <a:solidFill>
                  <a:schemeClr val="tx1"/>
                </a:solidFill>
                <a:latin typeface="+mn-lt"/>
                <a:ea typeface="+mn-ea"/>
                <a:cs typeface="+mn-cs"/>
              </a:defRPr>
            </a:lvl4pPr>
            <a:lvl5pPr marL="2438400" algn="l" defTabSz="609600" rtl="0" eaLnBrk="1" latinLnBrk="0" hangingPunct="1">
              <a:defRPr sz="2400" kern="1200">
                <a:solidFill>
                  <a:schemeClr val="tx1"/>
                </a:solidFill>
                <a:latin typeface="+mn-lt"/>
                <a:ea typeface="+mn-ea"/>
                <a:cs typeface="+mn-cs"/>
              </a:defRPr>
            </a:lvl5pPr>
            <a:lvl6pPr marL="3048000" algn="l" defTabSz="609600" rtl="0" eaLnBrk="1" latinLnBrk="0" hangingPunct="1">
              <a:defRPr sz="2400" kern="1200">
                <a:solidFill>
                  <a:schemeClr val="tx1"/>
                </a:solidFill>
                <a:latin typeface="+mn-lt"/>
                <a:ea typeface="+mn-ea"/>
                <a:cs typeface="+mn-cs"/>
              </a:defRPr>
            </a:lvl6pPr>
            <a:lvl7pPr marL="3657600" algn="l" defTabSz="609600" rtl="0" eaLnBrk="1" latinLnBrk="0" hangingPunct="1">
              <a:defRPr sz="2400" kern="1200">
                <a:solidFill>
                  <a:schemeClr val="tx1"/>
                </a:solidFill>
                <a:latin typeface="+mn-lt"/>
                <a:ea typeface="+mn-ea"/>
                <a:cs typeface="+mn-cs"/>
              </a:defRPr>
            </a:lvl7pPr>
            <a:lvl8pPr marL="4267200" algn="l" defTabSz="609600" rtl="0" eaLnBrk="1" latinLnBrk="0" hangingPunct="1">
              <a:defRPr sz="2400" kern="1200">
                <a:solidFill>
                  <a:schemeClr val="tx1"/>
                </a:solidFill>
                <a:latin typeface="+mn-lt"/>
                <a:ea typeface="+mn-ea"/>
                <a:cs typeface="+mn-cs"/>
              </a:defRPr>
            </a:lvl8pPr>
            <a:lvl9pPr marL="4876800" algn="l" defTabSz="609600" rtl="0" eaLnBrk="1" latinLnBrk="0" hangingPunct="1">
              <a:defRPr sz="2400" kern="1200">
                <a:solidFill>
                  <a:schemeClr val="tx1"/>
                </a:solidFill>
                <a:latin typeface="+mn-lt"/>
                <a:ea typeface="+mn-ea"/>
                <a:cs typeface="+mn-cs"/>
              </a:defRPr>
            </a:lvl9pPr>
          </a:lstStyle>
          <a:p>
            <a:pPr algn="r" rtl="1"/>
            <a:r>
              <a:rPr lang="ar-SA" sz="1050" i="1" dirty="0">
                <a:solidFill>
                  <a:srgbClr val="254776"/>
                </a:solidFill>
              </a:rPr>
              <a:t>ملاحظة: النسخة الكاملة متوفرة في </a:t>
            </a:r>
            <a:r>
              <a:rPr lang="ar-SA" sz="1050" i="1" dirty="0">
                <a:solidFill>
                  <a:srgbClr val="254777"/>
                </a:solidFill>
                <a:effectLst/>
                <a:latin typeface="Helvetica" pitchFamily="2" charset="0"/>
              </a:rPr>
              <a:t>مستجدات ٢٠٢٣</a:t>
            </a:r>
          </a:p>
        </p:txBody>
      </p:sp>
    </p:spTree>
    <p:extLst>
      <p:ext uri="{BB962C8B-B14F-4D97-AF65-F5344CB8AC3E}">
        <p14:creationId xmlns:p14="http://schemas.microsoft.com/office/powerpoint/2010/main" val="2488380436"/>
      </p:ext>
    </p:extLst>
  </p:cSld>
  <p:clrMapOvr>
    <a:masterClrMapping/>
  </p:clrMapOvr>
</p:sld>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99eec1d-e27c-4128-92a4-19001b8afe14">
      <Terms xmlns="http://schemas.microsoft.com/office/infopath/2007/PartnerControls"/>
    </lcf76f155ced4ddcb4097134ff3c332f>
    <TaxCatchAll xmlns="0408fcbc-2e10-4461-bee0-724c01b46ae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EB10FA45183884EB94F15345AAEEF19" ma:contentTypeVersion="10" ma:contentTypeDescription="Create a new document." ma:contentTypeScope="" ma:versionID="8811d1ee1f955924d6efa7668c64d987">
  <xsd:schema xmlns:xsd="http://www.w3.org/2001/XMLSchema" xmlns:xs="http://www.w3.org/2001/XMLSchema" xmlns:p="http://schemas.microsoft.com/office/2006/metadata/properties" xmlns:ns2="599eec1d-e27c-4128-92a4-19001b8afe14" xmlns:ns3="0408fcbc-2e10-4461-bee0-724c01b46ae9" targetNamespace="http://schemas.microsoft.com/office/2006/metadata/properties" ma:root="true" ma:fieldsID="ed40de2e1756169e64ca3344cc1c16fd" ns2:_="" ns3:_="">
    <xsd:import namespace="599eec1d-e27c-4128-92a4-19001b8afe14"/>
    <xsd:import namespace="0408fcbc-2e10-4461-bee0-724c01b46ae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9eec1d-e27c-4128-92a4-19001b8afe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073764d-e844-48d8-8cbc-d63b9d95286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08fcbc-2e10-4461-bee0-724c01b46ae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81d858b-1feb-44a1-840f-9be35bf19069}" ma:internalName="TaxCatchAll" ma:showField="CatchAllData" ma:web="0408fcbc-2e10-4461-bee0-724c01b46ae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B9ED40-81AA-4A33-A5F3-A8B1FC8808E0}">
  <ds:schemaRefs>
    <ds:schemaRef ds:uri="http://schemas.microsoft.com/sharepoint/v3/contenttype/forms"/>
  </ds:schemaRefs>
</ds:datastoreItem>
</file>

<file path=customXml/itemProps2.xml><?xml version="1.0" encoding="utf-8"?>
<ds:datastoreItem xmlns:ds="http://schemas.openxmlformats.org/officeDocument/2006/customXml" ds:itemID="{5C610D51-59F7-4F26-ADC4-EEBC9DC165CF}">
  <ds:schemaRefs>
    <ds:schemaRef ds:uri="http://schemas.microsoft.com/office/infopath/2007/PartnerControls"/>
    <ds:schemaRef ds:uri="http://schemas.microsoft.com/office/2006/metadata/properties"/>
    <ds:schemaRef ds:uri="http://purl.org/dc/elements/1.1/"/>
    <ds:schemaRef ds:uri="http://schemas.openxmlformats.org/package/2006/metadata/core-properties"/>
    <ds:schemaRef ds:uri="http://www.w3.org/XML/1998/namespace"/>
    <ds:schemaRef ds:uri="http://schemas.microsoft.com/office/2006/documentManagement/types"/>
    <ds:schemaRef ds:uri="http://purl.org/dc/terms/"/>
    <ds:schemaRef ds:uri="0408fcbc-2e10-4461-bee0-724c01b46ae9"/>
    <ds:schemaRef ds:uri="599eec1d-e27c-4128-92a4-19001b8afe14"/>
    <ds:schemaRef ds:uri="http://purl.org/dc/dcmitype/"/>
  </ds:schemaRefs>
</ds:datastoreItem>
</file>

<file path=customXml/itemProps3.xml><?xml version="1.0" encoding="utf-8"?>
<ds:datastoreItem xmlns:ds="http://schemas.openxmlformats.org/officeDocument/2006/customXml" ds:itemID="{F7498A6E-FC66-43CB-8B3F-54CD3073A0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9eec1d-e27c-4128-92a4-19001b8afe14"/>
    <ds:schemaRef ds:uri="0408fcbc-2e10-4461-bee0-724c01b46a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39169</TotalTime>
  <Words>475</Words>
  <Application>Microsoft Macintosh PowerPoint</Application>
  <PresentationFormat>Widescreen</PresentationFormat>
  <Paragraphs>24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Courier New</vt:lpstr>
      <vt:lpstr>Helvetica</vt:lpstr>
      <vt:lpstr>McMaster Brighter World Theme</vt:lpstr>
      <vt:lpstr>PowerPoint Presentation</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345</cp:revision>
  <cp:lastPrinted>2017-06-06T20:04:49Z</cp:lastPrinted>
  <dcterms:created xsi:type="dcterms:W3CDTF">2017-04-21T15:41:45Z</dcterms:created>
  <dcterms:modified xsi:type="dcterms:W3CDTF">2023-05-03T19:13:48Z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0x0101006EB10FA45183884EB94F15345AAEEF19</vt:lpwstr>
  </property>
</Properties>
</file>