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132" r:id="rId2"/>
    <p:sldId id="1023" r:id="rId3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4" userDrawn="1">
          <p15:clr>
            <a:srgbClr val="A4A3A4"/>
          </p15:clr>
        </p15:guide>
        <p15:guide id="2" pos="388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宋旭萍" initials="SXP" lastIdx="6" clrIdx="0"/>
  <p:cmAuthor id="2" name="Xuan Yu" initials="XY" lastIdx="6" clrIdx="1"/>
  <p:cmAuthor id="3" name="Qi" initials="QW" lastIdx="12" clrIdx="2"/>
  <p:cmAuthor id="4" name="The city of momery" initials="T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B5BED1"/>
    <a:srgbClr val="FFFFFF"/>
    <a:srgbClr val="8DD2E5"/>
    <a:srgbClr val="99CC66"/>
    <a:srgbClr val="CC76A6"/>
    <a:srgbClr val="FEB714"/>
    <a:srgbClr val="FFC057"/>
    <a:srgbClr val="6AA855"/>
    <a:srgbClr val="6FC0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25" autoAdjust="0"/>
    <p:restoredTop sz="88980" autoAdjust="0"/>
  </p:normalViewPr>
  <p:slideViewPr>
    <p:cSldViewPr snapToGrid="0" snapToObjects="1" showGuides="1">
      <p:cViewPr varScale="1">
        <p:scale>
          <a:sx n="113" d="100"/>
          <a:sy n="113" d="100"/>
        </p:scale>
        <p:origin x="1544" y="184"/>
      </p:cViewPr>
      <p:guideLst>
        <p:guide orient="horz" pos="2254"/>
        <p:guide pos="38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2023/4/3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E9F3A7FF-300E-B84F-A2D0-CDCDE713DCB9}" type="datetimeFigureOut">
              <a:rPr lang="en-US" smtClean="0"/>
              <a:t>4/3/23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7C11621C-3EA7-C342-A130-13C6D43C8C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6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92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8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84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11621C-3EA7-C342-A130-13C6D43C8C01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/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5">
                <a:solidFill>
                  <a:srgbClr val="464F55"/>
                </a:solidFill>
              </a:defRPr>
            </a:lvl1pPr>
            <a:lvl2pPr marL="457200" indent="0">
              <a:buNone/>
              <a:defRPr sz="1465"/>
            </a:lvl2pPr>
            <a:lvl3pPr marL="914400" indent="0">
              <a:buNone/>
              <a:defRPr sz="1465"/>
            </a:lvl3pPr>
            <a:lvl4pPr marL="1371600" indent="0">
              <a:buNone/>
              <a:defRPr sz="1465"/>
            </a:lvl4pPr>
            <a:lvl5pPr marL="1828800" indent="0">
              <a:buNone/>
              <a:defRPr sz="1465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picture containing blur, blurry&#10;&#10;Description automatically generated"/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>
            <a:fillRect/>
          </a:stretch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/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/>
  <p:txStyles>
    <p:titleStyle>
      <a:lvl1pPr marL="0" marR="0" indent="0" algn="l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defRPr sz="2400" b="0" i="0" kern="1200">
          <a:solidFill>
            <a:srgbClr val="254776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panose="020B0604020202020204" pitchFamily="34" charset="0"/>
          <a:ea typeface="+mn-ea"/>
          <a:cs typeface="+mn-cs"/>
        </a:defRPr>
      </a:lvl1pPr>
      <a:lvl2pPr marL="647065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0297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168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433195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9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5" Type="http://schemas.openxmlformats.org/officeDocument/2006/relationships/image" Target="../media/image17.emf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5" descr="Shape&#10;&#10;Description automatically generated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952160" y="1186188"/>
            <a:ext cx="3885239" cy="5035293"/>
          </a:xfrm>
          <a:prstGeom prst="rect">
            <a:avLst/>
          </a:prstGeom>
        </p:spPr>
      </p:pic>
      <p:sp>
        <p:nvSpPr>
          <p:cNvPr id="10" name="Title 14"/>
          <p:cNvSpPr>
            <a:spLocks noGrp="1"/>
          </p:cNvSpPr>
          <p:nvPr>
            <p:ph type="title"/>
          </p:nvPr>
        </p:nvSpPr>
        <p:spPr>
          <a:xfrm>
            <a:off x="379095" y="427990"/>
            <a:ext cx="8324215" cy="778510"/>
          </a:xfrm>
        </p:spPr>
        <p:txBody>
          <a:bodyPr>
            <a:noAutofit/>
          </a:bodyPr>
          <a:lstStyle/>
          <a:p>
            <a:pPr defTabSz="914400" hangingPunct="0"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en-CA" b="1" i="0" u="none" strike="noStrike" kern="0" cap="none" spc="0" normalizeH="0" baseline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0.2 </a:t>
            </a:r>
            <a:r>
              <a:rPr lang="en-CA" b="1" kern="0" dirty="0">
                <a:solidFill>
                  <a:srgbClr val="234776"/>
                </a:solidFill>
                <a:latin typeface="+mn-lt"/>
                <a:cs typeface="+mn-lt"/>
              </a:rPr>
              <a:t>用正确的证据形式组合响应决策者的问题</a:t>
            </a:r>
            <a:br>
              <a:rPr lang="en-CA" b="1" kern="0" dirty="0">
                <a:solidFill>
                  <a:srgbClr val="234776"/>
                </a:solidFill>
                <a:latin typeface="+mn-lt"/>
                <a:cs typeface="+mn-lt"/>
              </a:rPr>
            </a:br>
            <a:r>
              <a:rPr lang="en-CA" b="1" kern="0" dirty="0">
                <a:solidFill>
                  <a:srgbClr val="234776"/>
                </a:solidFill>
                <a:latin typeface="+mn-lt"/>
                <a:cs typeface="+mn-lt"/>
              </a:rPr>
              <a:t>     </a:t>
            </a:r>
            <a:r>
              <a:rPr lang="zh-CN" altLang="en-US" sz="1400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（</a:t>
            </a:r>
            <a:r>
              <a:rPr lang="en-CA" sz="1400" kern="0" dirty="0" err="1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相较于选择目前受到广泛关注的证据形式</a:t>
            </a:r>
            <a:r>
              <a:rPr lang="zh-CN" altLang="en-US" sz="1400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）</a:t>
            </a:r>
            <a:br>
              <a:rPr lang="en-CA" sz="1400" kern="0" dirty="0">
                <a:solidFill>
                  <a:srgbClr val="234776"/>
                </a:solidFill>
                <a:latin typeface="+mn-lt"/>
                <a:cs typeface="+mn-lt"/>
              </a:rPr>
            </a:br>
            <a:endParaRPr kumimoji="0" lang="en-CA" sz="1400" i="0" u="none" strike="noStrike" kern="0" cap="none" spc="0" normalizeH="0" baseline="0" noProof="0" dirty="0">
              <a:ln>
                <a:noFill/>
              </a:ln>
              <a:solidFill>
                <a:srgbClr val="234776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+mn-lt"/>
              <a:sym typeface="Wingdings" panose="05000000000000000000" pitchFamily="2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97303" y="1602683"/>
            <a:ext cx="1246995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建模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97304" y="2101165"/>
            <a:ext cx="1103374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zh-CN" altLang="en-US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行为</a:t>
            </a:r>
            <a:r>
              <a:rPr lang="en-US" altLang="zh-CN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实施研究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84115" y="2624399"/>
            <a:ext cx="1103374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定性见解</a:t>
            </a:r>
            <a:endParaRPr lang="en-CA" sz="1000" b="0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49412" y="3169187"/>
            <a:ext cx="1009782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000" dirty="0">
                <a:solidFill>
                  <a:srgbClr val="254776"/>
                </a:solidFill>
                <a:latin typeface="Helvetica" pitchFamily="2" charset="0"/>
              </a:rPr>
              <a:t>证据综合</a:t>
            </a:r>
            <a:endParaRPr lang="en-CA" sz="1000" dirty="0">
              <a:solidFill>
                <a:srgbClr val="254776"/>
              </a:solidFill>
              <a:latin typeface="Helvetica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66116" y="3745325"/>
            <a:ext cx="1112580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000" dirty="0">
                <a:solidFill>
                  <a:srgbClr val="254776"/>
                </a:solidFill>
                <a:latin typeface="Helvetica" pitchFamily="2" charset="0"/>
              </a:rPr>
              <a:t>技术评估</a:t>
            </a:r>
            <a:endParaRPr lang="en-CA" sz="1000" dirty="0">
              <a:solidFill>
                <a:srgbClr val="254776"/>
              </a:solidFill>
              <a:latin typeface="Helvetica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55652" y="4357542"/>
            <a:ext cx="1204638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指南</a:t>
            </a:r>
            <a:endParaRPr lang="en-CA" sz="10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54804" y="5281069"/>
            <a:ext cx="983256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评价</a:t>
            </a:r>
            <a:endParaRPr lang="en-CA" sz="10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27930" y="4429125"/>
            <a:ext cx="79121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数据分析</a:t>
            </a:r>
          </a:p>
        </p:txBody>
      </p:sp>
      <p:pic>
        <p:nvPicPr>
          <p:cNvPr id="88" name="Picture 87" descr="Icon&#10;&#10;Description automatically generated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332116" y="5095812"/>
            <a:ext cx="576000" cy="576000"/>
          </a:xfrm>
          <a:prstGeom prst="rect">
            <a:avLst/>
          </a:prstGeom>
        </p:spPr>
      </p:pic>
      <p:pic>
        <p:nvPicPr>
          <p:cNvPr id="90" name="Picture 89" descr="Icon&#10;&#10;Description automatically generated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4120900" y="4101191"/>
            <a:ext cx="998432" cy="998432"/>
          </a:xfrm>
          <a:prstGeom prst="rect">
            <a:avLst/>
          </a:prstGeom>
        </p:spPr>
      </p:pic>
      <p:pic>
        <p:nvPicPr>
          <p:cNvPr id="92" name="Picture 91" descr="Logo, icon&#10;&#10;Description automatically generated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6871691" y="1423819"/>
            <a:ext cx="576000" cy="576000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8" cstate="email"/>
          <a:srcRect/>
          <a:stretch>
            <a:fillRect/>
          </a:stretch>
        </p:blipFill>
        <p:spPr>
          <a:xfrm>
            <a:off x="6871691" y="3620155"/>
            <a:ext cx="576000" cy="576000"/>
          </a:xfrm>
          <a:prstGeom prst="rect">
            <a:avLst/>
          </a:prstGeom>
        </p:spPr>
      </p:pic>
      <p:pic>
        <p:nvPicPr>
          <p:cNvPr id="96" name="Picture 95" descr="Icon&#10;&#10;Description automatically generated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6871691" y="2521987"/>
            <a:ext cx="576000" cy="576000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10" cstate="email"/>
          <a:srcRect/>
          <a:stretch>
            <a:fillRect/>
          </a:stretch>
        </p:blipFill>
        <p:spPr>
          <a:xfrm>
            <a:off x="6871691" y="3071071"/>
            <a:ext cx="576000" cy="576000"/>
          </a:xfrm>
          <a:prstGeom prst="rect">
            <a:avLst/>
          </a:prstGeom>
        </p:spPr>
      </p:pic>
      <p:pic>
        <p:nvPicPr>
          <p:cNvPr id="100" name="Picture 99" descr="Icon&#10;&#10;Description automatically generated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>
            <a:off x="6871691" y="1972903"/>
            <a:ext cx="576000" cy="576000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12" cstate="email"/>
          <a:srcRect/>
          <a:stretch>
            <a:fillRect/>
          </a:stretch>
        </p:blipFill>
        <p:spPr>
          <a:xfrm>
            <a:off x="6871691" y="4169238"/>
            <a:ext cx="576000" cy="576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89243" y="1023000"/>
            <a:ext cx="1771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50" i="1" dirty="0">
                <a:solidFill>
                  <a:srgbClr val="254776"/>
                </a:solidFill>
              </a:rPr>
              <a:t>注</a:t>
            </a:r>
            <a:r>
              <a:rPr lang="en-US" sz="1050" i="1" dirty="0">
                <a:solidFill>
                  <a:srgbClr val="254776"/>
                </a:solidFill>
              </a:rPr>
              <a:t>: </a:t>
            </a:r>
            <a:r>
              <a:rPr lang="zh-CN" altLang="en-US" sz="1050" i="1" dirty="0">
                <a:solidFill>
                  <a:srgbClr val="254776"/>
                </a:solidFill>
              </a:rPr>
              <a:t>完整版详见</a:t>
            </a:r>
            <a:r>
              <a:rPr lang="en-US" altLang="zh-CN" sz="1050" i="1" dirty="0">
                <a:solidFill>
                  <a:srgbClr val="254776"/>
                </a:solidFill>
              </a:rPr>
              <a:t>2023</a:t>
            </a:r>
            <a:r>
              <a:rPr lang="zh-CN" altLang="en-US" sz="1050" i="1" dirty="0">
                <a:solidFill>
                  <a:srgbClr val="254776"/>
                </a:solidFill>
              </a:rPr>
              <a:t>更新版</a:t>
            </a:r>
            <a:endParaRPr lang="en-US" sz="1050" i="1" dirty="0">
              <a:solidFill>
                <a:srgbClr val="254776"/>
              </a:solidFill>
            </a:endParaRPr>
          </a:p>
        </p:txBody>
      </p:sp>
      <p:sp>
        <p:nvSpPr>
          <p:cNvPr id="4" name="TextBox 2"/>
          <p:cNvSpPr txBox="1"/>
          <p:nvPr>
            <p:custDataLst>
              <p:tags r:id="rId1"/>
            </p:custDataLst>
          </p:nvPr>
        </p:nvSpPr>
        <p:spPr>
          <a:xfrm>
            <a:off x="8254365" y="6325235"/>
            <a:ext cx="3815080" cy="4552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© 2023麦克马斯特大学. 保留所有版权. 本报告采用创作共享署名-非商业性使用-4.0国际许可证授权. 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4"/>
          <p:cNvSpPr txBox="1"/>
          <p:nvPr/>
        </p:nvSpPr>
        <p:spPr>
          <a:xfrm>
            <a:off x="328034" y="687705"/>
            <a:ext cx="9112885" cy="5035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2400" b="0" i="0" kern="1200">
                <a:solidFill>
                  <a:srgbClr val="254776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defTabSz="914400" hangingPunct="0">
              <a:lnSpc>
                <a:spcPct val="100000"/>
              </a:lnSpc>
              <a:spcBef>
                <a:spcPts val="0"/>
              </a:spcBef>
              <a:defRPr/>
            </a:pPr>
            <a:r>
              <a:rPr lang="en-CA" b="1" kern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0</a:t>
            </a:r>
            <a:r>
              <a:rPr kumimoji="0" lang="en-CA" b="1" i="0" u="none" strike="noStrike" kern="0" cap="none" spc="0" normalizeH="0" baseline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.2 </a:t>
            </a:r>
            <a:r>
              <a:rPr kumimoji="0" lang="zh-CN" altLang="en-US" sz="1800" b="1" i="0" u="none" strike="noStrike" kern="0" cap="none" spc="0" normalizeH="0" baseline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（</a:t>
            </a:r>
            <a:r>
              <a:rPr lang="en-CA" sz="1800" b="1" kern="0" dirty="0" err="1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续</a:t>
            </a:r>
            <a:r>
              <a:rPr lang="zh-CN" altLang="en-US" sz="1800" b="1" kern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）</a:t>
            </a:r>
            <a:r>
              <a:rPr kumimoji="0" lang="en-CA" b="1" i="0" u="none" strike="noStrike" kern="0" cap="none" spc="0" normalizeH="0" baseline="0" dirty="0" err="1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用正确的证据形式组合响应决策者的问题</a:t>
            </a:r>
            <a:endParaRPr kumimoji="0" lang="en-CA" b="1" i="0" u="none" strike="noStrike" kern="0" cap="none" spc="0" normalizeH="0" baseline="0" dirty="0">
              <a:solidFill>
                <a:srgbClr val="234776"/>
              </a:solidFill>
              <a:latin typeface="+mn-lt"/>
              <a:cs typeface="+mn-lt"/>
              <a:sym typeface="Arial" panose="020B0604020202020204"/>
            </a:endParaRPr>
          </a:p>
          <a:p>
            <a:pPr defTabSz="914400" hangingPunct="0">
              <a:lnSpc>
                <a:spcPct val="100000"/>
              </a:lnSpc>
              <a:spcBef>
                <a:spcPts val="0"/>
              </a:spcBef>
              <a:defRPr/>
            </a:pPr>
            <a:r>
              <a:rPr lang="en-CA" sz="2400" b="1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       </a:t>
            </a:r>
            <a:r>
              <a:rPr lang="en-CA" sz="1400" kern="0" dirty="0" err="1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将</a:t>
            </a:r>
            <a:r>
              <a:rPr lang="en-CA" sz="1400" b="1" kern="0" dirty="0" err="1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国内证据</a:t>
            </a:r>
            <a:r>
              <a:rPr lang="zh-CN" altLang="en-US" sz="1400" b="1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（</a:t>
            </a:r>
            <a:r>
              <a:rPr lang="en-CA" sz="1400" kern="0" dirty="0" err="1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在本国学习到的</a:t>
            </a:r>
            <a:r>
              <a:rPr lang="zh-CN" altLang="en-US" sz="1400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）</a:t>
            </a:r>
            <a:r>
              <a:rPr lang="en-CA" sz="1400" kern="0" dirty="0" err="1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和</a:t>
            </a:r>
            <a:r>
              <a:rPr lang="en-CA" sz="1400" b="1" kern="0" dirty="0" err="1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全球证据</a:t>
            </a:r>
            <a:r>
              <a:rPr lang="zh-CN" altLang="en-US" sz="1400" b="1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（</a:t>
            </a:r>
            <a:r>
              <a:rPr lang="en-CA" sz="1400" kern="0" dirty="0" err="1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从世界各地学习到的，包括不同群体和背景差异</a:t>
            </a:r>
            <a:r>
              <a:rPr lang="zh-CN" altLang="en-US" sz="1400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）</a:t>
            </a:r>
            <a:r>
              <a:rPr lang="en-CA" sz="1400" b="1" kern="0" dirty="0" err="1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相结合</a:t>
            </a:r>
            <a:endParaRPr lang="en-CA" sz="1400" kern="0" dirty="0">
              <a:solidFill>
                <a:srgbClr val="234776"/>
              </a:solidFill>
              <a:latin typeface="+mn-lt"/>
              <a:cs typeface="+mn-lt"/>
              <a:sym typeface="+mn-ea"/>
            </a:endParaRPr>
          </a:p>
          <a:p>
            <a:pPr defTabSz="914400" hangingPunct="0">
              <a:lnSpc>
                <a:spcPct val="100000"/>
              </a:lnSpc>
              <a:spcBef>
                <a:spcPts val="0"/>
              </a:spcBef>
              <a:defRPr/>
            </a:pPr>
            <a:r>
              <a:rPr lang="en-CA" sz="1400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  <a:t>         </a:t>
            </a:r>
            <a:endParaRPr lang="en-CA" sz="1400" b="1" kern="0" dirty="0">
              <a:solidFill>
                <a:srgbClr val="234776"/>
              </a:solidFill>
              <a:latin typeface="+mn-lt"/>
              <a:cs typeface="+mn-lt"/>
            </a:endParaRPr>
          </a:p>
          <a:p>
            <a:pPr defTabSz="914400" hangingPunct="0">
              <a:lnSpc>
                <a:spcPct val="100000"/>
              </a:lnSpc>
              <a:spcBef>
                <a:spcPts val="0"/>
              </a:spcBef>
              <a:defRPr/>
            </a:pPr>
            <a:endParaRPr lang="en-CA" sz="1400" b="1" kern="0" dirty="0">
              <a:solidFill>
                <a:srgbClr val="234776"/>
              </a:solidFill>
              <a:latin typeface="+mn-lt"/>
              <a:ea typeface="Calibri" panose="020F0502020204030204" pitchFamily="34" charset="0"/>
              <a:cs typeface="+mn-lt"/>
              <a:sym typeface="Wingdings" panose="05000000000000000000" pitchFamily="2" charset="2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53936" y="1613047"/>
          <a:ext cx="10484128" cy="3102539"/>
        </p:xfrm>
        <a:graphic>
          <a:graphicData uri="http://schemas.openxmlformats.org/drawingml/2006/table">
            <a:tbl>
              <a:tblPr firstRow="1" firstCol="1" bandRow="1"/>
              <a:tblGrid>
                <a:gridCol w="1588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0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6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869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优势</a:t>
                      </a:r>
                      <a:endParaRPr lang="en-US" sz="14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7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7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BAD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证据形式</a:t>
                      </a:r>
                      <a:endParaRPr lang="en-US" sz="14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9459"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tabLst>
                          <a:tab pos="86995" algn="l"/>
                        </a:tabLst>
                      </a:pPr>
                      <a:r>
                        <a:rPr lang="zh-CN" altLang="en-US" sz="1200" kern="1200" dirty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全球证据</a:t>
                      </a:r>
                      <a:endParaRPr lang="en-CA" sz="1200" kern="1200" dirty="0">
                        <a:solidFill>
                          <a:srgbClr val="254776"/>
                        </a:solidFill>
                        <a:effectLst/>
                        <a:latin typeface="Helvetica" pitchFamily="2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1300" dirty="0">
                        <a:solidFill>
                          <a:srgbClr val="254776"/>
                        </a:solidFill>
                        <a:effectLst/>
                        <a:latin typeface="Helvetica" pitchFamily="2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CA" sz="10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1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证据综合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l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100" kern="1200" dirty="0" err="1">
                          <a:solidFill>
                            <a:srgbClr val="254776"/>
                          </a:solidFill>
                          <a:latin typeface="+mn-lt"/>
                          <a:ea typeface="+mn-ea"/>
                          <a:cs typeface="+mn-cs"/>
                        </a:rPr>
                        <a:t>一项证据综合</a:t>
                      </a:r>
                      <a:r>
                        <a:rPr lang="zh-CN" altLang="en-US" sz="1100" kern="1200" dirty="0">
                          <a:solidFill>
                            <a:srgbClr val="254776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lang="en-US" sz="1100" kern="1200" dirty="0">
                        <a:solidFill>
                          <a:srgbClr val="25477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err="1">
                          <a:solidFill>
                            <a:srgbClr val="254776"/>
                          </a:solidFill>
                          <a:latin typeface="+mn-lt"/>
                          <a:ea typeface="+mn-ea"/>
                          <a:cs typeface="+mn-cs"/>
                        </a:rPr>
                        <a:t>通过系统和透明的过程来识别、筛选、评估和综合特定问题的证据</a:t>
                      </a:r>
                      <a:endParaRPr lang="en-US" sz="1100" kern="1200" dirty="0">
                        <a:solidFill>
                          <a:srgbClr val="25477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err="1">
                          <a:solidFill>
                            <a:srgbClr val="254776"/>
                          </a:solidFill>
                          <a:latin typeface="+mn-lt"/>
                          <a:ea typeface="+mn-ea"/>
                          <a:cs typeface="+mn-cs"/>
                        </a:rPr>
                        <a:t>包括明确的质量评估（并不接受将期刊的同行评审作为质量的同义词</a:t>
                      </a:r>
                      <a:r>
                        <a:rPr lang="zh-CN" altLang="en-US" sz="1100" kern="1200" dirty="0">
                          <a:solidFill>
                            <a:srgbClr val="254776"/>
                          </a:solidFill>
                          <a:latin typeface="+mn-lt"/>
                          <a:ea typeface="+mn-ea"/>
                          <a:cs typeface="+mn-cs"/>
                        </a:rPr>
                        <a:t>），</a:t>
                      </a:r>
                      <a:r>
                        <a:rPr lang="en-US" sz="11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并且自身可以进行质量评估</a:t>
                      </a:r>
                      <a:r>
                        <a:rPr lang="en-US" altLang="zh-CN" sz="1100" b="0" i="0" u="none" strike="noStrike" kern="1200" baseline="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〔</a:t>
                      </a:r>
                      <a:r>
                        <a:rPr lang="en-US" sz="11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质量评级包括在许多证据综合数据库中</a:t>
                      </a:r>
                      <a:r>
                        <a:rPr lang="zh-CN" altLang="en-US" sz="11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sz="11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如社会系统证据库</a:t>
                      </a:r>
                      <a:r>
                        <a:rPr lang="zh-CN" altLang="en-US" sz="11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sz="11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Social Systems Evidence</a:t>
                      </a:r>
                      <a:r>
                        <a:rPr lang="zh-CN" altLang="en-US" sz="11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sz="11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SSE</a:t>
                      </a:r>
                      <a:r>
                        <a:rPr lang="zh-CN" altLang="en-US" sz="12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〕</a:t>
                      </a:r>
                      <a:endParaRPr lang="en-US" sz="11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err="1">
                          <a:solidFill>
                            <a:srgbClr val="254776"/>
                          </a:solidFill>
                          <a:latin typeface="+mn-lt"/>
                          <a:ea typeface="+mn-ea"/>
                          <a:cs typeface="+mn-cs"/>
                        </a:rPr>
                        <a:t>可以解决任何问题并综合任何类型的证据</a:t>
                      </a:r>
                      <a:endParaRPr lang="en-US" sz="1100" kern="1200" dirty="0">
                        <a:solidFill>
                          <a:srgbClr val="25477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err="1">
                          <a:solidFill>
                            <a:srgbClr val="254776"/>
                          </a:solidFill>
                          <a:latin typeface="+mn-lt"/>
                          <a:ea typeface="+mn-ea"/>
                          <a:cs typeface="+mn-cs"/>
                        </a:rPr>
                        <a:t>也可描述我们对特定研究结果的确定性程度</a:t>
                      </a:r>
                      <a:endParaRPr lang="en-CA" sz="105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408">
                <a:tc>
                  <a:txBody>
                    <a:bodyPr/>
                    <a:lstStyle/>
                    <a:p>
                      <a:pPr algn="ctr"/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26617" marR="2661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25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优势</a:t>
                      </a:r>
                      <a:endParaRPr lang="en-US" sz="14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D2E5">
                        <a:alpha val="8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证据形式</a:t>
                      </a:r>
                      <a:endParaRPr lang="en-US" sz="14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80">
                <a:tc rowSpan="2">
                  <a:txBody>
                    <a:bodyPr/>
                    <a:lstStyle/>
                    <a:p>
                      <a:pPr algn="r"/>
                      <a:endParaRPr lang="en-CA" sz="400" dirty="0">
                        <a:solidFill>
                          <a:srgbClr val="254776"/>
                        </a:solidFill>
                        <a:effectLst/>
                        <a:latin typeface="Helvetica" pitchFamily="2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algn="r"/>
                      <a:r>
                        <a:rPr lang="en-US" altLang="zh-CN" sz="1100" dirty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          </a:t>
                      </a:r>
                      <a:r>
                        <a:rPr lang="zh-CN" altLang="en-US" sz="1100" dirty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以国内和全球证</a:t>
                      </a:r>
                    </a:p>
                    <a:p>
                      <a:pPr algn="r"/>
                      <a:r>
                        <a:rPr lang="en-US" altLang="zh-CN" sz="1100" dirty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zh-CN" altLang="en-US" sz="1100" dirty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据为依据的国内建议</a:t>
                      </a:r>
                    </a:p>
                    <a:p>
                      <a:pPr algn="r"/>
                      <a:r>
                        <a:rPr lang="en-US" altLang="zh-CN" sz="1100" dirty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zh-CN" altLang="en-US" sz="1100" dirty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或证据支持</a:t>
                      </a:r>
                      <a:endParaRPr lang="en-CA" sz="1100" dirty="0">
                        <a:solidFill>
                          <a:srgbClr val="254776"/>
                        </a:solidFill>
                        <a:effectLst/>
                        <a:latin typeface="Helvetica" pitchFamily="2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algn="r"/>
                      <a:r>
                        <a:rPr lang="en-CA" sz="500" dirty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lang="en-CA" sz="1300" dirty="0">
                        <a:solidFill>
                          <a:srgbClr val="254776"/>
                        </a:solidFill>
                        <a:effectLst/>
                        <a:latin typeface="Helvetica" pitchFamily="2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CA" sz="10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1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CA" sz="11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1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1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技术评估</a:t>
                      </a:r>
                      <a:r>
                        <a:rPr lang="en-CA" sz="11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/</a:t>
                      </a:r>
                      <a:r>
                        <a:rPr lang="en-CA" sz="11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成本效果分析</a:t>
                      </a:r>
                      <a:endParaRPr lang="en-CA" sz="11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6617" marR="26617" marT="0" marB="0">
                    <a:lnL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0F6">
                        <a:alpha val="4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CA" sz="1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  <a:p>
                      <a:pPr algn="l"/>
                      <a:r>
                        <a:rPr lang="en-CA" sz="11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指南</a:t>
                      </a:r>
                      <a:endParaRPr lang="en-CA" sz="1100" b="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2" name="Picture 51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2511095" y="2181826"/>
            <a:ext cx="731352" cy="731352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2511095" y="3965918"/>
            <a:ext cx="731352" cy="73135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>
          <a:xfrm>
            <a:off x="3420664" y="3870619"/>
            <a:ext cx="303988" cy="30398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8" cstate="email"/>
          <a:srcRect/>
          <a:stretch>
            <a:fillRect/>
          </a:stretch>
        </p:blipFill>
        <p:spPr>
          <a:xfrm>
            <a:off x="3420664" y="4409828"/>
            <a:ext cx="299148" cy="299148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9" cstate="email"/>
          <a:srcRect/>
          <a:stretch>
            <a:fillRect/>
          </a:stretch>
        </p:blipFill>
        <p:spPr>
          <a:xfrm>
            <a:off x="3420664" y="2432622"/>
            <a:ext cx="303988" cy="303988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519873" y="3969211"/>
            <a:ext cx="721895" cy="724766"/>
          </a:xfrm>
          <a:prstGeom prst="ellipse">
            <a:avLst/>
          </a:prstGeom>
          <a:noFill/>
          <a:ln w="66675">
            <a:solidFill>
              <a:srgbClr val="4195C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20552" y="2186765"/>
            <a:ext cx="721895" cy="724766"/>
          </a:xfrm>
          <a:prstGeom prst="ellipse">
            <a:avLst/>
          </a:prstGeom>
          <a:noFill/>
          <a:ln w="66675">
            <a:solidFill>
              <a:srgbClr val="0E539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9243" y="1023000"/>
            <a:ext cx="1771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50" i="1" dirty="0">
                <a:solidFill>
                  <a:srgbClr val="254776"/>
                </a:solidFill>
              </a:rPr>
              <a:t>注</a:t>
            </a:r>
            <a:r>
              <a:rPr lang="en-US" sz="1050" i="1" dirty="0">
                <a:solidFill>
                  <a:srgbClr val="254776"/>
                </a:solidFill>
              </a:rPr>
              <a:t>: </a:t>
            </a:r>
            <a:r>
              <a:rPr lang="zh-CN" altLang="en-US" sz="1050" i="1" dirty="0">
                <a:solidFill>
                  <a:srgbClr val="254776"/>
                </a:solidFill>
              </a:rPr>
              <a:t>完整版详见</a:t>
            </a:r>
            <a:r>
              <a:rPr lang="en-US" altLang="zh-CN" sz="1050" i="1" dirty="0">
                <a:solidFill>
                  <a:srgbClr val="254776"/>
                </a:solidFill>
              </a:rPr>
              <a:t>2023</a:t>
            </a:r>
            <a:r>
              <a:rPr lang="zh-CN" altLang="en-US" sz="1050" i="1" dirty="0">
                <a:solidFill>
                  <a:srgbClr val="254776"/>
                </a:solidFill>
              </a:rPr>
              <a:t>更新版</a:t>
            </a:r>
            <a:endParaRPr lang="en-US" sz="1050" i="1" dirty="0">
              <a:solidFill>
                <a:srgbClr val="254776"/>
              </a:solidFill>
            </a:endParaRPr>
          </a:p>
        </p:txBody>
      </p:sp>
      <p:sp>
        <p:nvSpPr>
          <p:cNvPr id="23" name="TextBox 2"/>
          <p:cNvSpPr txBox="1"/>
          <p:nvPr>
            <p:custDataLst>
              <p:tags r:id="rId2"/>
            </p:custDataLst>
          </p:nvPr>
        </p:nvSpPr>
        <p:spPr>
          <a:xfrm>
            <a:off x="8254365" y="6325235"/>
            <a:ext cx="3815080" cy="4552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© 2023麦克马斯特大学. 保留所有版权. 本报告采用创作共享署名-非商业性使用-4.0国际许可证授权. 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8d3c66f-aac6-46be-8795-09f3c9d69491"/>
  <p:tag name="COMMONDATA" val="eyJoZGlkIjoiMmVjMGY4ODk2ZmU0ODU4YjMwZWY5ODZkYjNiM2VlM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b8b1426-22d2-430b-9da1-314e5907c7b6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171</Words>
  <Application>Microsoft Macintosh PowerPoint</Application>
  <PresentationFormat>Widescreen</PresentationFormat>
  <Paragraphs>37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Helvetica</vt:lpstr>
      <vt:lpstr>Roboto</vt:lpstr>
      <vt:lpstr>McMaster Brighter World Theme</vt:lpstr>
      <vt:lpstr>0.2 用正确的证据形式组合响应决策者的问题      （相较于选择目前受到广泛关注的证据形式） 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514</cp:revision>
  <cp:lastPrinted>2023-02-25T01:53:00Z</cp:lastPrinted>
  <dcterms:created xsi:type="dcterms:W3CDTF">2023-02-25T01:53:00Z</dcterms:created>
  <dcterms:modified xsi:type="dcterms:W3CDTF">2023-04-03T12:56:34Z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DECED48E400A483B84833A4BB4ED8B59</vt:lpwstr>
  </property>
  <property fmtid="{D5CDD505-2E9C-101B-9397-08002B2CF9AE}" pid="3" name="KSOProductBuildVer">
    <vt:lpwstr>2052-11.1.0.13703</vt:lpwstr>
  </property>
</Properties>
</file>