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17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4" userDrawn="1">
          <p15:clr>
            <a:srgbClr val="A4A3A4"/>
          </p15:clr>
        </p15:guide>
        <p15:guide id="2" pos="38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宋旭萍" initials="SXP" lastIdx="6" clrIdx="0"/>
  <p:cmAuthor id="2" name="Xuan Yu" initials="XY" lastIdx="6" clrIdx="1"/>
  <p:cmAuthor id="3" name="Qi" initials="QW" lastIdx="12" clrIdx="2"/>
  <p:cmAuthor id="4" name="The city of momery" initials="T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B5BED1"/>
    <a:srgbClr val="FFFFFF"/>
    <a:srgbClr val="8DD2E5"/>
    <a:srgbClr val="99CC66"/>
    <a:srgbClr val="CC76A6"/>
    <a:srgbClr val="FEB714"/>
    <a:srgbClr val="FFC057"/>
    <a:srgbClr val="6AA855"/>
    <a:srgbClr val="6FC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88980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544" y="184"/>
      </p:cViewPr>
      <p:guideLst>
        <p:guide orient="horz" pos="2254"/>
        <p:guide pos="3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9F3A7FF-300E-B84F-A2D0-CDCDE713DCB9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C11621C-3EA7-C342-A130-13C6D43C8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6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2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8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4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/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5">
                <a:solidFill>
                  <a:srgbClr val="464F55"/>
                </a:solidFill>
              </a:defRPr>
            </a:lvl1pPr>
            <a:lvl2pPr marL="457200" indent="0">
              <a:buNone/>
              <a:defRPr sz="1465"/>
            </a:lvl2pPr>
            <a:lvl3pPr marL="914400" indent="0">
              <a:buNone/>
              <a:defRPr sz="1465"/>
            </a:lvl3pPr>
            <a:lvl4pPr marL="1371600" indent="0">
              <a:buNone/>
              <a:defRPr sz="1465"/>
            </a:lvl4pPr>
            <a:lvl5pPr marL="1828800" indent="0">
              <a:buNone/>
              <a:defRPr sz="1465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blur, blurry&#10;&#10;Description automatically generated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>
            <a:fillRect/>
          </a:stretch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/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defRPr sz="2400" b="0" i="0" kern="1200">
          <a:solidFill>
            <a:srgbClr val="254776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panose="020B0604020202020204" pitchFamily="34" charset="0"/>
          <a:ea typeface="+mn-ea"/>
          <a:cs typeface="+mn-cs"/>
        </a:defRPr>
      </a:lvl1pPr>
      <a:lvl2pPr marL="647065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0297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8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33195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729627" y="4558580"/>
            <a:ext cx="9783602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732343" y="2953173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732343" y="1347765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475040" y="4622034"/>
            <a:ext cx="2164464" cy="1376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6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行为/实施研究</a:t>
            </a:r>
          </a:p>
          <a:p>
            <a:pPr marR="0" lvl="0" algn="l" defTabSz="6096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US" sz="120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6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1000" b="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定性见解</a:t>
            </a: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900" b="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b="1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证据综合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639505" y="4585490"/>
            <a:ext cx="2902716" cy="1445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20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持续不断的新证据</a:t>
            </a:r>
            <a:r>
              <a:rPr lang="zh-CN" altLang="en-US" sz="2000" dirty="0">
                <a:solidFill>
                  <a:srgbClr val="254776"/>
                </a:solidFill>
                <a:latin typeface="Arial" panose="020B0604020202020204"/>
              </a:rPr>
              <a:t>：</a:t>
            </a:r>
            <a:endParaRPr kumimoji="0" lang="en-CA" sz="8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9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5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</a:t>
            </a:r>
            <a:r>
              <a:rPr kumimoji="0" lang="en-CA" sz="120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数据分析</a:t>
            </a:r>
            <a:endParaRPr kumimoji="0" lang="en-CA" sz="120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120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1200" dirty="0">
                <a:solidFill>
                  <a:srgbClr val="254776"/>
                </a:solidFill>
                <a:latin typeface="Arial" panose="020B0604020202020204"/>
              </a:rPr>
              <a:t>              </a:t>
            </a:r>
            <a:r>
              <a:rPr kumimoji="0" lang="en-CA" sz="1200" b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评价</a:t>
            </a:r>
            <a:endParaRPr kumimoji="0" lang="en-CA" sz="1200" b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28622" y="1271892"/>
            <a:ext cx="1760582" cy="1760582"/>
            <a:chOff x="319139" y="261883"/>
            <a:chExt cx="2794855" cy="2794855"/>
          </a:xfrm>
          <a:solidFill>
            <a:srgbClr val="DADFE2"/>
          </a:solidFill>
        </p:grpSpPr>
        <p:sp>
          <p:nvSpPr>
            <p:cNvPr id="25" name="Shape 24"/>
            <p:cNvSpPr/>
            <p:nvPr/>
          </p:nvSpPr>
          <p:spPr>
            <a:xfrm>
              <a:off x="319139" y="261883"/>
              <a:ext cx="2794855" cy="2794855"/>
            </a:xfrm>
            <a:prstGeom prst="gear9">
              <a:avLst/>
            </a:prstGeom>
            <a:grpFill/>
            <a:ln>
              <a:solidFill>
                <a:srgbClr val="C3C7CD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Shape 4"/>
            <p:cNvSpPr txBox="1"/>
            <p:nvPr/>
          </p:nvSpPr>
          <p:spPr>
            <a:xfrm>
              <a:off x="896806" y="980325"/>
              <a:ext cx="1671076" cy="143661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3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了解</a:t>
              </a:r>
              <a:r>
                <a:rPr kumimoji="0" lang="zh-CN" altLang="en-US" sz="130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“</a:t>
              </a:r>
              <a:r>
                <a:rPr kumimoji="0" lang="en-US" sz="1300" i="0" u="none" strike="noStrike" kern="120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市场</a:t>
              </a:r>
              <a:r>
                <a:rPr kumimoji="0" lang="zh-CN" altLang="en-US" sz="1300" i="0" u="none" strike="noStrike" kern="120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”</a:t>
              </a:r>
              <a:r>
                <a:rPr kumimoji="0" lang="en-US" sz="1300" i="0" u="none" strike="noStrike" kern="120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和人口</a:t>
              </a:r>
              <a:r>
                <a:rPr lang="zh-CN" altLang="en-US" sz="1300" dirty="0">
                  <a:solidFill>
                    <a:srgbClr val="254776"/>
                  </a:solidFill>
                  <a:latin typeface="Arial" panose="020B0604020202020204"/>
                </a:rPr>
                <a:t>，</a:t>
              </a:r>
              <a:r>
                <a:rPr kumimoji="0" lang="en-US" sz="13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然后确定重点</a:t>
              </a:r>
              <a:endPara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82" name="Shape 81"/>
          <p:cNvSpPr/>
          <p:nvPr/>
        </p:nvSpPr>
        <p:spPr>
          <a:xfrm>
            <a:off x="928622" y="2893024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Shape 83"/>
          <p:cNvSpPr/>
          <p:nvPr/>
        </p:nvSpPr>
        <p:spPr>
          <a:xfrm>
            <a:off x="928622" y="4515164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2812252" y="1755087"/>
            <a:ext cx="3035024" cy="69151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系统差距在哪里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，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是什么在驱动它们？不公平现象在哪里？我们正在解决哪些重点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（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或我们正在解决哪些问题</a:t>
            </a:r>
            <a:r>
              <a:rPr lang="zh-CN" altLang="en-US" sz="1300" dirty="0">
                <a:solidFill>
                  <a:srgbClr val="254776"/>
                </a:solidFill>
                <a:latin typeface="Arial" panose="020B0604020202020204"/>
              </a:rPr>
              <a:t>）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？</a:t>
            </a:r>
          </a:p>
        </p:txBody>
      </p:sp>
      <p:sp>
        <p:nvSpPr>
          <p:cNvPr id="32" name="Shape 4"/>
          <p:cNvSpPr txBox="1"/>
          <p:nvPr/>
        </p:nvSpPr>
        <p:spPr>
          <a:xfrm>
            <a:off x="1282576" y="3321214"/>
            <a:ext cx="1052672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共同设计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新的服务和服务</a:t>
            </a:r>
            <a:r>
              <a:rPr lang="en-US" sz="130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模式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Shape 4"/>
          <p:cNvSpPr txBox="1"/>
          <p:nvPr/>
        </p:nvSpPr>
        <p:spPr>
          <a:xfrm>
            <a:off x="1146137" y="4942967"/>
            <a:ext cx="1325549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实施</a:t>
            </a:r>
            <a:r>
              <a:rPr kumimoji="0" lang="zh-CN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，</a:t>
            </a:r>
            <a:r>
              <a:rPr kumimoji="0" lang="en-US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然后调整</a:t>
            </a:r>
            <a:r>
              <a:rPr kumimoji="0" lang="en-US" sz="13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使用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系统</a:t>
            </a:r>
            <a:r>
              <a:rPr lang="en-US" sz="13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级别监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测和</a:t>
            </a:r>
            <a:r>
              <a:rPr lang="en-US" sz="13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评价</a:t>
            </a:r>
            <a:endParaRPr lang="en-US" altLang="en-US" sz="130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2415" y="3205480"/>
            <a:ext cx="3035300" cy="6978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0" marR="0" lvl="0" indent="0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存在哪些有据可依的解决方案？如何利用系统用户和社区的使用来调整/设计解决方案？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12252" y="4995385"/>
            <a:ext cx="3168000" cy="4924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这种模式是否有效？如何以及为谁？为了巩固和扩大规模</a:t>
            </a:r>
            <a:r>
              <a:rPr kumimoji="0" lang="zh-CN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，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需要做出哪些调整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？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53303" y="1271308"/>
            <a:ext cx="4146308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CA" sz="18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现有证据</a:t>
            </a:r>
            <a:r>
              <a:rPr lang="en-CA" sz="18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储备</a:t>
            </a: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：</a:t>
            </a:r>
            <a:endParaRPr kumimoji="0" lang="en-CA" sz="18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12252" y="1278181"/>
            <a:ext cx="4146308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CA" sz="180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问题</a:t>
            </a:r>
            <a:endParaRPr kumimoji="0" lang="en-CA" sz="18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75040" y="1661384"/>
            <a:ext cx="1977572" cy="922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数据分析</a:t>
            </a: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120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建模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75041" y="3001014"/>
            <a:ext cx="2164464" cy="1360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CA" sz="120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评价</a:t>
            </a: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1000" b="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建模</a:t>
            </a:r>
            <a:endParaRPr kumimoji="0" lang="en-US" altLang="zh-CN" sz="120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90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定性见解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267270" y="2996055"/>
            <a:ext cx="2902907" cy="1360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CA" sz="1200" b="1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证据综合</a:t>
            </a: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1000" b="1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b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技术评估</a:t>
            </a: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n-CA" sz="90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b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指南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254405" y="1661384"/>
            <a:ext cx="2175303" cy="875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CA" sz="12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定性见解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kumimoji="0" lang="en-CA" sz="1000" b="0" i="0" u="none" strike="noStrike" kern="1200" cap="none" spc="0" normalizeH="0" baseline="0" noProof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CA" sz="1200" b="1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证据综合</a:t>
            </a: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989399" y="4586806"/>
            <a:ext cx="476991" cy="476991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-1860796" y="6412750"/>
            <a:ext cx="1021852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r">
              <a:defRPr/>
            </a:pPr>
            <a:r>
              <a:rPr lang="zh-CN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前两栏改编自</a:t>
            </a:r>
            <a:r>
              <a:rPr lang="en-US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Reid R</a:t>
            </a:r>
            <a:r>
              <a:rPr lang="zh-CN" altLang="en-US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、</a:t>
            </a:r>
            <a:r>
              <a:rPr lang="en-US" altLang="zh-CN" sz="1000" i="1" dirty="0" err="1">
                <a:ln w="0"/>
                <a:solidFill>
                  <a:srgbClr val="254776"/>
                </a:solidFill>
                <a:latin typeface="Arial" panose="020B0604020202020204"/>
              </a:rPr>
              <a:t>Wodchis</a:t>
            </a:r>
            <a:r>
              <a:rPr lang="en-US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 W</a:t>
            </a:r>
            <a:r>
              <a:rPr lang="zh-CN" altLang="en-US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、</a:t>
            </a:r>
            <a:r>
              <a:rPr lang="en-US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Lee-</a:t>
            </a:r>
            <a:r>
              <a:rPr lang="en-US" altLang="zh-CN" sz="1000" i="1" dirty="0" err="1">
                <a:ln w="0"/>
                <a:solidFill>
                  <a:srgbClr val="254776"/>
                </a:solidFill>
                <a:latin typeface="Arial" panose="020B0604020202020204"/>
              </a:rPr>
              <a:t>Foon</a:t>
            </a:r>
            <a:r>
              <a:rPr lang="en-US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 N</a:t>
            </a:r>
            <a:r>
              <a:rPr lang="zh-CN" altLang="en-US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和</a:t>
            </a:r>
            <a:r>
              <a:rPr lang="en-US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Trillium</a:t>
            </a:r>
            <a:r>
              <a:rPr lang="zh-CN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健康合作伙伴</a:t>
            </a:r>
            <a:r>
              <a:rPr lang="en-US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—</a:t>
            </a:r>
            <a:r>
              <a:rPr lang="zh-CN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改善健康研究所</a:t>
            </a:r>
            <a:r>
              <a:rPr lang="zh-CN" altLang="en-US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（</a:t>
            </a:r>
            <a:r>
              <a:rPr lang="en-US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2022</a:t>
            </a:r>
            <a:r>
              <a:rPr lang="zh-CN" altLang="en-US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）</a:t>
            </a:r>
            <a:r>
              <a:rPr lang="zh-CN" altLang="zh-CN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 </a:t>
            </a:r>
            <a:endParaRPr lang="en-US" sz="1000" i="1" dirty="0">
              <a:ln w="0"/>
              <a:solidFill>
                <a:srgbClr val="254776"/>
              </a:solidFill>
              <a:latin typeface="Arial" panose="020B060402020202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998049" y="1599582"/>
            <a:ext cx="476991" cy="4769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998049" y="2113100"/>
            <a:ext cx="476991" cy="476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8777414" y="1607464"/>
            <a:ext cx="476991" cy="4769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8777414" y="2120982"/>
            <a:ext cx="476991" cy="4769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5998049" y="2970060"/>
            <a:ext cx="476991" cy="47699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8777414" y="3479428"/>
            <a:ext cx="476991" cy="4769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8777414" y="3946092"/>
            <a:ext cx="476991" cy="4769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8777413" y="2982993"/>
            <a:ext cx="476991" cy="4769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5994071" y="5555150"/>
            <a:ext cx="476991" cy="47699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996060" y="5070433"/>
            <a:ext cx="476991" cy="47699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994071" y="3457615"/>
            <a:ext cx="476991" cy="47699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8773169" y="5553205"/>
            <a:ext cx="476991" cy="47699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773170" y="5061079"/>
            <a:ext cx="476991" cy="476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rcRect t="3670" b="3670"/>
          <a:stretch>
            <a:fillRect/>
          </a:stretch>
        </p:blipFill>
        <p:spPr>
          <a:xfrm>
            <a:off x="650952" y="1384324"/>
            <a:ext cx="512017" cy="50234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994071" y="3938209"/>
            <a:ext cx="476991" cy="4769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887855" flipH="1" flipV="1">
            <a:off x="822918" y="3390842"/>
            <a:ext cx="215786" cy="9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8880491" flipV="1">
            <a:off x="797113" y="4535357"/>
            <a:ext cx="106062" cy="1271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rcRect t="3670" b="3670"/>
          <a:stretch>
            <a:fillRect/>
          </a:stretch>
        </p:blipFill>
        <p:spPr>
          <a:xfrm>
            <a:off x="657551" y="3013283"/>
            <a:ext cx="512017" cy="5023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rcRect t="3670" b="3670"/>
          <a:stretch>
            <a:fillRect/>
          </a:stretch>
        </p:blipFill>
        <p:spPr>
          <a:xfrm>
            <a:off x="650045" y="4631497"/>
            <a:ext cx="512017" cy="502342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8442780" y="4563321"/>
            <a:ext cx="3089609" cy="1493387"/>
          </a:xfrm>
          <a:prstGeom prst="roundRect">
            <a:avLst/>
          </a:prstGeom>
          <a:noFill/>
          <a:ln w="25400">
            <a:solidFill>
              <a:srgbClr val="2547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4"/>
          <p:cNvSpPr txBox="1"/>
          <p:nvPr/>
        </p:nvSpPr>
        <p:spPr>
          <a:xfrm>
            <a:off x="408460" y="348582"/>
            <a:ext cx="8620792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2400" b="0" i="0" kern="1200">
                <a:solidFill>
                  <a:srgbClr val="254776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  <a:t>0.3 </a:t>
            </a:r>
            <a:r>
              <a:rPr lang="en-CA" b="1" kern="0" dirty="0" err="1">
                <a:solidFill>
                  <a:srgbClr val="234776"/>
                </a:solidFill>
                <a:latin typeface="+mn-lt"/>
                <a:cs typeface="+mn-lt"/>
              </a:rPr>
              <a:t>另一种使用证据的方法</a:t>
            </a:r>
            <a:r>
              <a:rPr lang="zh-CN" altLang="en-US" b="1" kern="0" dirty="0">
                <a:solidFill>
                  <a:srgbClr val="234776"/>
                </a:solidFill>
                <a:latin typeface="+mn-lt"/>
                <a:cs typeface="+mn-lt"/>
              </a:rPr>
              <a:t>：</a:t>
            </a:r>
            <a:b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</a:b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  <a:t>     </a:t>
            </a:r>
            <a:r>
              <a:rPr lang="en-CA" sz="2000" b="1" kern="0" dirty="0">
                <a:solidFill>
                  <a:srgbClr val="234776"/>
                </a:solidFill>
                <a:latin typeface="+mn-lt"/>
                <a:cs typeface="+mn-lt"/>
              </a:rPr>
              <a:t> </a:t>
            </a:r>
            <a:r>
              <a:rPr lang="en-CA" sz="2000" b="1" kern="0" dirty="0" err="1">
                <a:solidFill>
                  <a:srgbClr val="234776"/>
                </a:solidFill>
                <a:latin typeface="+mn-lt"/>
                <a:cs typeface="+mn-lt"/>
              </a:rPr>
              <a:t>将证据嵌入到快速学习和改进循环中</a:t>
            </a:r>
            <a:r>
              <a:rPr lang="zh-CN" altLang="en-US" sz="1600" b="1" kern="0" dirty="0">
                <a:solidFill>
                  <a:srgbClr val="234776"/>
                </a:solidFill>
                <a:latin typeface="+mn-lt"/>
                <a:cs typeface="+mn-lt"/>
                <a:sym typeface="Wingdings" panose="05000000000000000000" pitchFamily="2" charset="2"/>
              </a:rPr>
              <a:t>（</a:t>
            </a:r>
            <a:r>
              <a:rPr lang="en-CA" sz="1600" kern="0" dirty="0" err="1">
                <a:solidFill>
                  <a:srgbClr val="234776"/>
                </a:solidFill>
                <a:latin typeface="+mn-lt"/>
                <a:cs typeface="+mn-lt"/>
                <a:sym typeface="Wingdings" panose="05000000000000000000" pitchFamily="2" charset="2"/>
              </a:rPr>
              <a:t>例如气候适应、教育、健康</a:t>
            </a:r>
            <a:r>
              <a:rPr lang="zh-CN" altLang="en-US" sz="1600" kern="0" dirty="0">
                <a:solidFill>
                  <a:srgbClr val="234776"/>
                </a:solidFill>
                <a:latin typeface="+mn-lt"/>
                <a:cs typeface="+mn-lt"/>
                <a:sym typeface="Wingdings" panose="05000000000000000000" pitchFamily="2" charset="2"/>
              </a:rPr>
              <a:t>）</a:t>
            </a:r>
            <a:endParaRPr lang="en-CA" sz="1600" kern="0" dirty="0">
              <a:solidFill>
                <a:srgbClr val="234776"/>
              </a:solidFill>
              <a:latin typeface="+mn-lt"/>
              <a:cs typeface="+mn-lt"/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9243" y="1023000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i="1" dirty="0">
                <a:solidFill>
                  <a:srgbClr val="254776"/>
                </a:solidFill>
              </a:rPr>
              <a:t>注</a:t>
            </a:r>
            <a:r>
              <a:rPr lang="en-US" sz="1050" i="1" dirty="0">
                <a:solidFill>
                  <a:srgbClr val="254776"/>
                </a:solidFill>
              </a:rPr>
              <a:t>: </a:t>
            </a:r>
            <a:r>
              <a:rPr lang="zh-CN" altLang="en-US" sz="1050" i="1" dirty="0">
                <a:solidFill>
                  <a:srgbClr val="254776"/>
                </a:solidFill>
              </a:rPr>
              <a:t>完整版详见</a:t>
            </a:r>
            <a:r>
              <a:rPr lang="en-US" altLang="zh-CN" sz="1050" i="1" dirty="0">
                <a:solidFill>
                  <a:srgbClr val="254776"/>
                </a:solidFill>
              </a:rPr>
              <a:t>2023</a:t>
            </a:r>
            <a:r>
              <a:rPr lang="zh-CN" altLang="en-US" sz="1050" i="1" dirty="0">
                <a:solidFill>
                  <a:srgbClr val="254776"/>
                </a:solidFill>
              </a:rPr>
              <a:t>更新版</a:t>
            </a:r>
            <a:endParaRPr lang="en-US" sz="1050" i="1" dirty="0">
              <a:solidFill>
                <a:srgbClr val="254776"/>
              </a:solidFill>
            </a:endParaRPr>
          </a:p>
        </p:txBody>
      </p:sp>
      <p:sp>
        <p:nvSpPr>
          <p:cNvPr id="10" name="TextBox 2"/>
          <p:cNvSpPr txBox="1"/>
          <p:nvPr>
            <p:custDataLst>
              <p:tags r:id="rId1"/>
            </p:custDataLst>
          </p:nvPr>
        </p:nvSpPr>
        <p:spPr>
          <a:xfrm>
            <a:off x="8254365" y="6325235"/>
            <a:ext cx="3815080" cy="4552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8d3c66f-aac6-46be-8795-09f3c9d69491"/>
  <p:tag name="COMMONDATA" val="eyJoZGlkIjoiMmVjMGY4ODk2ZmU0ODU4YjMwZWY5ODZkYjNiM2VlM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Macintosh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514</cp:revision>
  <cp:lastPrinted>2023-02-25T01:53:00Z</cp:lastPrinted>
  <dcterms:created xsi:type="dcterms:W3CDTF">2023-02-25T01:53:00Z</dcterms:created>
  <dcterms:modified xsi:type="dcterms:W3CDTF">2023-04-03T12:57:19Z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DECED48E400A483B84833A4BB4ED8B59</vt:lpwstr>
  </property>
  <property fmtid="{D5CDD505-2E9C-101B-9397-08002B2CF9AE}" pid="3" name="KSOProductBuildVer">
    <vt:lpwstr>2052-11.1.0.13703</vt:lpwstr>
  </property>
</Properties>
</file>