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119" r:id="rId2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6096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4" userDrawn="1">
          <p15:clr>
            <a:srgbClr val="A4A3A4"/>
          </p15:clr>
        </p15:guide>
        <p15:guide id="2" pos="388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宋旭萍" initials="SXP" lastIdx="6" clrIdx="0"/>
  <p:cmAuthor id="2" name="Xuan Yu" initials="XY" lastIdx="6" clrIdx="1"/>
  <p:cmAuthor id="3" name="Qi" initials="QW" lastIdx="12" clrIdx="2"/>
  <p:cmAuthor id="4" name="The city of momery" initials="T" lastIdx="4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B5BED1"/>
    <a:srgbClr val="FFFFFF"/>
    <a:srgbClr val="8DD2E5"/>
    <a:srgbClr val="99CC66"/>
    <a:srgbClr val="CC76A6"/>
    <a:srgbClr val="FEB714"/>
    <a:srgbClr val="FFC057"/>
    <a:srgbClr val="6AA855"/>
    <a:srgbClr val="6FC0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25" autoAdjust="0"/>
    <p:restoredTop sz="88980" autoAdjust="0"/>
  </p:normalViewPr>
  <p:slideViewPr>
    <p:cSldViewPr snapToGrid="0" snapToObjects="1" showGuides="1">
      <p:cViewPr varScale="1">
        <p:scale>
          <a:sx n="113" d="100"/>
          <a:sy n="113" d="100"/>
        </p:scale>
        <p:origin x="1544" y="184"/>
      </p:cViewPr>
      <p:guideLst>
        <p:guide orient="horz" pos="2254"/>
        <p:guide pos="38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2023/4/3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E9F3A7FF-300E-B84F-A2D0-CDCDE713DCB9}" type="datetimeFigureOut">
              <a:rPr lang="en-US" smtClean="0"/>
              <a:t>4/3/23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7C11621C-3EA7-C342-A130-13C6D43C8C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0960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21920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82880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438400" algn="l" defTabSz="1219200" rtl="0" eaLnBrk="1" latinLnBrk="0" hangingPunct="1">
      <a:defRPr sz="16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/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5">
                <a:solidFill>
                  <a:srgbClr val="464F55"/>
                </a:solidFill>
              </a:defRPr>
            </a:lvl1pPr>
            <a:lvl2pPr marL="457200" indent="0">
              <a:buNone/>
              <a:defRPr sz="1465"/>
            </a:lvl2pPr>
            <a:lvl3pPr marL="914400" indent="0">
              <a:buNone/>
              <a:defRPr sz="1465"/>
            </a:lvl3pPr>
            <a:lvl4pPr marL="1371600" indent="0">
              <a:buNone/>
              <a:defRPr sz="1465"/>
            </a:lvl4pPr>
            <a:lvl5pPr marL="1828800" indent="0">
              <a:buNone/>
              <a:defRPr sz="1465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picture containing blur, blurry&#10;&#10;Description automatically generated"/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>
            <a:fillRect/>
          </a:stretch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>
            <a:fillRect/>
          </a:stretch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/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/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>
            <a:fillRect/>
          </a:stretch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/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picture containing text, sign&#10;&#10;Description automatically generate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>
            <a:fillRect/>
          </a:stretch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/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/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/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A picture containing text, sign&#10;&#10;Description automatically generate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/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/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/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2CB33EA-91D6-F140-A440-0A130B2A34D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/>
  <p:txStyles>
    <p:titleStyle>
      <a:lvl1pPr marL="0" marR="0" indent="0" algn="l" defTabSz="4572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defRPr sz="2400" b="0" i="0" kern="1200">
          <a:solidFill>
            <a:srgbClr val="254776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panose="020B0604020202020204" pitchFamily="34" charset="0"/>
          <a:ea typeface="+mn-ea"/>
          <a:cs typeface="+mn-cs"/>
        </a:defRPr>
      </a:lvl1pPr>
      <a:lvl2pPr marL="647065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0297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1684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433195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ounded Rectangle 41"/>
          <p:cNvSpPr/>
          <p:nvPr/>
        </p:nvSpPr>
        <p:spPr>
          <a:xfrm>
            <a:off x="6282422" y="5548227"/>
            <a:ext cx="5463442" cy="623973"/>
          </a:xfrm>
          <a:prstGeom prst="roundRect">
            <a:avLst/>
          </a:prstGeom>
          <a:solidFill>
            <a:srgbClr val="2590CC">
              <a:alpha val="15000"/>
            </a:srgbClr>
          </a:solidFill>
          <a:ln w="12700">
            <a:solidFill>
              <a:srgbClr val="2590C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6290656" y="3183803"/>
            <a:ext cx="5463442" cy="1815029"/>
          </a:xfrm>
          <a:prstGeom prst="roundRect">
            <a:avLst/>
          </a:prstGeom>
          <a:solidFill>
            <a:srgbClr val="FEB714">
              <a:alpha val="20079"/>
            </a:srgbClr>
          </a:solidFill>
          <a:ln w="12700">
            <a:solidFill>
              <a:srgbClr val="FEB71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hape&#10;&#10;Description automatically generated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96270" y="1317712"/>
            <a:ext cx="3655175" cy="4737129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3571963" y="2636619"/>
            <a:ext cx="2537999" cy="598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err="1">
                <a:solidFill>
                  <a:srgbClr val="254776"/>
                </a:solidFill>
              </a:rPr>
              <a:t>未经过质量评价的单一研究</a:t>
            </a:r>
            <a:r>
              <a:rPr lang="zh-CN" altLang="en-US" sz="1100" dirty="0">
                <a:solidFill>
                  <a:srgbClr val="254776"/>
                </a:solidFill>
              </a:rPr>
              <a:t>（</a:t>
            </a:r>
            <a:r>
              <a:rPr lang="en-US" sz="1100" dirty="0" err="1">
                <a:solidFill>
                  <a:srgbClr val="254776"/>
                </a:solidFill>
              </a:rPr>
              <a:t>或预印本</a:t>
            </a:r>
            <a:r>
              <a:rPr lang="zh-CN" altLang="en-US" sz="1100" dirty="0">
                <a:solidFill>
                  <a:srgbClr val="254776"/>
                </a:solidFill>
              </a:rPr>
              <a:t>），</a:t>
            </a:r>
            <a:r>
              <a:rPr lang="en-US" sz="1100" dirty="0" err="1">
                <a:solidFill>
                  <a:srgbClr val="254776"/>
                </a:solidFill>
              </a:rPr>
              <a:t>与所有其他解决同一问题的研究放在一起</a:t>
            </a:r>
            <a:endParaRPr lang="en-US" sz="1100" dirty="0">
              <a:solidFill>
                <a:srgbClr val="25477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91068" y="3438002"/>
            <a:ext cx="2276460" cy="429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err="1">
                <a:solidFill>
                  <a:srgbClr val="254776"/>
                </a:solidFill>
              </a:rPr>
              <a:t>滔滔不绝的专家</a:t>
            </a:r>
            <a:r>
              <a:rPr lang="zh-CN" altLang="en-US" sz="1100" dirty="0">
                <a:solidFill>
                  <a:srgbClr val="254776"/>
                </a:solidFill>
              </a:rPr>
              <a:t>，</a:t>
            </a:r>
            <a:r>
              <a:rPr lang="en-US" sz="1100" dirty="0" err="1">
                <a:solidFill>
                  <a:srgbClr val="254776"/>
                </a:solidFill>
              </a:rPr>
              <a:t>他们说话的方式不足以判断其准确性</a:t>
            </a:r>
            <a:endParaRPr lang="en-US" sz="1100" dirty="0">
              <a:solidFill>
                <a:srgbClr val="254776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636010" y="4291330"/>
            <a:ext cx="2424430" cy="260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err="1">
                <a:solidFill>
                  <a:srgbClr val="254776"/>
                </a:solidFill>
              </a:rPr>
              <a:t>使用GOBSATT方法的老派专家小组</a:t>
            </a:r>
            <a:endParaRPr lang="en-US" sz="1100" b="1" dirty="0">
              <a:solidFill>
                <a:srgbClr val="254776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721489" y="4907162"/>
            <a:ext cx="2311079" cy="429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err="1">
                <a:solidFill>
                  <a:srgbClr val="254776"/>
                </a:solidFill>
              </a:rPr>
              <a:t>公民和利益相关者的参与过程没有为证据提供</a:t>
            </a:r>
            <a:r>
              <a:rPr lang="zh-CN" altLang="en-US" sz="1100" dirty="0">
                <a:solidFill>
                  <a:srgbClr val="254776"/>
                </a:solidFill>
              </a:rPr>
              <a:t>“</a:t>
            </a:r>
            <a:r>
              <a:rPr lang="en-US" sz="1100" dirty="0" err="1">
                <a:solidFill>
                  <a:srgbClr val="254776"/>
                </a:solidFill>
              </a:rPr>
              <a:t>途径</a:t>
            </a:r>
            <a:r>
              <a:rPr lang="zh-CN" altLang="en-US" sz="1100" dirty="0">
                <a:solidFill>
                  <a:srgbClr val="254776"/>
                </a:solidFill>
              </a:rPr>
              <a:t>”</a:t>
            </a:r>
            <a:endParaRPr lang="en-US" sz="1100" dirty="0">
              <a:solidFill>
                <a:srgbClr val="254776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03944" y="4945774"/>
            <a:ext cx="1441454" cy="429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>
                <a:solidFill>
                  <a:srgbClr val="254776"/>
                </a:solidFill>
              </a:rPr>
              <a:t>对所提问题类型的最佳证据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6518035" y="966246"/>
            <a:ext cx="2890002" cy="2040001"/>
          </a:xfrm>
          <a:prstGeom prst="rect">
            <a:avLst/>
          </a:prstGeom>
        </p:spPr>
      </p:pic>
      <p:grpSp>
        <p:nvGrpSpPr>
          <p:cNvPr id="33" name="Group 32"/>
          <p:cNvGrpSpPr/>
          <p:nvPr/>
        </p:nvGrpSpPr>
        <p:grpSpPr>
          <a:xfrm>
            <a:off x="6290656" y="5211274"/>
            <a:ext cx="5274945" cy="888365"/>
            <a:chOff x="6290656" y="5217950"/>
            <a:chExt cx="5274945" cy="888365"/>
          </a:xfrm>
        </p:grpSpPr>
        <p:sp>
          <p:nvSpPr>
            <p:cNvPr id="18" name="TextBox 17"/>
            <p:cNvSpPr txBox="1"/>
            <p:nvPr/>
          </p:nvSpPr>
          <p:spPr>
            <a:xfrm>
              <a:off x="6458931" y="5616095"/>
              <a:ext cx="5106670" cy="49022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sz="1300" kern="0" dirty="0" err="1">
                  <a:solidFill>
                    <a:srgbClr val="254776"/>
                  </a:solidFill>
                  <a:latin typeface="Arial" panose="020B0604020202020204" pitchFamily="34" charset="0"/>
                  <a:ea typeface="Times New Roman" panose="02020603050405020304" charset="0"/>
                  <a:cs typeface="Arial" panose="020B0604020202020204" pitchFamily="34" charset="0"/>
                  <a:sym typeface="Arial" panose="020B0604020202020204"/>
                </a:rPr>
                <a:t>采用</a:t>
              </a:r>
              <a:r>
                <a:rPr lang="en-US" sz="1300" kern="0" dirty="0" err="1">
                  <a:solidFill>
                    <a:srgbClr val="254776"/>
                  </a:solidFill>
                  <a:latin typeface="Arial" panose="020B0604020202020204" pitchFamily="34" charset="0"/>
                  <a:ea typeface="Times New Roman" panose="02020603050405020304" charset="0"/>
                  <a:cs typeface="Arial" panose="020B0604020202020204" pitchFamily="34" charset="0"/>
                  <a:sym typeface="+mn-ea"/>
                </a:rPr>
                <a:t>围桌就坐好老弟（</a:t>
              </a:r>
              <a:r>
                <a:rPr lang="en-US" sz="1300" kern="0" dirty="0" err="1">
                  <a:solidFill>
                    <a:srgbClr val="254776"/>
                  </a:solidFill>
                  <a:latin typeface="Arial" panose="020B0604020202020204" pitchFamily="34" charset="0"/>
                  <a:ea typeface="Times New Roman" panose="02020603050405020304" charset="0"/>
                  <a:cs typeface="Arial" panose="020B0604020202020204" pitchFamily="34" charset="0"/>
                  <a:sym typeface="Arial" panose="020B0604020202020204"/>
                </a:rPr>
                <a:t>Good</a:t>
              </a:r>
              <a:r>
                <a:rPr lang="en-US" sz="1300" kern="0" dirty="0">
                  <a:solidFill>
                    <a:srgbClr val="254776"/>
                  </a:solidFill>
                  <a:latin typeface="Arial" panose="020B0604020202020204" pitchFamily="34" charset="0"/>
                  <a:ea typeface="Times New Roman" panose="02020603050405020304" charset="0"/>
                  <a:cs typeface="Arial" panose="020B0604020202020204" pitchFamily="34" charset="0"/>
                  <a:sym typeface="Arial" panose="020B0604020202020204"/>
                </a:rPr>
                <a:t> Old Boys Sitting Around The Table</a:t>
              </a:r>
              <a:r>
                <a:rPr lang="zh-CN" altLang="en-US" sz="1300" kern="0" dirty="0">
                  <a:solidFill>
                    <a:srgbClr val="254776"/>
                  </a:solidFill>
                  <a:latin typeface="Arial" panose="020B0604020202020204" pitchFamily="34" charset="0"/>
                  <a:ea typeface="Times New Roman" panose="02020603050405020304" charset="0"/>
                  <a:cs typeface="Arial" panose="020B0604020202020204" pitchFamily="34" charset="0"/>
                  <a:sym typeface="Arial" panose="020B0604020202020204"/>
                </a:rPr>
                <a:t>，</a:t>
              </a:r>
              <a:r>
                <a:rPr lang="en-US" sz="1300" kern="0" dirty="0" err="1">
                  <a:solidFill>
                    <a:srgbClr val="254776"/>
                  </a:solidFill>
                  <a:latin typeface="Arial" panose="020B0604020202020204" pitchFamily="34" charset="0"/>
                  <a:ea typeface="Times New Roman" panose="02020603050405020304" charset="0"/>
                  <a:cs typeface="Arial" panose="020B0604020202020204" pitchFamily="34" charset="0"/>
                  <a:sym typeface="Arial" panose="020B0604020202020204"/>
                </a:rPr>
                <a:t>GOBSATT）方法的专家小组</a:t>
              </a:r>
              <a:endParaRPr kumimoji="0" lang="en-US" sz="1300" b="0" i="0" u="none" strike="noStrike" kern="0" cap="none" spc="0" normalizeH="0" baseline="0" dirty="0">
                <a:solidFill>
                  <a:srgbClr val="254776"/>
                </a:solidFill>
                <a:latin typeface="Arial" panose="020B0604020202020204" pitchFamily="34" charset="0"/>
                <a:ea typeface="Times New Roman" panose="02020603050405020304" charset="0"/>
                <a:cs typeface="Arial" panose="020B0604020202020204" pitchFamily="34" charset="0"/>
                <a:sym typeface="Arial" panose="020B0604020202020204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6290656" y="5217950"/>
              <a:ext cx="4534769" cy="3359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1600" b="0" i="1" u="none" strike="noStrike" kern="0" cap="none" spc="0" normalizeH="0" baseline="0" noProof="0" dirty="0" err="1">
                  <a:ln>
                    <a:noFill/>
                  </a:ln>
                  <a:solidFill>
                    <a:srgbClr val="25477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/>
                </a:rPr>
                <a:t>将永远无法登上领奖台</a:t>
              </a:r>
              <a:endPara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282690" y="2872218"/>
            <a:ext cx="4534535" cy="33591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 panose="020B0604020202020204"/>
              </a:rPr>
              <a:t>金牌</a:t>
            </a:r>
            <a:endParaRPr kumimoji="0" lang="en-US" sz="1600" b="0" i="1" u="none" strike="noStrike" kern="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 panose="020B0604020202020204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466848" y="3903829"/>
            <a:ext cx="728208" cy="7282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>
          <a:xfrm>
            <a:off x="2862860" y="2633650"/>
            <a:ext cx="728208" cy="7282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2862860" y="4088970"/>
            <a:ext cx="728208" cy="7282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2862860" y="3361310"/>
            <a:ext cx="728208" cy="7282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>
          <a:xfrm>
            <a:off x="2862860" y="4816629"/>
            <a:ext cx="728208" cy="728208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6117378" y="1243818"/>
            <a:ext cx="0" cy="5035293"/>
          </a:xfrm>
          <a:prstGeom prst="line">
            <a:avLst/>
          </a:prstGeom>
          <a:ln w="19050">
            <a:solidFill>
              <a:srgbClr val="DADFE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1" name="Picture 30" descr="Shape, rectangle&#10;&#10;Description automatically generated"/>
          <p:cNvPicPr>
            <a:picLocks noChangeAspect="1"/>
          </p:cNvPicPr>
          <p:nvPr/>
        </p:nvPicPr>
        <p:blipFill>
          <a:blip r:embed="rId11">
            <a:alphaModFix amt="70000"/>
          </a:blip>
          <a:stretch>
            <a:fillRect/>
          </a:stretch>
        </p:blipFill>
        <p:spPr>
          <a:xfrm>
            <a:off x="9003126" y="1005877"/>
            <a:ext cx="3178761" cy="1431337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9206387" y="1287507"/>
            <a:ext cx="2750971" cy="575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050" i="1" dirty="0">
                <a:solidFill>
                  <a:srgbClr val="254776"/>
                </a:solidFill>
              </a:rPr>
              <a:t>       </a:t>
            </a:r>
            <a:r>
              <a:rPr lang="en-CA" sz="1050" i="1" dirty="0" err="1">
                <a:solidFill>
                  <a:srgbClr val="254776"/>
                </a:solidFill>
              </a:rPr>
              <a:t>如果澳大利亚能够凭借其国家健康指南获得金牌</a:t>
            </a:r>
            <a:r>
              <a:rPr lang="zh-CN" altLang="en-US" sz="1050" i="1" dirty="0">
                <a:solidFill>
                  <a:srgbClr val="254776"/>
                </a:solidFill>
              </a:rPr>
              <a:t>，</a:t>
            </a:r>
            <a:r>
              <a:rPr lang="en-CA" sz="1050" i="1" dirty="0" err="1">
                <a:solidFill>
                  <a:srgbClr val="254776"/>
                </a:solidFill>
              </a:rPr>
              <a:t>为什么我们不能在本国和其他部门做到这一点</a:t>
            </a:r>
            <a:r>
              <a:rPr lang="en-CA" sz="1050" dirty="0">
                <a:solidFill>
                  <a:srgbClr val="254776"/>
                </a:solidFill>
              </a:rPr>
              <a:t>？</a:t>
            </a:r>
          </a:p>
        </p:txBody>
      </p:sp>
      <p:sp>
        <p:nvSpPr>
          <p:cNvPr id="11" name="TextBox 27"/>
          <p:cNvSpPr txBox="1"/>
          <p:nvPr/>
        </p:nvSpPr>
        <p:spPr>
          <a:xfrm>
            <a:off x="6440892" y="3452943"/>
            <a:ext cx="5114764" cy="12903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indent="0" defTabSz="914400" hangingPunct="0">
              <a:buFont typeface="+mj-lt"/>
              <a:buNone/>
              <a:defRPr/>
            </a:pPr>
            <a:r>
              <a:rPr lang="en-US" sz="1300" kern="0" dirty="0" err="1">
                <a:solidFill>
                  <a:srgbClr val="254776"/>
                </a:solidFill>
                <a:latin typeface="Arial" panose="020B0604020202020204" pitchFamily="34" charset="0"/>
                <a:ea typeface="Times New Roman" panose="02020603050405020304" charset="0"/>
                <a:cs typeface="Arial" panose="020B0604020202020204" pitchFamily="34" charset="0"/>
                <a:sym typeface="Arial" panose="020B0604020202020204"/>
              </a:rPr>
              <a:t>专家小组</a:t>
            </a:r>
            <a:r>
              <a:rPr lang="zh-CN" altLang="en-US" sz="1300" kern="0" dirty="0">
                <a:solidFill>
                  <a:srgbClr val="254776"/>
                </a:solidFill>
                <a:latin typeface="Arial" panose="020B0604020202020204" pitchFamily="34" charset="0"/>
                <a:ea typeface="Times New Roman" panose="02020603050405020304" charset="0"/>
                <a:cs typeface="Arial" panose="020B0604020202020204" pitchFamily="34" charset="0"/>
                <a:sym typeface="Arial" panose="020B0604020202020204"/>
              </a:rPr>
              <a:t>：</a:t>
            </a:r>
            <a:endParaRPr kumimoji="0" lang="en-US" sz="1300" b="0" i="0" u="none" strike="noStrike" kern="0" cap="none" spc="0" normalizeH="0" baseline="0" dirty="0">
              <a:solidFill>
                <a:srgbClr val="254776"/>
              </a:solidFill>
              <a:latin typeface="Arial" panose="020B0604020202020204" pitchFamily="34" charset="0"/>
              <a:ea typeface="Times New Roman" panose="02020603050405020304" charset="0"/>
              <a:cs typeface="Arial" panose="020B0604020202020204" pitchFamily="34" charset="0"/>
              <a:sym typeface="Arial" panose="020B0604020202020204"/>
            </a:endParaRPr>
          </a:p>
          <a:p>
            <a:pPr marL="285750" indent="-285750" defTabSz="914400" hangingPunct="0">
              <a:buFont typeface="Arial" panose="020B0604020202020204" pitchFamily="34" charset="0"/>
              <a:buChar char="•"/>
              <a:defRPr/>
            </a:pPr>
            <a:r>
              <a:rPr lang="en-US" sz="1300" kern="0" dirty="0" err="1">
                <a:solidFill>
                  <a:srgbClr val="254776"/>
                </a:solidFill>
                <a:latin typeface="Arial" panose="020B0604020202020204" pitchFamily="34" charset="0"/>
                <a:ea typeface="Times New Roman" panose="02020603050405020304" charset="0"/>
                <a:cs typeface="Arial" panose="020B0604020202020204" pitchFamily="34" charset="0"/>
                <a:sym typeface="Arial" panose="020B0604020202020204"/>
              </a:rPr>
              <a:t>召集具有特定问题知识、证据评价专长和生活经验的人员参加</a:t>
            </a:r>
            <a:endParaRPr kumimoji="0" lang="en-US" sz="1300" b="0" i="0" u="none" strike="noStrike" kern="0" cap="none" spc="0" normalizeH="0" baseline="0" dirty="0">
              <a:solidFill>
                <a:srgbClr val="254776"/>
              </a:solidFill>
              <a:latin typeface="Arial" panose="020B0604020202020204" pitchFamily="34" charset="0"/>
              <a:ea typeface="Times New Roman" panose="02020603050405020304" charset="0"/>
              <a:cs typeface="Arial" panose="020B0604020202020204" pitchFamily="34" charset="0"/>
              <a:sym typeface="Arial" panose="020B0604020202020204"/>
            </a:endParaRPr>
          </a:p>
          <a:p>
            <a:pPr marL="285750" indent="-285750" defTabSz="914400" hangingPunct="0">
              <a:buFont typeface="Arial" panose="020B0604020202020204" pitchFamily="34" charset="0"/>
              <a:buChar char="•"/>
              <a:defRPr/>
            </a:pPr>
            <a:r>
              <a:rPr lang="en-US" sz="1300" kern="0" dirty="0" err="1">
                <a:solidFill>
                  <a:srgbClr val="254776"/>
                </a:solidFill>
                <a:latin typeface="Arial" panose="020B0604020202020204" pitchFamily="34" charset="0"/>
                <a:ea typeface="Times New Roman" panose="02020603050405020304" charset="0"/>
                <a:cs typeface="Arial" panose="020B0604020202020204" pitchFamily="34" charset="0"/>
                <a:sym typeface="Arial" panose="020B0604020202020204"/>
              </a:rPr>
              <a:t>遵循严格的程序用以制定建议（例如预先分发证据总结并澄清支</a:t>
            </a:r>
            <a:r>
              <a:rPr lang="en-US" sz="1300" kern="0" dirty="0">
                <a:solidFill>
                  <a:srgbClr val="254776"/>
                </a:solidFill>
                <a:latin typeface="Arial" panose="020B0604020202020204" pitchFamily="34" charset="0"/>
                <a:ea typeface="Times New Roman" panose="02020603050405020304" charset="0"/>
                <a:cs typeface="Arial" panose="020B0604020202020204" pitchFamily="34" charset="0"/>
                <a:sym typeface="Arial" panose="020B0604020202020204"/>
              </a:rPr>
              <a:t>             </a:t>
            </a:r>
            <a:r>
              <a:rPr lang="en-US" sz="1300" kern="0" dirty="0" err="1">
                <a:solidFill>
                  <a:srgbClr val="254776"/>
                </a:solidFill>
                <a:latin typeface="Arial" panose="020B0604020202020204" pitchFamily="34" charset="0"/>
                <a:ea typeface="Times New Roman" panose="02020603050405020304" charset="0"/>
                <a:cs typeface="Arial" panose="020B0604020202020204" pitchFamily="34" charset="0"/>
                <a:sym typeface="Arial" panose="020B0604020202020204"/>
              </a:rPr>
              <a:t>持建议的证据和经验</a:t>
            </a:r>
            <a:r>
              <a:rPr lang="en-US" sz="1300" kern="0" dirty="0">
                <a:solidFill>
                  <a:srgbClr val="254776"/>
                </a:solidFill>
                <a:latin typeface="Arial" panose="020B0604020202020204" pitchFamily="34" charset="0"/>
                <a:ea typeface="Times New Roman" panose="02020603050405020304" charset="0"/>
                <a:cs typeface="Arial" panose="020B0604020202020204" pitchFamily="34" charset="0"/>
                <a:sym typeface="Arial" panose="020B0604020202020204"/>
              </a:rPr>
              <a:t>）</a:t>
            </a:r>
          </a:p>
          <a:p>
            <a:pPr marL="285750" indent="-285750" defTabSz="914400" hangingPunct="0">
              <a:buFont typeface="Arial" panose="020B0604020202020204" pitchFamily="34" charset="0"/>
              <a:buChar char="•"/>
              <a:defRPr/>
            </a:pPr>
            <a:r>
              <a:rPr lang="en-US" sz="1300" kern="0" dirty="0" err="1">
                <a:solidFill>
                  <a:srgbClr val="254776"/>
                </a:solidFill>
                <a:latin typeface="Arial" panose="020B0604020202020204" pitchFamily="34" charset="0"/>
                <a:ea typeface="Times New Roman" panose="02020603050405020304" charset="0"/>
                <a:cs typeface="Arial" panose="020B0604020202020204" pitchFamily="34" charset="0"/>
                <a:sym typeface="Arial" panose="020B0604020202020204"/>
              </a:rPr>
              <a:t>随着环境、问题和证据的变化发展，调整他们的建议（采用动态专家小组</a:t>
            </a:r>
            <a:r>
              <a:rPr lang="en-US" sz="1300" kern="0" dirty="0">
                <a:solidFill>
                  <a:srgbClr val="254776"/>
                </a:solidFill>
                <a:latin typeface="Arial" panose="020B0604020202020204" pitchFamily="34" charset="0"/>
                <a:ea typeface="Times New Roman" panose="02020603050405020304" charset="0"/>
                <a:cs typeface="Arial" panose="020B0604020202020204" pitchFamily="34" charset="0"/>
                <a:sym typeface="Arial" panose="020B0604020202020204"/>
              </a:rPr>
              <a:t>）</a:t>
            </a: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Arial" panose="020B0604020202020204"/>
            </a:endParaRPr>
          </a:p>
        </p:txBody>
      </p:sp>
      <p:sp>
        <p:nvSpPr>
          <p:cNvPr id="27" name="Title 14"/>
          <p:cNvSpPr txBox="1"/>
          <p:nvPr/>
        </p:nvSpPr>
        <p:spPr>
          <a:xfrm>
            <a:off x="377825" y="805180"/>
            <a:ext cx="9217660" cy="454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 sz="2400" b="0" i="0" kern="1200">
                <a:solidFill>
                  <a:srgbClr val="254776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pPr defTabSz="914400" hangingPunct="0">
              <a:spcBef>
                <a:spcPts val="0"/>
              </a:spcBef>
              <a:defRPr/>
            </a:pPr>
            <a:r>
              <a:rPr lang="en-CA" b="1" kern="0" dirty="0">
                <a:solidFill>
                  <a:srgbClr val="234776"/>
                </a:solidFill>
                <a:latin typeface="+mn-lt"/>
                <a:cs typeface="+mn-lt"/>
                <a:sym typeface="Arial" panose="020B0604020202020204"/>
              </a:rPr>
              <a:t>0</a:t>
            </a:r>
            <a:r>
              <a:rPr kumimoji="0" lang="en-CA" sz="2400" b="1" i="0" u="none" strike="noStrike" kern="0" cap="none" spc="0" normalizeH="0" baseline="0" dirty="0">
                <a:solidFill>
                  <a:srgbClr val="234776"/>
                </a:solidFill>
                <a:latin typeface="+mn-lt"/>
                <a:cs typeface="+mn-lt"/>
                <a:sym typeface="Arial" panose="020B0604020202020204"/>
              </a:rPr>
              <a:t>.4 </a:t>
            </a:r>
            <a:r>
              <a:rPr kumimoji="0" lang="en-CA" b="1" i="0" u="none" strike="noStrike" kern="0" cap="none" spc="0" normalizeH="0" baseline="0" dirty="0" err="1">
                <a:solidFill>
                  <a:srgbClr val="234776"/>
                </a:solidFill>
                <a:latin typeface="+mn-lt"/>
                <a:cs typeface="+mn-lt"/>
                <a:sym typeface="Arial" panose="020B0604020202020204"/>
              </a:rPr>
              <a:t>使用最佳证据</a:t>
            </a:r>
            <a:r>
              <a:rPr kumimoji="0" lang="zh-CN" altLang="en-US" b="1" i="0" u="none" strike="noStrike" kern="0" cap="none" spc="0" normalizeH="0" baseline="0" dirty="0">
                <a:solidFill>
                  <a:srgbClr val="234776"/>
                </a:solidFill>
                <a:latin typeface="+mn-lt"/>
                <a:cs typeface="+mn-lt"/>
                <a:sym typeface="Arial" panose="020B0604020202020204"/>
              </a:rPr>
              <a:t>（</a:t>
            </a:r>
            <a:r>
              <a:rPr kumimoji="0" lang="en-CA" b="1" i="0" u="none" strike="noStrike" kern="0" cap="none" spc="0" normalizeH="0" baseline="0" dirty="0" err="1">
                <a:solidFill>
                  <a:srgbClr val="234776"/>
                </a:solidFill>
                <a:latin typeface="+mn-lt"/>
                <a:cs typeface="+mn-lt"/>
                <a:sym typeface="Arial" panose="020B0604020202020204"/>
              </a:rPr>
              <a:t>相较于目前受到广泛关注的其他事物</a:t>
            </a:r>
            <a:r>
              <a:rPr lang="zh-CN" altLang="en-US" b="1" kern="0" dirty="0">
                <a:solidFill>
                  <a:srgbClr val="234776"/>
                </a:solidFill>
                <a:latin typeface="+mn-lt"/>
                <a:cs typeface="+mn-lt"/>
                <a:sym typeface="Arial" panose="020B0604020202020204"/>
              </a:rPr>
              <a:t>），</a:t>
            </a:r>
            <a:endParaRPr kumimoji="0" lang="en-CA" b="1" i="0" u="none" strike="noStrike" kern="0" cap="none" spc="0" normalizeH="0" baseline="0" dirty="0">
              <a:solidFill>
                <a:srgbClr val="234776"/>
              </a:solidFill>
              <a:latin typeface="+mn-lt"/>
              <a:cs typeface="+mn-lt"/>
              <a:sym typeface="Arial" panose="020B0604020202020204"/>
            </a:endParaRPr>
          </a:p>
          <a:p>
            <a:pPr defTabSz="914400" hangingPunct="0">
              <a:spcBef>
                <a:spcPts val="0"/>
              </a:spcBef>
              <a:defRPr/>
            </a:pPr>
            <a:r>
              <a:rPr lang="en-CA" b="1" kern="0" dirty="0">
                <a:solidFill>
                  <a:srgbClr val="234776"/>
                </a:solidFill>
                <a:latin typeface="+mn-lt"/>
                <a:cs typeface="+mn-lt"/>
                <a:sym typeface="Arial" panose="020B0604020202020204"/>
              </a:rPr>
              <a:t>      以及专家小组的具体案例</a:t>
            </a:r>
            <a:br>
              <a:rPr lang="en-CA" b="1" kern="0" dirty="0">
                <a:solidFill>
                  <a:srgbClr val="234776"/>
                </a:solidFill>
                <a:latin typeface="+mn-lt"/>
                <a:cs typeface="+mn-lt"/>
                <a:sym typeface="+mn-ea"/>
              </a:rPr>
            </a:br>
            <a:r>
              <a:rPr kumimoji="0" lang="zh-CN" altLang="en-US" sz="22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+mn-lt"/>
                <a:cs typeface="+mn-lt"/>
                <a:sym typeface="Arial" panose="020B0604020202020204"/>
              </a:rPr>
              <a:t> </a:t>
            </a:r>
            <a:r>
              <a:rPr kumimoji="0" lang="en-CA" sz="22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+mn-lt"/>
                <a:cs typeface="+mn-lt"/>
                <a:sym typeface="Arial" panose="020B0604020202020204"/>
              </a:rPr>
              <a:t> </a:t>
            </a:r>
            <a:br>
              <a:rPr kumimoji="0" lang="en-CA" sz="24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+mn-lt"/>
                <a:cs typeface="+mn-lt"/>
                <a:sym typeface="Arial" panose="020B0604020202020204"/>
              </a:rPr>
            </a:br>
            <a:br>
              <a:rPr lang="en-CA" sz="1000" dirty="0">
                <a:solidFill>
                  <a:srgbClr val="0F447C"/>
                </a:solidFill>
                <a:latin typeface="+mn-lt"/>
                <a:cs typeface="+mn-lt"/>
              </a:rPr>
            </a:br>
            <a:endParaRPr lang="en-US" sz="1000" kern="0" dirty="0">
              <a:solidFill>
                <a:srgbClr val="234776"/>
              </a:solidFill>
              <a:latin typeface="+mn-lt"/>
              <a:ea typeface="Calibri" panose="020F0502020204030204" pitchFamily="34" charset="0"/>
              <a:cs typeface="+mn-lt"/>
              <a:sym typeface="Wingdings" panose="05000000000000000000" pitchFamily="2" charset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9243" y="982659"/>
            <a:ext cx="177163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50" i="1" dirty="0">
                <a:solidFill>
                  <a:srgbClr val="254776"/>
                </a:solidFill>
              </a:rPr>
              <a:t>注</a:t>
            </a:r>
            <a:r>
              <a:rPr lang="en-US" sz="1050" i="1" dirty="0">
                <a:solidFill>
                  <a:srgbClr val="254776"/>
                </a:solidFill>
              </a:rPr>
              <a:t>: </a:t>
            </a:r>
            <a:r>
              <a:rPr lang="zh-CN" altLang="en-US" sz="1050" i="1" dirty="0">
                <a:solidFill>
                  <a:srgbClr val="254776"/>
                </a:solidFill>
              </a:rPr>
              <a:t>完整版详见</a:t>
            </a:r>
            <a:r>
              <a:rPr lang="en-US" altLang="zh-CN" sz="1050" i="1" dirty="0">
                <a:solidFill>
                  <a:srgbClr val="254776"/>
                </a:solidFill>
              </a:rPr>
              <a:t>2023</a:t>
            </a:r>
            <a:r>
              <a:rPr lang="zh-CN" altLang="en-US" sz="1050" i="1" dirty="0">
                <a:solidFill>
                  <a:srgbClr val="254776"/>
                </a:solidFill>
              </a:rPr>
              <a:t>更新版</a:t>
            </a:r>
            <a:endParaRPr lang="en-US" sz="1050" i="1" dirty="0">
              <a:solidFill>
                <a:srgbClr val="254776"/>
              </a:solidFill>
            </a:endParaRPr>
          </a:p>
        </p:txBody>
      </p:sp>
      <p:sp>
        <p:nvSpPr>
          <p:cNvPr id="23" name="TextBox 2"/>
          <p:cNvSpPr txBox="1"/>
          <p:nvPr>
            <p:custDataLst>
              <p:tags r:id="rId1"/>
            </p:custDataLst>
          </p:nvPr>
        </p:nvSpPr>
        <p:spPr>
          <a:xfrm>
            <a:off x="8254365" y="6325235"/>
            <a:ext cx="3815080" cy="4552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© 2023麦克马斯特大学. 保留所有版权. 本报告采用创作共享署名-非商业性使用-4.0国际许可证授权. </a:t>
            </a:r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28d3c66f-aac6-46be-8795-09f3c9d69491"/>
  <p:tag name="COMMONDATA" val="eyJoZGlkIjoiMmVjMGY4ODk2ZmU0ODU4YjMwZWY5ODZkYjNiM2VlM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92</Words>
  <Application>Microsoft Macintosh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Roboto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514</cp:revision>
  <cp:lastPrinted>2023-02-25T01:53:00Z</cp:lastPrinted>
  <dcterms:created xsi:type="dcterms:W3CDTF">2023-02-25T01:53:00Z</dcterms:created>
  <dcterms:modified xsi:type="dcterms:W3CDTF">2023-04-03T12:57:54Z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DECED48E400A483B84833A4BB4ED8B59</vt:lpwstr>
  </property>
  <property fmtid="{D5CDD505-2E9C-101B-9397-08002B2CF9AE}" pid="3" name="KSOProductBuildVer">
    <vt:lpwstr>2052-11.1.0.13703</vt:lpwstr>
  </property>
</Properties>
</file>