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099" r:id="rId2"/>
  </p:sldIdLst>
  <p:sldSz cx="12192000" cy="6858000"/>
  <p:notesSz cx="6858000" cy="9144000"/>
  <p:custDataLst>
    <p:tags r:id="rId5"/>
  </p:custDataLst>
  <p:defaultTextStyle>
    <a:defPPr>
      <a:defRPr lang="en-US"/>
    </a:defPPr>
    <a:lvl1pPr marL="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4" userDrawn="1">
          <p15:clr>
            <a:srgbClr val="A4A3A4"/>
          </p15:clr>
        </p15:guide>
        <p15:guide id="2" pos="388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宋旭萍" initials="SXP" lastIdx="6" clrIdx="0"/>
  <p:cmAuthor id="2" name="Xuan Yu" initials="XY" lastIdx="6" clrIdx="1"/>
  <p:cmAuthor id="3" name="Qi" initials="QW" lastIdx="12" clrIdx="2"/>
  <p:cmAuthor id="4" name="The city of momery" initials="T" lastIdx="4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776"/>
    <a:srgbClr val="B5BED1"/>
    <a:srgbClr val="FFFFFF"/>
    <a:srgbClr val="8DD2E5"/>
    <a:srgbClr val="99CC66"/>
    <a:srgbClr val="CC76A6"/>
    <a:srgbClr val="FEB714"/>
    <a:srgbClr val="FFC057"/>
    <a:srgbClr val="6AA855"/>
    <a:srgbClr val="6FC0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25" autoAdjust="0"/>
    <p:restoredTop sz="88980" autoAdjust="0"/>
  </p:normalViewPr>
  <p:slideViewPr>
    <p:cSldViewPr snapToGrid="0" snapToObjects="1" showGuides="1">
      <p:cViewPr varScale="1">
        <p:scale>
          <a:sx n="113" d="100"/>
          <a:sy n="113" d="100"/>
        </p:scale>
        <p:origin x="1544" y="184"/>
      </p:cViewPr>
      <p:guideLst>
        <p:guide orient="horz" pos="2254"/>
        <p:guide pos="38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10" d="100"/>
        <a:sy n="11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2023/4/3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E9F3A7FF-300E-B84F-A2D0-CDCDE713DCB9}" type="datetimeFigureOut">
              <a:rPr lang="en-US" smtClean="0"/>
              <a:t>4/3/23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7C11621C-3EA7-C342-A130-13C6D43C8C0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219200" rtl="0" eaLnBrk="1" latinLnBrk="0" hangingPunct="1"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609600" algn="l" defTabSz="1219200" rtl="0" eaLnBrk="1" latinLnBrk="0" hangingPunct="1"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219200" algn="l" defTabSz="1219200" rtl="0" eaLnBrk="1" latinLnBrk="0" hangingPunct="1"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828800" algn="l" defTabSz="1219200" rtl="0" eaLnBrk="1" latinLnBrk="0" hangingPunct="1"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438400" algn="l" defTabSz="1219200" rtl="0" eaLnBrk="1" latinLnBrk="0" hangingPunct="1"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30480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223195"/>
          </a:xfrm>
          <a:prstGeom prst="rect">
            <a:avLst/>
          </a:prstGeom>
        </p:spPr>
      </p:pic>
      <p:sp>
        <p:nvSpPr>
          <p:cNvPr id="2" name="Title Placeholder" descr="Master title"/>
          <p:cNvSpPr>
            <a:spLocks noGrp="1"/>
          </p:cNvSpPr>
          <p:nvPr>
            <p:ph type="ctrTitle"/>
          </p:nvPr>
        </p:nvSpPr>
        <p:spPr>
          <a:xfrm>
            <a:off x="2715491" y="634805"/>
            <a:ext cx="6862619" cy="2666171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rgbClr val="2547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Placeholder" descr="Master subtitle"/>
          <p:cNvSpPr>
            <a:spLocks noGrp="1"/>
          </p:cNvSpPr>
          <p:nvPr>
            <p:ph type="subTitle" idx="1"/>
          </p:nvPr>
        </p:nvSpPr>
        <p:spPr>
          <a:xfrm>
            <a:off x="4110182" y="3300976"/>
            <a:ext cx="4073237" cy="911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Meeting Information" descr="Meering or Audience Data"/>
          <p:cNvSpPr>
            <a:spLocks noGrp="1"/>
          </p:cNvSpPr>
          <p:nvPr>
            <p:ph type="body" sz="quarter" idx="10" hasCustomPrompt="1"/>
          </p:nvPr>
        </p:nvSpPr>
        <p:spPr>
          <a:xfrm>
            <a:off x="4056005" y="4212601"/>
            <a:ext cx="4181593" cy="91161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65">
                <a:solidFill>
                  <a:srgbClr val="464F55"/>
                </a:solidFill>
              </a:defRPr>
            </a:lvl1pPr>
            <a:lvl2pPr marL="457200" indent="0">
              <a:buNone/>
              <a:defRPr sz="1465"/>
            </a:lvl2pPr>
            <a:lvl3pPr marL="914400" indent="0">
              <a:buNone/>
              <a:defRPr sz="1465"/>
            </a:lvl3pPr>
            <a:lvl4pPr marL="1371600" indent="0">
              <a:buNone/>
              <a:defRPr sz="1465"/>
            </a:lvl4pPr>
            <a:lvl5pPr marL="1828800" indent="0">
              <a:buNone/>
              <a:defRPr sz="1465"/>
            </a:lvl5pPr>
          </a:lstStyle>
          <a:p>
            <a:pPr lvl="0"/>
            <a:r>
              <a:rPr lang="en-US" dirty="0"/>
              <a:t>Meeting or Audience Date</a:t>
            </a:r>
          </a:p>
        </p:txBody>
      </p:sp>
      <p:sp>
        <p:nvSpPr>
          <p:cNvPr id="8" name="Slide Number" descr="Page Number"/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CB33EA-91D6-F140-A440-0A130B2A34D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picture containing blur, blurry&#10;&#10;Description automatically generated"/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l="9741" t="6894" r="7309" b="29427"/>
          <a:stretch>
            <a:fillRect/>
          </a:stretch>
        </p:blipFill>
        <p:spPr>
          <a:xfrm>
            <a:off x="0" y="0"/>
            <a:ext cx="12192000" cy="6250905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>
            <a:fillRect/>
          </a:stretch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12" name="Subtitle Placeholder" descr="Slide sub title"/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" descr="Slide content"/>
          <p:cNvSpPr>
            <a:spLocks noGrp="1"/>
          </p:cNvSpPr>
          <p:nvPr>
            <p:ph idx="1" hasCustomPrompt="1"/>
          </p:nvPr>
        </p:nvSpPr>
        <p:spPr>
          <a:xfrm>
            <a:off x="267858" y="1471001"/>
            <a:ext cx="11708068" cy="4536015"/>
          </a:xfrm>
        </p:spPr>
        <p:txBody>
          <a:bodyPr lIns="108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7" name="Title Placeholder" descr="Master Title"/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text, sign&#10;&#10;Description automatically generate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10" name="Slide Number" descr="Page Number"/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CB33EA-91D6-F140-A440-0A130B2A34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>
            <a:fillRect/>
          </a:stretch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7" name="Title Placeholder" descr="Master Title"/>
          <p:cNvSpPr>
            <a:spLocks noGrp="1"/>
          </p:cNvSpPr>
          <p:nvPr>
            <p:ph type="title"/>
          </p:nvPr>
        </p:nvSpPr>
        <p:spPr>
          <a:xfrm>
            <a:off x="267858" y="113435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" descr="Page Number"/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CB33EA-91D6-F140-A440-0A130B2A34D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picture containing text, sign&#10;&#10;Description automatically generate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>
            <a:fillRect/>
          </a:stretch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8" name="Left Content Placeholder"/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9" name="Right Content Placeholder"/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10" name="Subtitle Placeholder" descr="Slide sub title"/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" descr="Master Title"/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" descr="Page Number"/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CB33EA-91D6-F140-A440-0A130B2A34DE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A picture containing text, sign&#10;&#10;Description automatically generate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 descr="Slide Content"/>
          <p:cNvSpPr>
            <a:spLocks noGrp="1"/>
          </p:cNvSpPr>
          <p:nvPr>
            <p:ph type="body" idx="1"/>
          </p:nvPr>
        </p:nvSpPr>
        <p:spPr>
          <a:xfrm>
            <a:off x="267858" y="1480930"/>
            <a:ext cx="11708068" cy="4645234"/>
          </a:xfrm>
          <a:prstGeom prst="rect">
            <a:avLst/>
          </a:prstGeom>
        </p:spPr>
        <p:txBody>
          <a:bodyPr vert="horz" lIns="10800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URL"/>
          <p:cNvSpPr txBox="1"/>
          <p:nvPr userDrawn="1"/>
        </p:nvSpPr>
        <p:spPr>
          <a:xfrm>
            <a:off x="267858" y="6277352"/>
            <a:ext cx="3339700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6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93" y="6338887"/>
            <a:ext cx="122703" cy="12270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7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659257"/>
            <a:ext cx="126293" cy="12629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8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504045"/>
            <a:ext cx="126293" cy="126293"/>
          </a:xfrm>
          <a:prstGeom prst="rect">
            <a:avLst/>
          </a:prstGeom>
        </p:spPr>
      </p:pic>
      <p:sp>
        <p:nvSpPr>
          <p:cNvPr id="28" name="TextBox 27"/>
          <p:cNvSpPr txBox="1"/>
          <p:nvPr userDrawn="1"/>
        </p:nvSpPr>
        <p:spPr>
          <a:xfrm>
            <a:off x="8408358" y="6300460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>
                <a:solidFill>
                  <a:srgbClr val="464F55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>
                <a:solidFill>
                  <a:srgbClr val="464F55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>
                <a:solidFill>
                  <a:srgbClr val="464F55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7" name="Slide Number" descr="Page Number"/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CB33EA-91D6-F140-A440-0A130B2A34D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260774"/>
            <a:ext cx="12192000" cy="0"/>
          </a:xfrm>
          <a:prstGeom prst="line">
            <a:avLst/>
          </a:prstGeom>
          <a:ln w="25400">
            <a:solidFill>
              <a:srgbClr val="464F55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/>
  <p:txStyles>
    <p:titleStyle>
      <a:lvl1pPr marL="0" marR="0" indent="0" algn="l" defTabSz="4572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defRPr sz="2400" b="0" i="0" kern="1200">
          <a:solidFill>
            <a:srgbClr val="254776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Font typeface="Arial" panose="020B0604020202020204" pitchFamily="34" charset="0"/>
        <a:buChar char="•"/>
        <a:defRPr sz="1800" b="0" i="0" kern="1200">
          <a:solidFill>
            <a:srgbClr val="464F55"/>
          </a:solidFill>
          <a:latin typeface="Arial" panose="020B0604020202020204" pitchFamily="34" charset="0"/>
          <a:ea typeface="+mn-ea"/>
          <a:cs typeface="+mn-cs"/>
        </a:defRPr>
      </a:lvl1pPr>
      <a:lvl2pPr marL="647065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0297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1684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433195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8.png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31513" y="1922846"/>
            <a:ext cx="12127237" cy="4399648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2368010" y="2640518"/>
            <a:ext cx="2166419" cy="2967766"/>
            <a:chOff x="2401260" y="2334025"/>
            <a:chExt cx="2166419" cy="2967766"/>
          </a:xfrm>
        </p:grpSpPr>
        <p:sp>
          <p:nvSpPr>
            <p:cNvPr id="9" name="TextBox 8"/>
            <p:cNvSpPr txBox="1"/>
            <p:nvPr/>
          </p:nvSpPr>
          <p:spPr>
            <a:xfrm>
              <a:off x="2401260" y="2334025"/>
              <a:ext cx="2150090" cy="3359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ctr"/>
              <a:r>
                <a:rPr lang="en-US" sz="1600">
                  <a:solidFill>
                    <a:srgbClr val="C3C7CD"/>
                  </a:solidFill>
                  <a:latin typeface="Helvetica" pitchFamily="2" charset="0"/>
                </a:rPr>
                <a:t>决策者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401260" y="3662290"/>
              <a:ext cx="2150090" cy="3359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ctr"/>
              <a:r>
                <a:rPr lang="en-US" sz="1600">
                  <a:solidFill>
                    <a:srgbClr val="C3C7CD"/>
                  </a:solidFill>
                  <a:latin typeface="Helvetica" pitchFamily="2" charset="0"/>
                </a:rPr>
                <a:t>中介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417589" y="3003974"/>
              <a:ext cx="2150090" cy="3670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ctr"/>
              <a:r>
                <a:rPr lang="en-US" sz="1800" b="1">
                  <a:solidFill>
                    <a:schemeClr val="bg1"/>
                  </a:solidFill>
                  <a:latin typeface="Helvetica" pitchFamily="2" charset="0"/>
                </a:rPr>
                <a:t>混合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417589" y="4215515"/>
              <a:ext cx="2150090" cy="3670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ctr"/>
              <a:r>
                <a:rPr lang="en-US" sz="1800" b="1">
                  <a:solidFill>
                    <a:schemeClr val="bg1"/>
                  </a:solidFill>
                  <a:latin typeface="Helvetica" pitchFamily="2" charset="0"/>
                </a:rPr>
                <a:t>混合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401260" y="4963239"/>
              <a:ext cx="2150090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ctr"/>
              <a:endParaRPr lang="en-US" sz="1600">
                <a:solidFill>
                  <a:srgbClr val="22497A"/>
                </a:solidFill>
                <a:latin typeface="Helvetica" pitchFamily="2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40845" y="2569850"/>
            <a:ext cx="2150090" cy="1077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US" sz="1400" b="1">
                <a:solidFill>
                  <a:srgbClr val="C3C7CD"/>
                </a:solidFill>
                <a:latin typeface="Helvetica" pitchFamily="2" charset="0"/>
              </a:rPr>
              <a:t>全球混合性决策者</a:t>
            </a:r>
          </a:p>
          <a:p>
            <a:pPr algn="ctr"/>
            <a:r>
              <a:rPr lang="en-US" sz="1400" b="1">
                <a:solidFill>
                  <a:srgbClr val="C3C7CD"/>
                </a:solidFill>
                <a:latin typeface="Helvetica" pitchFamily="2" charset="0"/>
              </a:rPr>
              <a:t>和中介</a:t>
            </a:r>
          </a:p>
          <a:p>
            <a:pPr algn="ctr"/>
            <a:r>
              <a:rPr lang="en-US" sz="1200" i="1">
                <a:solidFill>
                  <a:srgbClr val="C3C7CD"/>
                </a:solidFill>
                <a:latin typeface="Helvetica" pitchFamily="2" charset="0"/>
              </a:rPr>
              <a:t>（</a:t>
            </a:r>
            <a:r>
              <a:rPr lang="en-US" sz="1200" i="1" err="1">
                <a:solidFill>
                  <a:srgbClr val="C3C7CD"/>
                </a:solidFill>
                <a:latin typeface="Helvetica" pitchFamily="2" charset="0"/>
              </a:rPr>
              <a:t>例如支持成员国多边组织的全球、区域和国家办事处内部的全球委员会和技术单位</a:t>
            </a:r>
            <a:r>
              <a:rPr lang="en-US" sz="1200" i="1">
                <a:solidFill>
                  <a:srgbClr val="C3C7CD"/>
                </a:solidFill>
                <a:latin typeface="Helvetica" pitchFamily="2" charset="0"/>
              </a:rPr>
              <a:t>）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623731" y="3310467"/>
            <a:ext cx="2150090" cy="3670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US" sz="1800" b="1">
                <a:solidFill>
                  <a:schemeClr val="bg1"/>
                </a:solidFill>
                <a:latin typeface="Helvetica" pitchFamily="2" charset="0"/>
                <a:sym typeface="+mn-ea"/>
              </a:rPr>
              <a:t>混合</a:t>
            </a:r>
            <a:endParaRPr lang="en-US" sz="1800" b="1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23731" y="4522008"/>
            <a:ext cx="2150090" cy="3670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US" sz="1800" b="1">
                <a:solidFill>
                  <a:schemeClr val="bg1"/>
                </a:solidFill>
                <a:latin typeface="Helvetica" pitchFamily="2" charset="0"/>
                <a:sym typeface="+mn-ea"/>
              </a:rPr>
              <a:t>混合</a:t>
            </a:r>
            <a:endParaRPr lang="en-US" sz="1800" b="1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23731" y="2640518"/>
            <a:ext cx="2150090" cy="33591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US" sz="1600">
                <a:solidFill>
                  <a:srgbClr val="C3C7CD"/>
                </a:solidFill>
                <a:latin typeface="Helvetica" pitchFamily="2" charset="0"/>
                <a:sym typeface="+mn-ea"/>
              </a:rPr>
              <a:t>决策者</a:t>
            </a:r>
            <a:endParaRPr lang="en-US" sz="1600">
              <a:solidFill>
                <a:srgbClr val="C3C7CD"/>
              </a:solidFill>
              <a:latin typeface="Helvetica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23731" y="3968783"/>
            <a:ext cx="2150090" cy="33591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US" sz="1600">
                <a:solidFill>
                  <a:srgbClr val="C3C7CD"/>
                </a:solidFill>
                <a:latin typeface="Helvetica" pitchFamily="2" charset="0"/>
                <a:sym typeface="+mn-ea"/>
              </a:rPr>
              <a:t>中介</a:t>
            </a:r>
            <a:endParaRPr lang="en-US" sz="1600">
              <a:solidFill>
                <a:srgbClr val="C3C7CD"/>
              </a:solidFill>
              <a:latin typeface="Helvetica" pitchFamily="2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471896" y="1599954"/>
            <a:ext cx="1958647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800" dirty="0" err="1">
                <a:solidFill>
                  <a:srgbClr val="C3C7CD"/>
                </a:solidFill>
                <a:cs typeface="Arial" panose="020B0604020202020204" pitchFamily="34" charset="0"/>
              </a:rPr>
              <a:t>全球级别</a:t>
            </a:r>
            <a:endParaRPr lang="en-CA" sz="1800" dirty="0">
              <a:solidFill>
                <a:srgbClr val="C3C7CD"/>
              </a:solidFill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0037" y="1596540"/>
            <a:ext cx="4297478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800" dirty="0" err="1">
                <a:solidFill>
                  <a:srgbClr val="C3C7CD"/>
                </a:solidFill>
                <a:cs typeface="Arial" panose="020B0604020202020204" pitchFamily="34" charset="0"/>
              </a:rPr>
              <a:t>国家级别</a:t>
            </a:r>
            <a:endParaRPr lang="en-CA" sz="1800" dirty="0">
              <a:solidFill>
                <a:srgbClr val="C3C7CD"/>
              </a:solidFill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00247" y="4360657"/>
            <a:ext cx="1872000" cy="165925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US" sz="1400" b="1" dirty="0" err="1">
                <a:solidFill>
                  <a:srgbClr val="254776"/>
                </a:solidFill>
                <a:latin typeface="Helvetica" pitchFamily="2" charset="0"/>
              </a:rPr>
              <a:t>全球混合性证据中介</a:t>
            </a:r>
            <a:endParaRPr lang="en-US" sz="1400" b="1" dirty="0">
              <a:solidFill>
                <a:srgbClr val="254776"/>
              </a:solidFill>
              <a:latin typeface="Helvetica" pitchFamily="2" charset="0"/>
            </a:endParaRPr>
          </a:p>
          <a:p>
            <a:pPr algn="ctr"/>
            <a:r>
              <a:rPr lang="en-US" sz="1400" b="1" dirty="0" err="1">
                <a:solidFill>
                  <a:srgbClr val="254776"/>
                </a:solidFill>
                <a:latin typeface="Helvetica" pitchFamily="2" charset="0"/>
              </a:rPr>
              <a:t>和生产者</a:t>
            </a:r>
            <a:endParaRPr lang="en-US" sz="1400" b="1" dirty="0">
              <a:solidFill>
                <a:srgbClr val="254776"/>
              </a:solidFill>
              <a:latin typeface="Helvetica" pitchFamily="2" charset="0"/>
            </a:endParaRPr>
          </a:p>
          <a:p>
            <a:pPr algn="ctr"/>
            <a:endParaRPr lang="en-US" sz="1400" b="1" dirty="0">
              <a:solidFill>
                <a:srgbClr val="254776"/>
              </a:solidFill>
              <a:latin typeface="Helvetica" pitchFamily="2" charset="0"/>
            </a:endParaRPr>
          </a:p>
          <a:p>
            <a:pPr algn="ctr"/>
            <a:r>
              <a:rPr lang="en-US" altLang="zh-CN" sz="1200" i="1" dirty="0">
                <a:solidFill>
                  <a:srgbClr val="254776"/>
                </a:solidFill>
                <a:latin typeface="Helvetica" pitchFamily="2" charset="0"/>
                <a:sym typeface="+mn-ea"/>
              </a:rPr>
              <a:t>〔</a:t>
            </a:r>
            <a:r>
              <a:rPr lang="en-US" sz="1200" i="1" dirty="0" err="1">
                <a:solidFill>
                  <a:srgbClr val="254776"/>
                </a:solidFill>
                <a:latin typeface="Helvetica" pitchFamily="2" charset="0"/>
                <a:sym typeface="+mn-ea"/>
              </a:rPr>
              <a:t>例如Cochrane和联合国政府间气候变化专门委员会（Intergovernmental</a:t>
            </a:r>
            <a:r>
              <a:rPr lang="en-US" sz="1200" i="1" dirty="0">
                <a:solidFill>
                  <a:srgbClr val="254776"/>
                </a:solidFill>
                <a:latin typeface="Helvetica" pitchFamily="2" charset="0"/>
                <a:sym typeface="+mn-ea"/>
              </a:rPr>
              <a:t> Panel on</a:t>
            </a:r>
            <a:r>
              <a:rPr lang="zh-CN" altLang="en-US" sz="1200" i="1" dirty="0">
                <a:solidFill>
                  <a:srgbClr val="254776"/>
                </a:solidFill>
                <a:latin typeface="Helvetica" pitchFamily="2" charset="0"/>
                <a:sym typeface="+mn-ea"/>
              </a:rPr>
              <a:t> </a:t>
            </a:r>
            <a:r>
              <a:rPr lang="en-US" sz="1200" i="1" dirty="0">
                <a:solidFill>
                  <a:srgbClr val="254776"/>
                </a:solidFill>
                <a:latin typeface="Helvetica" pitchFamily="2" charset="0"/>
                <a:sym typeface="+mn-ea"/>
              </a:rPr>
              <a:t>Climate Change</a:t>
            </a:r>
            <a:r>
              <a:rPr lang="zh-CN" altLang="en-US" sz="1200" i="1" dirty="0">
                <a:solidFill>
                  <a:srgbClr val="254776"/>
                </a:solidFill>
                <a:latin typeface="Helvetica" pitchFamily="2" charset="0"/>
                <a:sym typeface="+mn-ea"/>
              </a:rPr>
              <a:t>，</a:t>
            </a:r>
            <a:r>
              <a:rPr lang="en-US" sz="1200" i="1" dirty="0" err="1">
                <a:solidFill>
                  <a:srgbClr val="254776"/>
                </a:solidFill>
                <a:latin typeface="Helvetica" pitchFamily="2" charset="0"/>
                <a:sym typeface="+mn-ea"/>
              </a:rPr>
              <a:t>IPCC）工作组</a:t>
            </a:r>
            <a:r>
              <a:rPr lang="en-US" altLang="zh-CN" sz="1200" i="1" dirty="0">
                <a:solidFill>
                  <a:srgbClr val="254776"/>
                </a:solidFill>
                <a:latin typeface="Helvetica" pitchFamily="2" charset="0"/>
                <a:sym typeface="+mn-ea"/>
              </a:rPr>
              <a:t>〕</a:t>
            </a:r>
            <a:endParaRPr lang="en-US" sz="200" i="1" dirty="0">
              <a:solidFill>
                <a:srgbClr val="254776"/>
              </a:solidFill>
              <a:latin typeface="Helvetica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773821" y="2569850"/>
            <a:ext cx="2149200" cy="11055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endParaRPr lang="en-US" sz="200">
              <a:solidFill>
                <a:srgbClr val="C3C7CD"/>
              </a:solidFill>
              <a:latin typeface="Helvetica" pitchFamily="2" charset="0"/>
            </a:endParaRPr>
          </a:p>
          <a:p>
            <a:pPr algn="ctr"/>
            <a:r>
              <a:rPr lang="en-US" sz="1400" b="1" err="1">
                <a:solidFill>
                  <a:srgbClr val="C3C7CD"/>
                </a:solidFill>
                <a:latin typeface="Helvetica" pitchFamily="2" charset="0"/>
              </a:rPr>
              <a:t>地方混合性决策者</a:t>
            </a:r>
            <a:endParaRPr lang="en-US" sz="1400" b="1">
              <a:solidFill>
                <a:srgbClr val="C3C7CD"/>
              </a:solidFill>
              <a:latin typeface="Helvetica" pitchFamily="2" charset="0"/>
            </a:endParaRPr>
          </a:p>
          <a:p>
            <a:pPr algn="ctr"/>
            <a:r>
              <a:rPr lang="en-US" sz="1400" b="1" err="1">
                <a:solidFill>
                  <a:srgbClr val="C3C7CD"/>
                </a:solidFill>
                <a:latin typeface="Helvetica" pitchFamily="2" charset="0"/>
              </a:rPr>
              <a:t>和中介</a:t>
            </a:r>
            <a:endParaRPr lang="en-US" sz="1400" b="1">
              <a:solidFill>
                <a:srgbClr val="C3C7CD"/>
              </a:solidFill>
              <a:latin typeface="Helvetica" pitchFamily="2" charset="0"/>
            </a:endParaRPr>
          </a:p>
          <a:p>
            <a:pPr algn="ctr"/>
            <a:r>
              <a:rPr lang="en-US" sz="1200" i="1">
                <a:solidFill>
                  <a:srgbClr val="C3C7CD"/>
                </a:solidFill>
                <a:latin typeface="Helvetica" pitchFamily="2" charset="0"/>
              </a:rPr>
              <a:t>（</a:t>
            </a:r>
            <a:r>
              <a:rPr lang="en-US" sz="1200" i="1" err="1">
                <a:solidFill>
                  <a:srgbClr val="C3C7CD"/>
                </a:solidFill>
                <a:latin typeface="Helvetica" pitchFamily="2" charset="0"/>
              </a:rPr>
              <a:t>例如国家委员会、政府咨询机构、政府科学咨询和政府证据支持机构</a:t>
            </a:r>
            <a:r>
              <a:rPr lang="en-US" sz="1200" i="1">
                <a:solidFill>
                  <a:srgbClr val="C3C7CD"/>
                </a:solidFill>
                <a:latin typeface="Helvetica" pitchFamily="2" charset="0"/>
              </a:rPr>
              <a:t>）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748864" y="4273113"/>
            <a:ext cx="2254677" cy="11055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US" sz="1400" b="1" err="1">
                <a:solidFill>
                  <a:srgbClr val="254776"/>
                </a:solidFill>
                <a:latin typeface="Helvetica" pitchFamily="2" charset="0"/>
              </a:rPr>
              <a:t>地方混合性证据中介</a:t>
            </a:r>
            <a:endParaRPr lang="en-US" sz="1400" b="1">
              <a:solidFill>
                <a:srgbClr val="254776"/>
              </a:solidFill>
              <a:latin typeface="Helvetica" pitchFamily="2" charset="0"/>
            </a:endParaRPr>
          </a:p>
          <a:p>
            <a:pPr algn="ctr"/>
            <a:r>
              <a:rPr lang="en-US" sz="1400" b="1" err="1">
                <a:solidFill>
                  <a:srgbClr val="254776"/>
                </a:solidFill>
                <a:latin typeface="Helvetica" pitchFamily="2" charset="0"/>
              </a:rPr>
              <a:t>和生产者</a:t>
            </a:r>
            <a:endParaRPr lang="en-US" sz="1400" b="1">
              <a:solidFill>
                <a:srgbClr val="254776"/>
              </a:solidFill>
              <a:latin typeface="Helvetica" pitchFamily="2" charset="0"/>
            </a:endParaRPr>
          </a:p>
          <a:p>
            <a:pPr algn="ctr"/>
            <a:endParaRPr lang="en-US" sz="1400" b="1">
              <a:solidFill>
                <a:srgbClr val="254776"/>
              </a:solidFill>
              <a:latin typeface="Helvetica" pitchFamily="2" charset="0"/>
            </a:endParaRPr>
          </a:p>
          <a:p>
            <a:pPr algn="ctr"/>
            <a:r>
              <a:rPr lang="en-US" sz="1200" i="1">
                <a:solidFill>
                  <a:srgbClr val="254776"/>
                </a:solidFill>
                <a:latin typeface="Helvetica" pitchFamily="2" charset="0"/>
              </a:rPr>
              <a:t>（</a:t>
            </a:r>
            <a:r>
              <a:rPr lang="en-US" sz="1200" i="1" err="1">
                <a:solidFill>
                  <a:srgbClr val="254776"/>
                </a:solidFill>
                <a:latin typeface="Helvetica" pitchFamily="2" charset="0"/>
              </a:rPr>
              <a:t>例如聚焦具体证据形式和部门的地方证据支持机构</a:t>
            </a:r>
            <a:r>
              <a:rPr lang="en-US" sz="1200" i="1">
                <a:solidFill>
                  <a:srgbClr val="254776"/>
                </a:solidFill>
                <a:latin typeface="Helvetica" pitchFamily="2" charset="0"/>
              </a:rPr>
              <a:t>）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573303" y="3854736"/>
            <a:ext cx="2047863" cy="3054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US" sz="1400" b="1" dirty="0">
                <a:solidFill>
                  <a:srgbClr val="254776"/>
                </a:solidFill>
                <a:latin typeface="Helvetica" pitchFamily="2" charset="0"/>
              </a:rPr>
              <a:t>国家证据支持网络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335686" y="2284190"/>
            <a:ext cx="1587715" cy="3067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CA" sz="1400" i="1">
                <a:solidFill>
                  <a:srgbClr val="C3C7C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规范性指南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335686" y="3547648"/>
            <a:ext cx="1587715" cy="3067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CA" sz="1400" i="1">
                <a:solidFill>
                  <a:srgbClr val="C3C7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技术支持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08529" y="5172830"/>
            <a:ext cx="2150090" cy="3670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US" sz="1800" b="1">
                <a:solidFill>
                  <a:srgbClr val="254776"/>
                </a:solidFill>
                <a:latin typeface="Helvetica" pitchFamily="2" charset="0"/>
              </a:rPr>
              <a:t>生产者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3731" y="5172830"/>
            <a:ext cx="2150090" cy="3670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US" sz="1800" b="1">
                <a:solidFill>
                  <a:srgbClr val="254776"/>
                </a:solidFill>
                <a:latin typeface="Helvetica" pitchFamily="2" charset="0"/>
                <a:sym typeface="+mn-ea"/>
              </a:rPr>
              <a:t>生产者</a:t>
            </a:r>
            <a:endParaRPr lang="en-US" sz="1800" b="1">
              <a:solidFill>
                <a:srgbClr val="254776"/>
              </a:solidFill>
              <a:latin typeface="Helvetica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35686" y="5476574"/>
            <a:ext cx="1760314" cy="7372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CA" sz="1400" i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基于证据的全球公共产品，尤其动态证据综合</a:t>
            </a:r>
          </a:p>
        </p:txBody>
      </p:sp>
      <p:sp>
        <p:nvSpPr>
          <p:cNvPr id="3" name="Title 14"/>
          <p:cNvSpPr txBox="1"/>
          <p:nvPr/>
        </p:nvSpPr>
        <p:spPr>
          <a:xfrm>
            <a:off x="420370" y="156210"/>
            <a:ext cx="8618855" cy="15322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 sz="2400" b="0" i="0" kern="1200">
                <a:solidFill>
                  <a:srgbClr val="254776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en-CA" b="1" kern="0" dirty="0">
                <a:solidFill>
                  <a:srgbClr val="234776"/>
                </a:solidFill>
                <a:latin typeface="+mn-lt"/>
                <a:cs typeface="+mn-lt"/>
              </a:rPr>
              <a:t>2.0 </a:t>
            </a:r>
            <a:r>
              <a:rPr lang="en-CA" b="1" kern="0" dirty="0" err="1">
                <a:solidFill>
                  <a:srgbClr val="234776"/>
                </a:solidFill>
                <a:latin typeface="+mn-lt"/>
                <a:cs typeface="+mn-lt"/>
              </a:rPr>
              <a:t>改善证据生产者之间的协作</a:t>
            </a:r>
            <a:r>
              <a:rPr lang="zh-CN" altLang="en-US" b="1" kern="0" dirty="0">
                <a:solidFill>
                  <a:srgbClr val="234776"/>
                </a:solidFill>
                <a:latin typeface="+mn-lt"/>
                <a:cs typeface="+mn-lt"/>
                <a:sym typeface="+mn-ea"/>
              </a:rPr>
              <a:t>（</a:t>
            </a:r>
            <a:r>
              <a:rPr lang="en-CA" b="1" kern="0" dirty="0" err="1">
                <a:solidFill>
                  <a:srgbClr val="234776"/>
                </a:solidFill>
                <a:latin typeface="+mn-lt"/>
                <a:cs typeface="+mn-lt"/>
                <a:sym typeface="+mn-ea"/>
              </a:rPr>
              <a:t>包括全球和国家级别</a:t>
            </a:r>
            <a:r>
              <a:rPr lang="zh-CN" altLang="en-US" b="1" kern="0" dirty="0">
                <a:solidFill>
                  <a:srgbClr val="234776"/>
                </a:solidFill>
                <a:latin typeface="+mn-lt"/>
                <a:cs typeface="+mn-lt"/>
                <a:sym typeface="+mn-ea"/>
              </a:rPr>
              <a:t>）</a:t>
            </a:r>
            <a:r>
              <a:rPr lang="en-CA" b="1" kern="0" dirty="0" err="1">
                <a:solidFill>
                  <a:srgbClr val="234776"/>
                </a:solidFill>
                <a:latin typeface="+mn-lt"/>
                <a:cs typeface="+mn-lt"/>
              </a:rPr>
              <a:t>是</a:t>
            </a:r>
            <a:endParaRPr lang="en-CA" b="1" kern="0" dirty="0">
              <a:solidFill>
                <a:srgbClr val="234776"/>
              </a:solidFill>
              <a:latin typeface="+mn-lt"/>
              <a:cs typeface="+mn-lt"/>
            </a:endParaRPr>
          </a:p>
          <a:p>
            <a:r>
              <a:rPr lang="en-CA" b="1" kern="0" dirty="0">
                <a:solidFill>
                  <a:srgbClr val="234776"/>
                </a:solidFill>
                <a:latin typeface="+mn-lt"/>
                <a:cs typeface="+mn-lt"/>
              </a:rPr>
              <a:t>      一个重要起点</a:t>
            </a:r>
          </a:p>
          <a:p>
            <a:endParaRPr lang="en-CA" b="1" kern="0" dirty="0">
              <a:solidFill>
                <a:srgbClr val="234776"/>
              </a:solidFill>
              <a:latin typeface="+mn-lt"/>
              <a:cs typeface="+mn-lt"/>
            </a:endParaRPr>
          </a:p>
        </p:txBody>
      </p:sp>
      <p:sp>
        <p:nvSpPr>
          <p:cNvPr id="17" name="TextBox 2"/>
          <p:cNvSpPr txBox="1"/>
          <p:nvPr>
            <p:custDataLst>
              <p:tags r:id="rId1"/>
            </p:custDataLst>
          </p:nvPr>
        </p:nvSpPr>
        <p:spPr>
          <a:xfrm>
            <a:off x="9039231" y="1004612"/>
            <a:ext cx="17716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i="1" dirty="0">
                <a:solidFill>
                  <a:srgbClr val="254776"/>
                </a:solidFill>
              </a:rPr>
              <a:t>注: 完整版详见2023更新版</a:t>
            </a:r>
          </a:p>
        </p:txBody>
      </p:sp>
      <p:sp>
        <p:nvSpPr>
          <p:cNvPr id="18" name="TextBox 2"/>
          <p:cNvSpPr txBox="1"/>
          <p:nvPr>
            <p:custDataLst>
              <p:tags r:id="rId2"/>
            </p:custDataLst>
          </p:nvPr>
        </p:nvSpPr>
        <p:spPr>
          <a:xfrm>
            <a:off x="8254365" y="6325235"/>
            <a:ext cx="3815080" cy="4552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© 2023麦克马斯特大学. 保留所有版权. 本报告采用创作共享署名-非商业性使用-4.0国际许可证授权. </a:t>
            </a:r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28d3c66f-aac6-46be-8795-09f3c9d69491"/>
  <p:tag name="COMMONDATA" val="eyJoZGlkIjoiMmVjMGY4ODk2ZmU0ODU4YjMwZWY5ODZkYjNiM2VlM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83</Words>
  <Application>Microsoft Macintosh PowerPoint</Application>
  <PresentationFormat>Widescreen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Helvetica</vt:lpstr>
      <vt:lpstr>Roboto</vt:lpstr>
      <vt:lpstr>McMaster Brighter World Theme</vt:lpstr>
      <vt:lpstr>PowerPoint Presentation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514</cp:revision>
  <cp:lastPrinted>2023-02-25T01:53:00Z</cp:lastPrinted>
  <dcterms:created xsi:type="dcterms:W3CDTF">2023-02-25T01:53:00Z</dcterms:created>
  <dcterms:modified xsi:type="dcterms:W3CDTF">2023-04-03T13:01:43Z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DECED48E400A483B84833A4BB4ED8B59</vt:lpwstr>
  </property>
  <property fmtid="{D5CDD505-2E9C-101B-9397-08002B2CF9AE}" pid="3" name="KSOProductBuildVer">
    <vt:lpwstr>2052-11.1.0.13703</vt:lpwstr>
  </property>
</Properties>
</file>