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
  </p:notesMasterIdLst>
  <p:handoutMasterIdLst>
    <p:handoutMasterId r:id="rId4"/>
  </p:handoutMasterIdLst>
  <p:sldIdLst>
    <p:sldId id="1125" r:id="rId2"/>
  </p:sldIdLst>
  <p:sldSz cx="12192000" cy="6858000"/>
  <p:notesSz cx="6858000" cy="9144000"/>
  <p:custDataLst>
    <p:tags r:id="rId5"/>
  </p:custDataLst>
  <p:defaultTex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4" userDrawn="1">
          <p15:clr>
            <a:srgbClr val="A4A3A4"/>
          </p15:clr>
        </p15:guide>
        <p15:guide id="2" pos="388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宋旭萍" initials="SXP" lastIdx="6" clrIdx="0"/>
  <p:cmAuthor id="2" name="Xuan Yu" initials="XY" lastIdx="6" clrIdx="1"/>
  <p:cmAuthor id="3" name="Qi" initials="QW" lastIdx="12" clrIdx="2"/>
  <p:cmAuthor id="4" name="The city of momery" initials="T"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B5BED1"/>
    <a:srgbClr val="FFFFFF"/>
    <a:srgbClr val="8DD2E5"/>
    <a:srgbClr val="99CC66"/>
    <a:srgbClr val="CC76A6"/>
    <a:srgbClr val="FEB714"/>
    <a:srgbClr val="FFC057"/>
    <a:srgbClr val="6AA855"/>
    <a:srgbClr val="6FC0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88980" autoAdjust="0"/>
  </p:normalViewPr>
  <p:slideViewPr>
    <p:cSldViewPr snapToGrid="0" snapToObjects="1" showGuides="1">
      <p:cViewPr varScale="1">
        <p:scale>
          <a:sx n="113" d="100"/>
          <a:sy n="113" d="100"/>
        </p:scale>
        <p:origin x="1544" y="184"/>
      </p:cViewPr>
      <p:guideLst>
        <p:guide orient="horz" pos="2254"/>
        <p:guide pos="3882"/>
      </p:guideLst>
    </p:cSldViewPr>
  </p:slideViewPr>
  <p:outlineViewPr>
    <p:cViewPr>
      <p:scale>
        <a:sx n="33" d="100"/>
        <a:sy n="33" d="100"/>
      </p:scale>
      <p:origin x="0" y="0"/>
    </p:cViewPr>
  </p:outlineViewPr>
  <p:notesTextViewPr>
    <p:cViewPr>
      <p:scale>
        <a:sx n="110" d="100"/>
        <a:sy n="11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2023/4/3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E9F3A7FF-300E-B84F-A2D0-CDCDE713DCB9}" type="datetimeFigureOut">
              <a:rPr lang="en-US" smtClean="0"/>
              <a:t>4/3/23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7C11621C-3EA7-C342-A130-13C6D43C8C0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1219200" rtl="0" eaLnBrk="1" latinLnBrk="0" hangingPunct="1">
      <a:defRPr sz="1600" b="0" i="0" kern="1200">
        <a:solidFill>
          <a:schemeClr val="tx1"/>
        </a:solidFill>
        <a:latin typeface="Arial" panose="020B0604020202020204" pitchFamily="34" charset="0"/>
        <a:ea typeface="+mn-ea"/>
        <a:cs typeface="+mn-cs"/>
      </a:defRPr>
    </a:lvl1pPr>
    <a:lvl2pPr marL="609600" algn="l" defTabSz="1219200" rtl="0" eaLnBrk="1" latinLnBrk="0" hangingPunct="1">
      <a:defRPr sz="1600" b="0" i="0" kern="1200">
        <a:solidFill>
          <a:schemeClr val="tx1"/>
        </a:solidFill>
        <a:latin typeface="Arial" panose="020B0604020202020204" pitchFamily="34" charset="0"/>
        <a:ea typeface="+mn-ea"/>
        <a:cs typeface="+mn-cs"/>
      </a:defRPr>
    </a:lvl2pPr>
    <a:lvl3pPr marL="1219200" algn="l" defTabSz="1219200" rtl="0" eaLnBrk="1" latinLnBrk="0" hangingPunct="1">
      <a:defRPr sz="1600" b="0" i="0" kern="1200">
        <a:solidFill>
          <a:schemeClr val="tx1"/>
        </a:solidFill>
        <a:latin typeface="Arial" panose="020B0604020202020204" pitchFamily="34" charset="0"/>
        <a:ea typeface="+mn-ea"/>
        <a:cs typeface="+mn-cs"/>
      </a:defRPr>
    </a:lvl3pPr>
    <a:lvl4pPr marL="1828800" algn="l" defTabSz="1219200" rtl="0" eaLnBrk="1" latinLnBrk="0" hangingPunct="1">
      <a:defRPr sz="1600" b="0" i="0" kern="1200">
        <a:solidFill>
          <a:schemeClr val="tx1"/>
        </a:solidFill>
        <a:latin typeface="Arial" panose="020B0604020202020204" pitchFamily="34" charset="0"/>
        <a:ea typeface="+mn-ea"/>
        <a:cs typeface="+mn-cs"/>
      </a:defRPr>
    </a:lvl4pPr>
    <a:lvl5pPr marL="2438400" algn="l" defTabSz="1219200" rtl="0" eaLnBrk="1" latinLnBrk="0" hangingPunct="1">
      <a:defRPr sz="1600" b="0" i="0" kern="1200">
        <a:solidFill>
          <a:schemeClr val="tx1"/>
        </a:solidFill>
        <a:latin typeface="Arial" panose="020B0604020202020204" pitchFamily="34" charset="0"/>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7C11621C-3EA7-C342-A130-13C6D43C8C01}"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5">
                <a:solidFill>
                  <a:srgbClr val="464F55"/>
                </a:solidFill>
              </a:defRPr>
            </a:lvl1pPr>
            <a:lvl2pPr marL="457200" indent="0">
              <a:buNone/>
              <a:defRPr sz="1465"/>
            </a:lvl2pPr>
            <a:lvl3pPr marL="914400" indent="0">
              <a:buNone/>
              <a:defRPr sz="1465"/>
            </a:lvl3pPr>
            <a:lvl4pPr marL="1371600" indent="0">
              <a:buNone/>
              <a:defRPr sz="1465"/>
            </a:lvl4pPr>
            <a:lvl5pPr marL="1828800" indent="0">
              <a:buNone/>
              <a:defRPr sz="1465"/>
            </a:lvl5pPr>
          </a:lstStyle>
          <a:p>
            <a:pPr lvl="0"/>
            <a:r>
              <a:rPr lang="en-US" dirty="0"/>
              <a:t>Meeting or Audience Date</a:t>
            </a:r>
          </a:p>
        </p:txBody>
      </p:sp>
      <p:sp>
        <p:nvSpPr>
          <p:cNvPr id="8"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blur, blurry&#10;&#10;Description automatically generated"/>
          <p:cNvPicPr>
            <a:picLocks noChangeAspect="1"/>
          </p:cNvPicPr>
          <p:nvPr userDrawn="1"/>
        </p:nvPicPr>
        <p:blipFill rotWithShape="1">
          <a:blip r:embed="rId3">
            <a:alphaModFix amt="10000"/>
          </a:blip>
          <a:srcRect l="9741" t="6894" r="7309" b="29427"/>
          <a:stretch>
            <a:fillRect/>
          </a:stretch>
        </p:blipFill>
        <p:spPr>
          <a:xfrm>
            <a:off x="0" y="0"/>
            <a:ext cx="12192000" cy="6250905"/>
          </a:xfrm>
          <a:prstGeom prst="rect">
            <a:avLst/>
          </a:prstGeom>
        </p:spPr>
      </p:pic>
      <p:pic>
        <p:nvPicPr>
          <p:cNvPr id="9" name="Picture 8" descr="A picture containing text, sign&#10;&#10;Description automatically generated"/>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11"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6" name="Picture 15"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@evidencecomm</a:t>
            </a:r>
          </a:p>
        </p:txBody>
      </p:sp>
      <p:pic>
        <p:nvPicPr>
          <p:cNvPr id="25" name="Picture 24"/>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a:solidFill>
                  <a:srgbClr val="464F55"/>
                </a:solidFill>
              </a:rPr>
              <a:t> © McMaster Health Forum on behalf McMaster University</a:t>
            </a:r>
          </a:p>
          <a:p>
            <a:pPr algn="r">
              <a:spcAft>
                <a:spcPts val="200"/>
              </a:spcAft>
            </a:pPr>
            <a:r>
              <a:rPr lang="en-CA" sz="800" i="1">
                <a:solidFill>
                  <a:srgbClr val="464F55"/>
                </a:solidFill>
              </a:rPr>
              <a:t>Share freely, give credit, adapt with permission. This work is licensed under</a:t>
            </a:r>
          </a:p>
          <a:p>
            <a:pPr algn="r">
              <a:spcAft>
                <a:spcPts val="200"/>
              </a:spcAft>
            </a:pPr>
            <a:r>
              <a:rPr lang="en-CA" sz="800" i="1">
                <a:solidFill>
                  <a:srgbClr val="464F55"/>
                </a:solidFill>
              </a:rPr>
              <a:t>a Creative Commons Attribution-NoDerivatives 4.0 International License.</a:t>
            </a:r>
          </a:p>
        </p:txBody>
      </p:sp>
      <p:sp>
        <p:nvSpPr>
          <p:cNvPr id="17"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cxnSp>
        <p:nvCxnSpPr>
          <p:cNvPr id="10" name="Straight Connector 9"/>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p:txStyles>
    <p:title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p:titleStyle>
    <p:bodyStyle>
      <a:lvl1pPr marL="285750" indent="-285750" algn="l" defTabSz="457200"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panose="020B0604020202020204" pitchFamily="34" charset="0"/>
          <a:ea typeface="+mn-ea"/>
          <a:cs typeface="+mn-cs"/>
        </a:defRPr>
      </a:lvl1pPr>
      <a:lvl2pPr marL="647065" indent="-285750" algn="l" defTabSz="457200"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2pPr>
      <a:lvl3pPr marL="902970"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a:buChar char="•"/>
        <a:defRPr sz="1800" b="0" i="0" kern="1200">
          <a:solidFill>
            <a:schemeClr val="tx1"/>
          </a:solidFill>
          <a:latin typeface="Arial" panose="020B0604020202020204" pitchFamily="34" charset="0"/>
          <a:ea typeface="+mn-ea"/>
          <a:cs typeface="+mn-cs"/>
        </a:defRPr>
      </a:lvl3pPr>
      <a:lvl4pPr marL="1168400" indent="-228600" algn="l" defTabSz="457200"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4pPr>
      <a:lvl5pPr marL="1433195"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1.png"/><Relationship Id="rId2" Type="http://schemas.openxmlformats.org/officeDocument/2006/relationships/slideLayout" Target="../slideLayouts/slideLayout4.xml"/><Relationship Id="rId1" Type="http://schemas.openxmlformats.org/officeDocument/2006/relationships/tags" Target="../tags/tag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descr="Icon&#10;&#10;Description automatically generated"/>
          <p:cNvPicPr>
            <a:picLocks noChangeAspect="1"/>
          </p:cNvPicPr>
          <p:nvPr/>
        </p:nvPicPr>
        <p:blipFill rotWithShape="1">
          <a:blip r:embed="rId4"/>
          <a:srcRect t="54262"/>
          <a:stretch>
            <a:fillRect/>
          </a:stretch>
        </p:blipFill>
        <p:spPr>
          <a:xfrm>
            <a:off x="3445816" y="1900854"/>
            <a:ext cx="4659083" cy="2873553"/>
          </a:xfrm>
          <a:prstGeom prst="rect">
            <a:avLst/>
          </a:prstGeom>
        </p:spPr>
      </p:pic>
      <p:sp>
        <p:nvSpPr>
          <p:cNvPr id="18" name="Rectangle 17"/>
          <p:cNvSpPr/>
          <p:nvPr/>
        </p:nvSpPr>
        <p:spPr>
          <a:xfrm>
            <a:off x="5806852" y="3418224"/>
            <a:ext cx="6162063" cy="1331423"/>
          </a:xfrm>
          <a:prstGeom prst="rect">
            <a:avLst/>
          </a:prstGeom>
          <a:solidFill>
            <a:srgbClr val="FFC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Content Placeholder 1"/>
          <p:cNvSpPr>
            <a:spLocks noGrp="1"/>
          </p:cNvSpPr>
          <p:nvPr>
            <p:ph sz="half" idx="1"/>
          </p:nvPr>
        </p:nvSpPr>
        <p:spPr>
          <a:xfrm>
            <a:off x="304742" y="1492916"/>
            <a:ext cx="3240000" cy="4525963"/>
          </a:xfrm>
        </p:spPr>
        <p:txBody>
          <a:bodyPr>
            <a:normAutofit/>
          </a:bodyPr>
          <a:lstStyle/>
          <a:p>
            <a:pPr marL="0" lvl="0" indent="0" defTabSz="609600">
              <a:spcAft>
                <a:spcPts val="0"/>
              </a:spcAft>
              <a:buClrTx/>
              <a:buNone/>
              <a:defRPr/>
            </a:pPr>
            <a:endParaRPr lang="en-US" sz="2000" dirty="0" err="1">
              <a:solidFill>
                <a:srgbClr val="254776"/>
              </a:solidFill>
              <a:latin typeface="+mn-lt"/>
              <a:cs typeface="Arial" panose="020B0604020202020204" pitchFamily="34" charset="0"/>
            </a:endParaRPr>
          </a:p>
          <a:p>
            <a:pPr marL="0" lvl="0" indent="0" defTabSz="609600">
              <a:spcAft>
                <a:spcPts val="0"/>
              </a:spcAft>
              <a:buClrTx/>
              <a:buNone/>
              <a:defRPr/>
            </a:pPr>
            <a:r>
              <a:rPr lang="en-US" sz="2000" dirty="0" err="1">
                <a:solidFill>
                  <a:srgbClr val="254776"/>
                </a:solidFill>
                <a:latin typeface="+mn-lt"/>
                <a:cs typeface="Arial" panose="020B0604020202020204" pitchFamily="34" charset="0"/>
              </a:rPr>
              <a:t>公民在众多决策中以收益于证据</a:t>
            </a:r>
            <a:r>
              <a:rPr lang="zh-CN" altLang="en-US" sz="2000" dirty="0">
                <a:solidFill>
                  <a:srgbClr val="254776"/>
                </a:solidFill>
                <a:latin typeface="+mn-lt"/>
                <a:cs typeface="Arial" panose="020B0604020202020204" pitchFamily="34" charset="0"/>
              </a:rPr>
              <a:t>，</a:t>
            </a:r>
            <a:r>
              <a:rPr lang="en-US" sz="2000" dirty="0" err="1">
                <a:solidFill>
                  <a:srgbClr val="254776"/>
                </a:solidFill>
                <a:latin typeface="+mn-lt"/>
                <a:cs typeface="Arial" panose="020B0604020202020204" pitchFamily="34" charset="0"/>
              </a:rPr>
              <a:t>例如</a:t>
            </a:r>
            <a:r>
              <a:rPr lang="zh-CN" altLang="en-US" sz="2000" dirty="0">
                <a:solidFill>
                  <a:srgbClr val="254776"/>
                </a:solidFill>
                <a:latin typeface="+mn-lt"/>
                <a:cs typeface="Arial" panose="020B0604020202020204" pitchFamily="34" charset="0"/>
              </a:rPr>
              <a:t>：</a:t>
            </a:r>
            <a:endParaRPr lang="en-US" sz="2000" dirty="0">
              <a:solidFill>
                <a:srgbClr val="254776"/>
              </a:solidFill>
              <a:latin typeface="+mn-lt"/>
              <a:cs typeface="Arial" panose="020B0604020202020204" pitchFamily="34" charset="0"/>
            </a:endParaRPr>
          </a:p>
          <a:p>
            <a:pPr marL="450850" marR="0" lvl="1" indent="0" algn="l" defTabSz="457200" rtl="0" eaLnBrk="1" fontAlgn="auto" latinLnBrk="0" hangingPunct="1">
              <a:lnSpc>
                <a:spcPct val="100000"/>
              </a:lnSpc>
              <a:spcBef>
                <a:spcPts val="0"/>
              </a:spcBef>
              <a:spcAft>
                <a:spcPts val="800"/>
              </a:spcAft>
              <a:buNone/>
              <a:defRPr/>
            </a:pPr>
            <a:endParaRPr kumimoji="0" lang="en-US"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450850" lvl="1" indent="0" algn="l">
              <a:buNone/>
              <a:defRPr/>
            </a:pPr>
            <a:endParaRPr kumimoji="0" lang="en-US"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647700" lvl="1" indent="0" algn="l">
              <a:buNone/>
              <a:defRPr/>
            </a:pPr>
            <a:r>
              <a:rPr kumimoji="0" lang="en-US" sz="14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管理</a:t>
            </a:r>
            <a:r>
              <a:rPr lang="en-US" sz="1400" noProof="0" dirty="0" err="1">
                <a:ln>
                  <a:noFill/>
                </a:ln>
                <a:solidFill>
                  <a:srgbClr val="254776"/>
                </a:solidFill>
                <a:effectLst/>
                <a:uLnTx/>
                <a:uFillTx/>
                <a:cs typeface="Arial" panose="020B0604020202020204" pitchFamily="34" charset="0"/>
              </a:rPr>
              <a:t>自己</a:t>
            </a:r>
            <a:r>
              <a:rPr lang="zh-CN" altLang="en-US" sz="1400" noProof="0" dirty="0">
                <a:ln>
                  <a:noFill/>
                </a:ln>
                <a:solidFill>
                  <a:srgbClr val="254776"/>
                </a:solidFill>
                <a:effectLst/>
                <a:uLnTx/>
                <a:uFillTx/>
                <a:cs typeface="Arial" panose="020B0604020202020204" pitchFamily="34" charset="0"/>
              </a:rPr>
              <a:t>（</a:t>
            </a:r>
            <a:r>
              <a:rPr lang="en-US" sz="1400" noProof="0" dirty="0" err="1">
                <a:ln>
                  <a:noFill/>
                </a:ln>
                <a:solidFill>
                  <a:srgbClr val="254776"/>
                </a:solidFill>
                <a:effectLst/>
                <a:uLnTx/>
                <a:uFillTx/>
                <a:cs typeface="Arial" panose="020B0604020202020204" pitchFamily="34" charset="0"/>
              </a:rPr>
              <a:t>及家人</a:t>
            </a:r>
            <a:r>
              <a:rPr lang="zh-CN" altLang="en-US" sz="1400" dirty="0">
                <a:solidFill>
                  <a:srgbClr val="254776"/>
                </a:solidFill>
                <a:cs typeface="Arial" panose="020B0604020202020204" pitchFamily="34" charset="0"/>
              </a:rPr>
              <a:t>）</a:t>
            </a:r>
            <a:r>
              <a:rPr lang="en-US" sz="1400" noProof="0" dirty="0" err="1">
                <a:ln>
                  <a:noFill/>
                </a:ln>
                <a:solidFill>
                  <a:srgbClr val="254776"/>
                </a:solidFill>
                <a:effectLst/>
                <a:uLnTx/>
                <a:uFillTx/>
                <a:cs typeface="Arial" panose="020B0604020202020204" pitchFamily="34" charset="0"/>
              </a:rPr>
              <a:t>的健康、安全和福祉</a:t>
            </a:r>
            <a:endParaRPr lang="en-US" sz="1400" noProof="0" dirty="0">
              <a:ln>
                <a:noFill/>
              </a:ln>
              <a:solidFill>
                <a:srgbClr val="254776"/>
              </a:solidFill>
              <a:effectLst/>
              <a:uLnTx/>
              <a:uFillTx/>
              <a:cs typeface="Arial" panose="020B0604020202020204" pitchFamily="34" charset="0"/>
            </a:endParaRPr>
          </a:p>
          <a:p>
            <a:pPr marL="647700" lvl="1" indent="0">
              <a:buNone/>
              <a:defRPr/>
            </a:pPr>
            <a:endParaRPr kumimoji="0" lang="en-US"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647700" lvl="1" indent="-266700">
              <a:defRPr/>
            </a:pPr>
            <a:endParaRPr kumimoji="0" lang="en-CA" altLang="zh-CN"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647700" lvl="1" indent="-266700">
              <a:defRPr/>
            </a:pPr>
            <a:r>
              <a:rPr kumimoji="0" lang="en-US" sz="1400" b="0" i="0" u="none" strike="noStrike" kern="1200" cap="none" spc="0" normalizeH="0" baseline="0" dirty="0" err="1">
                <a:solidFill>
                  <a:srgbClr val="254776"/>
                </a:solidFill>
                <a:latin typeface="Arial" panose="020B0604020202020204" pitchFamily="34" charset="0"/>
                <a:ea typeface="+mn-ea"/>
                <a:cs typeface="Arial" panose="020B0604020202020204" pitchFamily="34" charset="0"/>
              </a:rPr>
              <a:t>自费购买</a:t>
            </a:r>
            <a:r>
              <a:rPr kumimoji="0" lang="en-US" sz="14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产品和</a:t>
            </a:r>
            <a:r>
              <a:rPr lang="en-US" sz="1400" noProof="0" dirty="0" err="1">
                <a:ln>
                  <a:noFill/>
                </a:ln>
                <a:solidFill>
                  <a:srgbClr val="254776"/>
                </a:solidFill>
                <a:effectLst/>
                <a:uLnTx/>
                <a:uFillTx/>
                <a:cs typeface="Arial" panose="020B0604020202020204" pitchFamily="34" charset="0"/>
              </a:rPr>
              <a:t>服务</a:t>
            </a:r>
            <a:endParaRPr lang="en-US" sz="1400" dirty="0">
              <a:solidFill>
                <a:srgbClr val="254776"/>
              </a:solidFill>
              <a:cs typeface="Arial" panose="020B0604020202020204" pitchFamily="34" charset="0"/>
            </a:endParaRPr>
          </a:p>
          <a:p>
            <a:pPr marL="647700" lvl="1" indent="0">
              <a:buNone/>
              <a:defRPr/>
            </a:pPr>
            <a:endParaRPr lang="en-US" sz="2000" dirty="0">
              <a:solidFill>
                <a:srgbClr val="254776"/>
              </a:solidFill>
              <a:latin typeface="Arial" panose="020B0604020202020204" pitchFamily="34" charset="0"/>
              <a:cs typeface="Arial" panose="020B0604020202020204" pitchFamily="34" charset="0"/>
            </a:endParaRPr>
          </a:p>
          <a:p>
            <a:pPr marL="647700" lvl="1" indent="0">
              <a:buNone/>
              <a:defRPr/>
            </a:pPr>
            <a:endParaRPr kumimoji="0" lang="en-US"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647700" lvl="1" indent="-266700" algn="l">
              <a:defRPr/>
            </a:pPr>
            <a:r>
              <a:rPr kumimoji="0" lang="en-US" sz="14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奉献自己的时间</a:t>
            </a:r>
            <a:r>
              <a:rPr lang="en-US" sz="1400" noProof="0" dirty="0" err="1">
                <a:ln>
                  <a:noFill/>
                </a:ln>
                <a:solidFill>
                  <a:srgbClr val="254776"/>
                </a:solidFill>
                <a:effectLst/>
                <a:uLnTx/>
                <a:uFillTx/>
                <a:cs typeface="Arial" panose="020B0604020202020204" pitchFamily="34" charset="0"/>
              </a:rPr>
              <a:t>及捐款</a:t>
            </a:r>
            <a:endParaRPr lang="en-US" sz="1400" noProof="0" dirty="0">
              <a:ln>
                <a:noFill/>
              </a:ln>
              <a:solidFill>
                <a:srgbClr val="254776"/>
              </a:solidFill>
              <a:effectLst/>
              <a:uLnTx/>
              <a:uFillTx/>
              <a:latin typeface="Arial" panose="020B0604020202020204" pitchFamily="34" charset="0"/>
              <a:cs typeface="Arial" panose="020B0604020202020204" pitchFamily="34" charset="0"/>
            </a:endParaRPr>
          </a:p>
          <a:p>
            <a:endParaRPr lang="en-US" dirty="0"/>
          </a:p>
        </p:txBody>
      </p:sp>
      <p:sp>
        <p:nvSpPr>
          <p:cNvPr id="20" name="TextBox 19"/>
          <p:cNvSpPr txBox="1"/>
          <p:nvPr/>
        </p:nvSpPr>
        <p:spPr>
          <a:xfrm>
            <a:off x="7834142" y="1136454"/>
            <a:ext cx="3890772" cy="845185"/>
          </a:xfrm>
          <a:prstGeom prst="rect">
            <a:avLst/>
          </a:prstGeom>
          <a:noFill/>
        </p:spPr>
        <p:txBody>
          <a:bodyPr wrap="square">
            <a:spAutoFit/>
          </a:bodyPr>
          <a:lstStyle/>
          <a:p>
            <a:pPr marL="177800" marR="0" lvl="0" algn="ctr" defTabSz="609600" rtl="0" eaLnBrk="1" fontAlgn="auto" latinLnBrk="0" hangingPunct="1">
              <a:lnSpc>
                <a:spcPct val="100000"/>
              </a:lnSpc>
              <a:spcBef>
                <a:spcPts val="0"/>
              </a:spcBef>
              <a:spcAft>
                <a:spcPts val="0"/>
              </a:spcAft>
              <a:buClrTx/>
              <a:buSzTx/>
              <a:defRPr/>
            </a:pPr>
            <a:endParaRPr kumimoji="0" lang="en-CA" sz="400" b="1" i="0" u="none" strike="noStrike" kern="1200" cap="none" spc="0" normalizeH="0" baseline="0" noProof="0">
              <a:ln>
                <a:noFill/>
              </a:ln>
              <a:solidFill>
                <a:srgbClr val="254776"/>
              </a:solidFill>
              <a:effectLst/>
              <a:uLnTx/>
              <a:uFillTx/>
              <a:latin typeface="Arial" panose="020B0604020202020204" pitchFamily="34" charset="0"/>
              <a:ea typeface="+mn-ea"/>
              <a:cs typeface="Arial" panose="020B0604020202020204" pitchFamily="34" charset="0"/>
            </a:endParaRPr>
          </a:p>
          <a:p>
            <a:pPr marL="177800" marR="0" lvl="0" algn="ctr" defTabSz="609600" rtl="0" eaLnBrk="1" fontAlgn="auto" latinLnBrk="0" hangingPunct="1">
              <a:lnSpc>
                <a:spcPct val="100000"/>
              </a:lnSpc>
              <a:spcBef>
                <a:spcPts val="0"/>
              </a:spcBef>
              <a:spcAft>
                <a:spcPts val="0"/>
              </a:spcAft>
              <a:buClrTx/>
              <a:buSzTx/>
              <a:defRPr/>
            </a:pPr>
            <a:endParaRPr kumimoji="0" lang="en-CA" sz="1000" b="1" i="0" u="none" strike="noStrike" kern="1200" cap="none" spc="0" normalizeH="0" baseline="0" noProof="0">
              <a:ln>
                <a:noFill/>
              </a:ln>
              <a:solidFill>
                <a:srgbClr val="254776"/>
              </a:solidFill>
              <a:effectLst/>
              <a:uLnTx/>
              <a:uFillTx/>
              <a:latin typeface="Arial" panose="020B0604020202020204" pitchFamily="34" charset="0"/>
              <a:ea typeface="+mn-ea"/>
              <a:cs typeface="Arial" panose="020B0604020202020204" pitchFamily="34" charset="0"/>
            </a:endParaRPr>
          </a:p>
          <a:p>
            <a:pPr marL="177800" marR="0" lvl="0" algn="ctr" defTabSz="609600" rtl="0" eaLnBrk="1" fontAlgn="auto" latinLnBrk="0" hangingPunct="1">
              <a:lnSpc>
                <a:spcPct val="100000"/>
              </a:lnSpc>
              <a:spcBef>
                <a:spcPts val="0"/>
              </a:spcBef>
              <a:spcAft>
                <a:spcPts val="0"/>
              </a:spcAft>
              <a:buClrTx/>
              <a:buSzTx/>
              <a:defRPr/>
            </a:pPr>
            <a:r>
              <a:rPr kumimoji="0" lang="en-CA" sz="2800" i="0" u="none" strike="noStrike" kern="1200" cap="none" spc="0" normalizeH="0" baseline="0" noProof="0">
                <a:ln>
                  <a:noFill/>
                </a:ln>
                <a:solidFill>
                  <a:srgbClr val="254776"/>
                </a:solidFill>
                <a:effectLst/>
                <a:uLnTx/>
                <a:uFillTx/>
                <a:latin typeface="Arial" panose="020B0604020202020204" pitchFamily="34" charset="0"/>
                <a:ea typeface="+mn-ea"/>
                <a:cs typeface="Arial" panose="020B0604020202020204" pitchFamily="34" charset="0"/>
              </a:rPr>
              <a:t>三个挑战</a:t>
            </a:r>
          </a:p>
          <a:p>
            <a:pPr marL="717550" lvl="2">
              <a:defRPr/>
            </a:pPr>
            <a:endParaRPr lang="en-US" sz="700">
              <a:solidFill>
                <a:srgbClr val="254776"/>
              </a:solidFill>
              <a:latin typeface="Arial" panose="020B0604020202020204" pitchFamily="34" charset="0"/>
              <a:cs typeface="Arial" panose="020B0604020202020204" pitchFamily="34" charset="0"/>
            </a:endParaRPr>
          </a:p>
        </p:txBody>
      </p:sp>
      <p:sp>
        <p:nvSpPr>
          <p:cNvPr id="4" name="TextBox 3"/>
          <p:cNvSpPr txBox="1"/>
          <p:nvPr/>
        </p:nvSpPr>
        <p:spPr>
          <a:xfrm>
            <a:off x="5760357" y="3469376"/>
            <a:ext cx="6126902" cy="1457325"/>
          </a:xfrm>
          <a:prstGeom prst="rect">
            <a:avLst/>
          </a:prstGeom>
          <a:noFill/>
          <a:ln>
            <a:noFill/>
          </a:ln>
        </p:spPr>
        <p:txBody>
          <a:bodyPr wrap="square">
            <a:spAutoFit/>
          </a:bodyPr>
          <a:lstStyle/>
          <a:p>
            <a:pPr marL="107950" lvl="1">
              <a:lnSpc>
                <a:spcPct val="120000"/>
              </a:lnSpc>
              <a:spcBef>
                <a:spcPts val="0"/>
              </a:spcBef>
              <a:spcAft>
                <a:spcPts val="0"/>
              </a:spcAft>
              <a:defRPr/>
            </a:pPr>
            <a:r>
              <a:rPr kumimoji="0" lang="en-US" sz="14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我们通常只能靠自己去寻找、理解和使用证据</a:t>
            </a:r>
            <a:endParaRPr lang="en-US" sz="1400" noProof="0" dirty="0">
              <a:ln>
                <a:noFill/>
              </a:ln>
              <a:solidFill>
                <a:srgbClr val="254776"/>
              </a:solidFill>
              <a:effectLst/>
              <a:uLnTx/>
              <a:uFillTx/>
              <a:latin typeface="Arial" panose="020B0604020202020204" pitchFamily="34" charset="0"/>
              <a:cs typeface="Arial" panose="020B0604020202020204" pitchFamily="34" charset="0"/>
            </a:endParaRPr>
          </a:p>
          <a:p>
            <a:pPr marL="287655" lvl="1" indent="-179705">
              <a:lnSpc>
                <a:spcPct val="120000"/>
              </a:lnSpc>
              <a:spcBef>
                <a:spcPts val="0"/>
              </a:spcBef>
              <a:spcAft>
                <a:spcPts val="0"/>
              </a:spcAft>
              <a:buFont typeface="Wingdings" panose="05000000000000000000" pitchFamily="2" charset="2"/>
              <a:buChar char="§"/>
              <a:defRPr/>
            </a:pPr>
            <a:r>
              <a:rPr lang="en-US" sz="1000" noProof="0" dirty="0" err="1">
                <a:ln>
                  <a:noFill/>
                </a:ln>
                <a:solidFill>
                  <a:srgbClr val="254776"/>
                </a:solidFill>
                <a:effectLst/>
                <a:uLnTx/>
                <a:uFillTx/>
                <a:latin typeface="Arial" panose="020B0604020202020204" pitchFamily="34" charset="0"/>
                <a:cs typeface="Arial" panose="020B0604020202020204" pitchFamily="34" charset="0"/>
              </a:rPr>
              <a:t>寻找证据的机会</a:t>
            </a:r>
            <a:r>
              <a:rPr lang="zh-CN" altLang="en-US" sz="1000" noProof="0" dirty="0">
                <a:ln>
                  <a:noFill/>
                </a:ln>
                <a:solidFill>
                  <a:srgbClr val="254776"/>
                </a:solidFill>
                <a:effectLst/>
                <a:uLnTx/>
                <a:uFillTx/>
                <a:latin typeface="Arial" panose="020B0604020202020204" pitchFamily="34" charset="0"/>
                <a:cs typeface="Arial" panose="020B0604020202020204" pitchFamily="34" charset="0"/>
              </a:rPr>
              <a:t>，</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包括时间花费和互联网访问</a:t>
            </a:r>
            <a:endParaRPr lang="en-US" sz="1000" noProof="0" dirty="0">
              <a:ln>
                <a:noFill/>
              </a:ln>
              <a:solidFill>
                <a:srgbClr val="254776"/>
              </a:solidFill>
              <a:effectLst/>
              <a:uLnTx/>
              <a:uFillTx/>
              <a:latin typeface="Arial" panose="020B0604020202020204" pitchFamily="34" charset="0"/>
              <a:cs typeface="Arial" panose="020B0604020202020204" pitchFamily="34" charset="0"/>
            </a:endParaRPr>
          </a:p>
          <a:p>
            <a:pPr marL="287655" lvl="1" indent="-179705">
              <a:lnSpc>
                <a:spcPct val="120000"/>
              </a:lnSpc>
              <a:spcBef>
                <a:spcPts val="0"/>
              </a:spcBef>
              <a:spcAft>
                <a:spcPts val="0"/>
              </a:spcAft>
              <a:buFont typeface="Wingdings" panose="05000000000000000000" pitchFamily="2" charset="2"/>
              <a:buChar char="§"/>
              <a:defRPr/>
            </a:pPr>
            <a:r>
              <a:rPr lang="en-US" sz="1000" noProof="0" dirty="0" err="1">
                <a:ln>
                  <a:noFill/>
                </a:ln>
                <a:solidFill>
                  <a:srgbClr val="254776"/>
                </a:solidFill>
                <a:effectLst/>
                <a:uLnTx/>
                <a:uFillTx/>
                <a:latin typeface="Arial" panose="020B0604020202020204" pitchFamily="34" charset="0"/>
                <a:cs typeface="Arial" panose="020B0604020202020204" pitchFamily="34" charset="0"/>
              </a:rPr>
              <a:t>寻找和理解证据的动机</a:t>
            </a:r>
            <a:endParaRPr lang="en-US" sz="1000" noProof="0" dirty="0">
              <a:ln>
                <a:noFill/>
              </a:ln>
              <a:solidFill>
                <a:srgbClr val="254776"/>
              </a:solidFill>
              <a:effectLst/>
              <a:uLnTx/>
              <a:uFillTx/>
              <a:latin typeface="Arial" panose="020B0604020202020204" pitchFamily="34" charset="0"/>
              <a:cs typeface="Arial" panose="020B0604020202020204" pitchFamily="34" charset="0"/>
            </a:endParaRPr>
          </a:p>
          <a:p>
            <a:pPr marL="287655" lvl="1" indent="-179705">
              <a:lnSpc>
                <a:spcPct val="120000"/>
              </a:lnSpc>
              <a:spcBef>
                <a:spcPts val="0"/>
              </a:spcBef>
              <a:spcAft>
                <a:spcPts val="0"/>
              </a:spcAft>
              <a:buFont typeface="Wingdings" panose="05000000000000000000" pitchFamily="2" charset="2"/>
              <a:buChar char="§"/>
              <a:defRPr/>
            </a:pPr>
            <a:r>
              <a:rPr kumimoji="0" lang="en-US" sz="10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有能力使用网站和社交媒体等数字平台</a:t>
            </a:r>
            <a:r>
              <a:rPr kumimoji="0" lang="zh-CN" altLang="en-US"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0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数字素养</a:t>
            </a:r>
            <a:r>
              <a:rPr kumimoji="0" lang="zh-CN" altLang="en-US"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为他们选择正确</a:t>
            </a:r>
            <a:r>
              <a:rPr kumimoji="0" lang="en-US" sz="10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来源</a:t>
            </a:r>
            <a:r>
              <a:rPr kumimoji="0" lang="zh-CN" altLang="en-US"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0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媒体素养</a:t>
            </a:r>
            <a:r>
              <a:rPr kumimoji="0" lang="zh-CN" altLang="en-US" sz="1000" b="0" i="0" u="none" strike="noStrike" kern="1200" cap="none" spc="0" normalizeH="0" baseline="0" dirty="0">
                <a:solidFill>
                  <a:srgbClr val="254776"/>
                </a:solidFill>
                <a:latin typeface="Arial" panose="020B0604020202020204" pitchFamily="34" charset="0"/>
                <a:ea typeface="+mn-ea"/>
                <a:cs typeface="Arial" panose="020B0604020202020204" pitchFamily="34" charset="0"/>
              </a:rPr>
              <a:t>）</a:t>
            </a:r>
            <a:r>
              <a:rPr lang="zh-CN" altLang="en-US" sz="1000" noProof="0" dirty="0">
                <a:ln>
                  <a:noFill/>
                </a:ln>
                <a:solidFill>
                  <a:srgbClr val="254776"/>
                </a:solidFill>
                <a:effectLst/>
                <a:uLnTx/>
                <a:uFillTx/>
                <a:latin typeface="Arial" panose="020B0604020202020204" pitchFamily="34" charset="0"/>
                <a:cs typeface="Arial" panose="020B0604020202020204" pitchFamily="34" charset="0"/>
              </a:rPr>
              <a:t>，</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在更大的背景下</a:t>
            </a:r>
            <a:r>
              <a:rPr lang="zh-CN" altLang="en-US" sz="1000" noProof="0" dirty="0">
                <a:ln>
                  <a:noFill/>
                </a:ln>
                <a:solidFill>
                  <a:srgbClr val="254776"/>
                </a:solidFill>
                <a:effectLst/>
                <a:uLnTx/>
                <a:uFillTx/>
                <a:latin typeface="Arial" panose="020B0604020202020204" pitchFamily="34" charset="0"/>
                <a:cs typeface="Arial" panose="020B0604020202020204" pitchFamily="34" charset="0"/>
              </a:rPr>
              <a:t>（</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例如教育、健康和气候素养</a:t>
            </a:r>
            <a:r>
              <a:rPr lang="zh-CN" altLang="en-US" sz="1000" noProof="0" dirty="0">
                <a:ln>
                  <a:noFill/>
                </a:ln>
                <a:solidFill>
                  <a:srgbClr val="254776"/>
                </a:solidFill>
                <a:effectLst/>
                <a:uLnTx/>
                <a:uFillTx/>
                <a:latin typeface="Arial" panose="020B0604020202020204" pitchFamily="34" charset="0"/>
                <a:cs typeface="Arial" panose="020B0604020202020204" pitchFamily="34" charset="0"/>
              </a:rPr>
              <a:t>）</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了解已知</a:t>
            </a:r>
            <a:r>
              <a:rPr kumimoji="0" lang="en-US" sz="10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信息以区分最佳证据和其他信息</a:t>
            </a:r>
            <a:r>
              <a:rPr kumimoji="0" lang="zh-CN" altLang="en-US"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0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理解</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其意义</a:t>
            </a:r>
            <a:r>
              <a:rPr lang="zh-CN" altLang="en-US" sz="1000" noProof="0" dirty="0">
                <a:ln>
                  <a:noFill/>
                </a:ln>
                <a:solidFill>
                  <a:srgbClr val="254776"/>
                </a:solidFill>
                <a:effectLst/>
                <a:uLnTx/>
                <a:uFillTx/>
                <a:latin typeface="Arial" panose="020B0604020202020204" pitchFamily="34" charset="0"/>
                <a:cs typeface="Arial" panose="020B0604020202020204" pitchFamily="34" charset="0"/>
              </a:rPr>
              <a:t>（</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证据素养</a:t>
            </a:r>
            <a:r>
              <a:rPr lang="zh-CN" altLang="en-US" sz="1000" noProof="0" dirty="0">
                <a:ln>
                  <a:noFill/>
                </a:ln>
                <a:solidFill>
                  <a:srgbClr val="254776"/>
                </a:solidFill>
                <a:effectLst/>
                <a:uLnTx/>
                <a:uFillTx/>
                <a:latin typeface="Arial" panose="020B0604020202020204" pitchFamily="34" charset="0"/>
                <a:cs typeface="Arial" panose="020B0604020202020204" pitchFamily="34" charset="0"/>
              </a:rPr>
              <a:t>）</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或理解他们正在阅读的内容</a:t>
            </a:r>
            <a:r>
              <a:rPr lang="zh-CN" altLang="en-US" sz="1000" dirty="0">
                <a:solidFill>
                  <a:srgbClr val="254776"/>
                </a:solidFill>
                <a:latin typeface="Arial" panose="020B0604020202020204" pitchFamily="34" charset="0"/>
                <a:cs typeface="Arial" panose="020B0604020202020204" pitchFamily="34" charset="0"/>
              </a:rPr>
              <a:t>（</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一般素养</a:t>
            </a:r>
            <a:r>
              <a:rPr lang="zh-CN" altLang="en-US" sz="1000" noProof="0" dirty="0">
                <a:ln>
                  <a:noFill/>
                </a:ln>
                <a:solidFill>
                  <a:srgbClr val="254776"/>
                </a:solidFill>
                <a:effectLst/>
                <a:uLnTx/>
                <a:uFillTx/>
                <a:latin typeface="Arial" panose="020B0604020202020204" pitchFamily="34" charset="0"/>
                <a:cs typeface="Arial" panose="020B0604020202020204" pitchFamily="34" charset="0"/>
              </a:rPr>
              <a:t>）</a:t>
            </a:r>
            <a:endParaRPr lang="en-US" sz="1000" noProof="0" dirty="0">
              <a:ln>
                <a:noFill/>
              </a:ln>
              <a:solidFill>
                <a:srgbClr val="254776"/>
              </a:solidFill>
              <a:effectLst/>
              <a:uLnTx/>
              <a:uFillTx/>
              <a:latin typeface="Arial" panose="020B0604020202020204" pitchFamily="34" charset="0"/>
              <a:cs typeface="Arial" panose="020B0604020202020204" pitchFamily="34" charset="0"/>
            </a:endParaRPr>
          </a:p>
          <a:p>
            <a:pPr marL="107950" lvl="1">
              <a:lnSpc>
                <a:spcPct val="120000"/>
              </a:lnSpc>
              <a:spcBef>
                <a:spcPts val="0"/>
              </a:spcBef>
              <a:spcAft>
                <a:spcPts val="0"/>
              </a:spcAft>
              <a:defRPr/>
            </a:pPr>
            <a:endParaRPr kumimoji="0" lang="en-US"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6" name="TextBox 5"/>
          <p:cNvSpPr txBox="1"/>
          <p:nvPr/>
        </p:nvSpPr>
        <p:spPr>
          <a:xfrm>
            <a:off x="3906195" y="4683955"/>
            <a:ext cx="8022080" cy="1548000"/>
          </a:xfrm>
          <a:prstGeom prst="rect">
            <a:avLst/>
          </a:prstGeom>
          <a:solidFill>
            <a:srgbClr val="FFC000">
              <a:alpha val="10000"/>
            </a:srgbClr>
          </a:solidFill>
        </p:spPr>
        <p:txBody>
          <a:bodyPr wrap="square">
            <a:spAutoFit/>
          </a:bodyPr>
          <a:lstStyle/>
          <a:p>
            <a:pPr marL="107950" lvl="1">
              <a:lnSpc>
                <a:spcPct val="120000"/>
              </a:lnSpc>
              <a:spcBef>
                <a:spcPts val="0"/>
              </a:spcBef>
              <a:spcAft>
                <a:spcPts val="0"/>
              </a:spcAft>
              <a:defRPr/>
            </a:pPr>
            <a:endParaRPr kumimoji="0" lang="en-US"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07950" lvl="1">
              <a:lnSpc>
                <a:spcPct val="120000"/>
              </a:lnSpc>
              <a:spcBef>
                <a:spcPts val="0"/>
              </a:spcBef>
              <a:spcAft>
                <a:spcPts val="0"/>
              </a:spcAft>
              <a:defRPr/>
            </a:pPr>
            <a:r>
              <a:rPr kumimoji="0" lang="en-US" sz="14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政府、企业和非政府组织并没有为我们设立便利的机制</a:t>
            </a:r>
            <a:endParaRPr kumimoji="0" lang="en-US"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287655" lvl="1" indent="-179705">
              <a:lnSpc>
                <a:spcPct val="120000"/>
              </a:lnSpc>
              <a:spcBef>
                <a:spcPts val="0"/>
              </a:spcBef>
              <a:spcAft>
                <a:spcPts val="0"/>
              </a:spcAft>
              <a:buFont typeface="Wingdings" panose="05000000000000000000" pitchFamily="2" charset="2"/>
              <a:buChar char="§"/>
              <a:defRPr/>
            </a:pPr>
            <a:r>
              <a:rPr kumimoji="0" lang="en-US" sz="10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通常没有证据区分</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提供的服务产品</a:t>
            </a:r>
            <a:endParaRPr lang="en-US" sz="1000" noProof="0" dirty="0">
              <a:ln>
                <a:noFill/>
              </a:ln>
              <a:solidFill>
                <a:srgbClr val="254776"/>
              </a:solidFill>
              <a:effectLst/>
              <a:uLnTx/>
              <a:uFillTx/>
              <a:latin typeface="Arial" panose="020B0604020202020204" pitchFamily="34" charset="0"/>
              <a:cs typeface="Arial" panose="020B0604020202020204" pitchFamily="34" charset="0"/>
            </a:endParaRPr>
          </a:p>
          <a:p>
            <a:pPr marL="287655" lvl="1" indent="-179705">
              <a:lnSpc>
                <a:spcPct val="120000"/>
              </a:lnSpc>
              <a:spcBef>
                <a:spcPts val="0"/>
              </a:spcBef>
              <a:spcAft>
                <a:spcPts val="0"/>
              </a:spcAft>
              <a:buFont typeface="Wingdings" panose="05000000000000000000" pitchFamily="2" charset="2"/>
              <a:buChar char="§"/>
              <a:defRPr/>
            </a:pPr>
            <a:r>
              <a:rPr kumimoji="0" lang="en-US" sz="10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通常在店内和网上销售</a:t>
            </a:r>
            <a:r>
              <a:rPr lang="zh-CN" altLang="en-US" sz="1000" dirty="0">
                <a:solidFill>
                  <a:srgbClr val="254776"/>
                </a:solidFill>
                <a:latin typeface="Arial" panose="020B0604020202020204" pitchFamily="34" charset="0"/>
                <a:cs typeface="Arial" panose="020B0604020202020204" pitchFamily="34" charset="0"/>
              </a:rPr>
              <a:t>，</a:t>
            </a:r>
            <a:r>
              <a:rPr kumimoji="0" lang="en-US" sz="10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但没有证据支持其声明</a:t>
            </a:r>
            <a:r>
              <a:rPr kumimoji="0" lang="zh-CN" altLang="en-US"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lang="en-US" sz="1000" dirty="0" err="1">
                <a:solidFill>
                  <a:srgbClr val="254776"/>
                </a:solidFill>
                <a:latin typeface="Arial" panose="020B0604020202020204" pitchFamily="34" charset="0"/>
                <a:cs typeface="Arial" panose="020B0604020202020204" pitchFamily="34" charset="0"/>
              </a:rPr>
              <a:t>并且它们可能与经过验证的产品一起销售</a:t>
            </a:r>
            <a:r>
              <a:rPr lang="zh-CN" altLang="en-US" sz="1000" dirty="0">
                <a:solidFill>
                  <a:srgbClr val="254776"/>
                </a:solidFill>
                <a:latin typeface="Arial" panose="020B0604020202020204" pitchFamily="34" charset="0"/>
                <a:cs typeface="Arial" panose="020B0604020202020204" pitchFamily="34" charset="0"/>
              </a:rPr>
              <a:t>）</a:t>
            </a:r>
            <a:endParaRPr lang="en-US" sz="1000" dirty="0">
              <a:solidFill>
                <a:srgbClr val="254776"/>
              </a:solidFill>
              <a:latin typeface="Arial" panose="020B0604020202020204" pitchFamily="34" charset="0"/>
              <a:cs typeface="Arial" panose="020B0604020202020204" pitchFamily="34" charset="0"/>
            </a:endParaRPr>
          </a:p>
          <a:p>
            <a:pPr marL="287655" lvl="1" indent="-179705">
              <a:lnSpc>
                <a:spcPct val="120000"/>
              </a:lnSpc>
              <a:spcBef>
                <a:spcPts val="0"/>
              </a:spcBef>
              <a:spcAft>
                <a:spcPts val="0"/>
              </a:spcAft>
              <a:buFont typeface="Wingdings" panose="05000000000000000000" pitchFamily="2" charset="2"/>
              <a:buChar char="§"/>
              <a:defRPr/>
            </a:pPr>
            <a:r>
              <a:rPr lang="en-US" sz="1000" dirty="0" err="1">
                <a:solidFill>
                  <a:srgbClr val="254776"/>
                </a:solidFill>
                <a:latin typeface="Arial" panose="020B0604020202020204" pitchFamily="34" charset="0"/>
                <a:cs typeface="Arial" panose="020B0604020202020204" pitchFamily="34" charset="0"/>
              </a:rPr>
              <a:t>信息通常是根据个人资料和检索历史在线呈现</a:t>
            </a:r>
            <a:r>
              <a:rPr lang="zh-CN" altLang="en-US" sz="1000" dirty="0">
                <a:solidFill>
                  <a:srgbClr val="254776"/>
                </a:solidFill>
                <a:latin typeface="Arial" panose="020B0604020202020204" pitchFamily="34" charset="0"/>
                <a:cs typeface="Arial" panose="020B0604020202020204" pitchFamily="34" charset="0"/>
              </a:rPr>
              <a:t>，</a:t>
            </a:r>
            <a:r>
              <a:rPr lang="en-US" sz="1000" dirty="0" err="1">
                <a:solidFill>
                  <a:srgbClr val="254776"/>
                </a:solidFill>
                <a:latin typeface="Arial" panose="020B0604020202020204" pitchFamily="34" charset="0"/>
                <a:cs typeface="Arial" panose="020B0604020202020204" pitchFamily="34" charset="0"/>
              </a:rPr>
              <a:t>而不是基于证据</a:t>
            </a:r>
            <a:r>
              <a:rPr lang="zh-CN" altLang="en-US" sz="1000" noProof="0" dirty="0">
                <a:ln>
                  <a:noFill/>
                </a:ln>
                <a:solidFill>
                  <a:srgbClr val="254776"/>
                </a:solidFill>
                <a:effectLst/>
                <a:uLnTx/>
                <a:uFillTx/>
                <a:latin typeface="Arial" panose="020B0604020202020204" pitchFamily="34" charset="0"/>
                <a:cs typeface="Arial" panose="020B0604020202020204" pitchFamily="34" charset="0"/>
              </a:rPr>
              <a:t>（</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目前</a:t>
            </a:r>
            <a:r>
              <a:rPr lang="zh-CN" altLang="en-US" sz="1000" noProof="0" dirty="0">
                <a:ln>
                  <a:noFill/>
                </a:ln>
                <a:solidFill>
                  <a:srgbClr val="254776"/>
                </a:solidFill>
                <a:effectLst/>
                <a:uLnTx/>
                <a:uFillTx/>
                <a:latin typeface="Arial" panose="020B0604020202020204" pitchFamily="34" charset="0"/>
                <a:cs typeface="Arial" panose="020B0604020202020204" pitchFamily="34" charset="0"/>
              </a:rPr>
              <a:t>，</a:t>
            </a:r>
            <a:r>
              <a:rPr lang="en-US" sz="1000" noProof="0" dirty="0" err="1">
                <a:ln>
                  <a:noFill/>
                </a:ln>
                <a:solidFill>
                  <a:srgbClr val="254776"/>
                </a:solidFill>
                <a:effectLst/>
                <a:uLnTx/>
                <a:uFillTx/>
                <a:latin typeface="Arial" panose="020B0604020202020204" pitchFamily="34" charset="0"/>
                <a:cs typeface="Arial" panose="020B0604020202020204" pitchFamily="34" charset="0"/>
              </a:rPr>
              <a:t>有关防止有害或危险产品的广告销售以及虚假宣传的法律规定尚未适用于信息领域</a:t>
            </a:r>
            <a:r>
              <a:rPr lang="zh-CN" altLang="en-US" sz="1000" dirty="0">
                <a:solidFill>
                  <a:srgbClr val="254776"/>
                </a:solidFill>
                <a:latin typeface="Arial" panose="020B0604020202020204" pitchFamily="34" charset="0"/>
                <a:cs typeface="Arial" panose="020B0604020202020204" pitchFamily="34" charset="0"/>
              </a:rPr>
              <a:t>）</a:t>
            </a:r>
            <a:endParaRPr lang="en-US" sz="1000" dirty="0">
              <a:solidFill>
                <a:srgbClr val="254776"/>
              </a:solidFill>
              <a:latin typeface="Arial" panose="020B0604020202020204" pitchFamily="34" charset="0"/>
              <a:cs typeface="Arial" panose="020B0604020202020204" pitchFamily="34" charset="0"/>
            </a:endParaRPr>
          </a:p>
          <a:p>
            <a:pPr marL="287655" lvl="1" indent="-179705">
              <a:lnSpc>
                <a:spcPct val="120000"/>
              </a:lnSpc>
              <a:spcBef>
                <a:spcPts val="0"/>
              </a:spcBef>
              <a:spcAft>
                <a:spcPts val="0"/>
              </a:spcAft>
              <a:buFont typeface="Wingdings" panose="05000000000000000000" pitchFamily="2" charset="2"/>
              <a:buChar char="§"/>
              <a:defRPr/>
            </a:pPr>
            <a:r>
              <a:rPr lang="en-US" sz="1000" noProof="0" dirty="0" err="1">
                <a:ln>
                  <a:noFill/>
                </a:ln>
                <a:solidFill>
                  <a:srgbClr val="254776"/>
                </a:solidFill>
                <a:effectLst/>
                <a:uLnTx/>
                <a:uFillTx/>
                <a:latin typeface="Arial" panose="020B0604020202020204" pitchFamily="34" charset="0"/>
                <a:cs typeface="Arial" panose="020B0604020202020204" pitchFamily="34" charset="0"/>
              </a:rPr>
              <a:t>引人入胜的故事和视觉效果通常是由证据素养有限的人创造的</a:t>
            </a:r>
            <a:endParaRPr lang="en-US" sz="1000" noProof="0" dirty="0">
              <a:ln>
                <a:noFill/>
              </a:ln>
              <a:solidFill>
                <a:srgbClr val="254776"/>
              </a:solidFill>
              <a:effectLst/>
              <a:uLnTx/>
              <a:uFillTx/>
              <a:latin typeface="Arial" panose="020B0604020202020204" pitchFamily="34" charset="0"/>
              <a:cs typeface="Arial" panose="020B0604020202020204" pitchFamily="34" charset="0"/>
            </a:endParaRPr>
          </a:p>
          <a:p>
            <a:pPr marL="287655" lvl="1" indent="-179705">
              <a:lnSpc>
                <a:spcPct val="120000"/>
              </a:lnSpc>
              <a:spcBef>
                <a:spcPts val="0"/>
              </a:spcBef>
              <a:spcAft>
                <a:spcPts val="0"/>
              </a:spcAft>
              <a:buFont typeface="Wingdings" panose="05000000000000000000" pitchFamily="2" charset="2"/>
              <a:buChar char="§"/>
              <a:defRPr/>
            </a:pPr>
            <a:endParaRPr lang="en-US" sz="1000" noProof="0" dirty="0">
              <a:ln>
                <a:noFill/>
              </a:ln>
              <a:solidFill>
                <a:srgbClr val="254776"/>
              </a:solidFill>
              <a:effectLst/>
              <a:uLnTx/>
              <a:uFillTx/>
              <a:latin typeface="Arial" panose="020B0604020202020204" pitchFamily="34" charset="0"/>
              <a:cs typeface="Arial" panose="020B0604020202020204" pitchFamily="34" charset="0"/>
            </a:endParaRPr>
          </a:p>
        </p:txBody>
      </p:sp>
      <p:cxnSp>
        <p:nvCxnSpPr>
          <p:cNvPr id="14" name="Straight Connector 13"/>
          <p:cNvCxnSpPr/>
          <p:nvPr/>
        </p:nvCxnSpPr>
        <p:spPr>
          <a:xfrm>
            <a:off x="3566796" y="1605099"/>
            <a:ext cx="0" cy="5035293"/>
          </a:xfrm>
          <a:prstGeom prst="line">
            <a:avLst/>
          </a:prstGeom>
          <a:ln w="19050">
            <a:solidFill>
              <a:srgbClr val="DADFE2"/>
            </a:solidFill>
          </a:ln>
        </p:spPr>
        <p:style>
          <a:lnRef idx="1">
            <a:schemeClr val="dk1"/>
          </a:lnRef>
          <a:fillRef idx="0">
            <a:schemeClr val="dk1"/>
          </a:fillRef>
          <a:effectRef idx="0">
            <a:schemeClr val="dk1"/>
          </a:effectRef>
          <a:fontRef idx="minor">
            <a:schemeClr val="tx1"/>
          </a:fontRef>
        </p:style>
      </p:cxnSp>
      <p:sp>
        <p:nvSpPr>
          <p:cNvPr id="16" name="Rectangle 15"/>
          <p:cNvSpPr/>
          <p:nvPr/>
        </p:nvSpPr>
        <p:spPr>
          <a:xfrm>
            <a:off x="7731666" y="1886999"/>
            <a:ext cx="4221852" cy="1520779"/>
          </a:xfrm>
          <a:prstGeom prst="rect">
            <a:avLst/>
          </a:prstGeom>
          <a:solidFill>
            <a:srgbClr val="FFC000">
              <a:alpha val="5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7792577" y="2303044"/>
            <a:ext cx="4099610" cy="607695"/>
          </a:xfrm>
          <a:prstGeom prst="rect">
            <a:avLst/>
          </a:prstGeom>
          <a:noFill/>
        </p:spPr>
        <p:txBody>
          <a:bodyPr wrap="square">
            <a:spAutoFit/>
          </a:bodyPr>
          <a:lstStyle/>
          <a:p>
            <a:pPr marL="177800" marR="0" lvl="0" algn="l" defTabSz="609600" rtl="0" eaLnBrk="1" fontAlgn="auto" latinLnBrk="0" hangingPunct="1">
              <a:lnSpc>
                <a:spcPct val="120000"/>
              </a:lnSpc>
              <a:spcBef>
                <a:spcPts val="0"/>
              </a:spcBef>
              <a:spcAft>
                <a:spcPts val="0"/>
              </a:spcAft>
              <a:buClrTx/>
              <a:buSzTx/>
              <a:defRPr/>
            </a:pPr>
            <a:r>
              <a:rPr kumimoji="0" lang="en-US" sz="14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我们生活在一个</a:t>
            </a:r>
            <a:r>
              <a:rPr lang="en-US" sz="1400" noProof="0" dirty="0" err="1">
                <a:ln>
                  <a:noFill/>
                </a:ln>
                <a:solidFill>
                  <a:srgbClr val="254776"/>
                </a:solidFill>
                <a:effectLst/>
                <a:uLnTx/>
                <a:uFillTx/>
                <a:latin typeface="Arial" panose="020B0604020202020204" pitchFamily="34" charset="0"/>
                <a:cs typeface="Arial" panose="020B0604020202020204" pitchFamily="34" charset="0"/>
              </a:rPr>
              <a:t>信息过多的时代，有很多错误信息</a:t>
            </a:r>
            <a:r>
              <a:rPr lang="zh-CN" altLang="en-US" sz="1400" noProof="0" dirty="0">
                <a:ln>
                  <a:noFill/>
                </a:ln>
                <a:solidFill>
                  <a:srgbClr val="254776"/>
                </a:solidFill>
                <a:effectLst/>
                <a:uLnTx/>
                <a:uFillTx/>
                <a:latin typeface="Arial" panose="020B0604020202020204" pitchFamily="34" charset="0"/>
                <a:cs typeface="Arial" panose="020B0604020202020204" pitchFamily="34" charset="0"/>
              </a:rPr>
              <a:t>（</a:t>
            </a:r>
            <a:r>
              <a:rPr lang="en-US" sz="1400" noProof="0" dirty="0" err="1">
                <a:ln>
                  <a:noFill/>
                </a:ln>
                <a:solidFill>
                  <a:srgbClr val="254776"/>
                </a:solidFill>
                <a:effectLst/>
                <a:uLnTx/>
                <a:uFillTx/>
                <a:latin typeface="Arial" panose="020B0604020202020204" pitchFamily="34" charset="0"/>
                <a:cs typeface="Arial" panose="020B0604020202020204" pitchFamily="34" charset="0"/>
              </a:rPr>
              <a:t>无论是否有意误导</a:t>
            </a:r>
            <a:r>
              <a:rPr lang="zh-CN" altLang="en-US" sz="1400" noProof="0" dirty="0">
                <a:ln>
                  <a:noFill/>
                </a:ln>
                <a:solidFill>
                  <a:srgbClr val="254776"/>
                </a:solidFill>
                <a:effectLst/>
                <a:uLnTx/>
                <a:uFillTx/>
                <a:latin typeface="Arial" panose="020B0604020202020204" pitchFamily="34" charset="0"/>
                <a:cs typeface="Arial" panose="020B0604020202020204" pitchFamily="34" charset="0"/>
              </a:rPr>
              <a:t>，</a:t>
            </a:r>
            <a:r>
              <a:rPr lang="en-US" sz="1400" noProof="0" dirty="0" err="1">
                <a:ln>
                  <a:noFill/>
                </a:ln>
                <a:solidFill>
                  <a:srgbClr val="254776"/>
                </a:solidFill>
                <a:effectLst/>
                <a:uLnTx/>
                <a:uFillTx/>
                <a:latin typeface="Arial" panose="020B0604020202020204" pitchFamily="34" charset="0"/>
                <a:cs typeface="Arial" panose="020B0604020202020204" pitchFamily="34" charset="0"/>
              </a:rPr>
              <a:t>都会传播虚假信息</a:t>
            </a:r>
            <a:r>
              <a:rPr lang="zh-CN" altLang="en-US" sz="1400" noProof="0" dirty="0">
                <a:ln>
                  <a:noFill/>
                </a:ln>
                <a:solidFill>
                  <a:srgbClr val="254776"/>
                </a:solidFill>
                <a:effectLst/>
                <a:uLnTx/>
                <a:uFillTx/>
                <a:latin typeface="Arial" panose="020B0604020202020204" pitchFamily="34" charset="0"/>
                <a:cs typeface="Arial" panose="020B0604020202020204" pitchFamily="34" charset="0"/>
              </a:rPr>
              <a:t>）</a:t>
            </a:r>
            <a:endParaRPr lang="en-US" sz="1400" dirty="0">
              <a:solidFill>
                <a:srgbClr val="254776"/>
              </a:solidFill>
              <a:latin typeface="Arial" panose="020B0604020202020204" pitchFamily="34" charset="0"/>
              <a:cs typeface="Arial" panose="020B0604020202020204" pitchFamily="34" charset="0"/>
            </a:endParaRPr>
          </a:p>
        </p:txBody>
      </p:sp>
      <p:pic>
        <p:nvPicPr>
          <p:cNvPr id="13" name="Picture 12" descr="Icon&#10;&#10;Description automatically generated"/>
          <p:cNvPicPr>
            <a:picLocks noChangeAspect="1"/>
          </p:cNvPicPr>
          <p:nvPr/>
        </p:nvPicPr>
        <p:blipFill>
          <a:blip r:embed="rId5"/>
          <a:stretch>
            <a:fillRect/>
          </a:stretch>
        </p:blipFill>
        <p:spPr>
          <a:xfrm>
            <a:off x="182820" y="4774612"/>
            <a:ext cx="864000" cy="864000"/>
          </a:xfrm>
          <a:prstGeom prst="rect">
            <a:avLst/>
          </a:prstGeom>
        </p:spPr>
      </p:pic>
      <p:pic>
        <p:nvPicPr>
          <p:cNvPr id="19" name="Picture 18" descr="Icon&#10;&#10;Description automatically generated"/>
          <p:cNvPicPr>
            <a:picLocks noChangeAspect="1"/>
          </p:cNvPicPr>
          <p:nvPr/>
        </p:nvPicPr>
        <p:blipFill>
          <a:blip r:embed="rId6"/>
          <a:stretch>
            <a:fillRect/>
          </a:stretch>
        </p:blipFill>
        <p:spPr>
          <a:xfrm>
            <a:off x="182820" y="3850709"/>
            <a:ext cx="864000" cy="864000"/>
          </a:xfrm>
          <a:prstGeom prst="rect">
            <a:avLst/>
          </a:prstGeom>
        </p:spPr>
      </p:pic>
      <p:pic>
        <p:nvPicPr>
          <p:cNvPr id="25" name="Picture 24" descr="Icon&#10;&#10;Description automatically generated"/>
          <p:cNvPicPr>
            <a:picLocks noChangeAspect="1"/>
          </p:cNvPicPr>
          <p:nvPr/>
        </p:nvPicPr>
        <p:blipFill>
          <a:blip r:embed="rId7"/>
          <a:stretch>
            <a:fillRect/>
          </a:stretch>
        </p:blipFill>
        <p:spPr>
          <a:xfrm>
            <a:off x="182820" y="2905752"/>
            <a:ext cx="864000" cy="864000"/>
          </a:xfrm>
          <a:prstGeom prst="rect">
            <a:avLst/>
          </a:prstGeom>
        </p:spPr>
      </p:pic>
      <p:cxnSp>
        <p:nvCxnSpPr>
          <p:cNvPr id="41" name="Elbow Connector 40"/>
          <p:cNvCxnSpPr/>
          <p:nvPr/>
        </p:nvCxnSpPr>
        <p:spPr>
          <a:xfrm rot="10800000" flipV="1">
            <a:off x="5806852" y="1886999"/>
            <a:ext cx="6151596" cy="1498622"/>
          </a:xfrm>
          <a:prstGeom prst="bentConnector3">
            <a:avLst>
              <a:gd name="adj1" fmla="val 68468"/>
            </a:avLst>
          </a:prstGeom>
          <a:ln w="50800">
            <a:solidFill>
              <a:srgbClr val="FEB714"/>
            </a:solidFill>
          </a:ln>
          <a:effectLst/>
        </p:spPr>
        <p:style>
          <a:lnRef idx="2">
            <a:schemeClr val="accent1"/>
          </a:lnRef>
          <a:fillRef idx="0">
            <a:schemeClr val="accent1"/>
          </a:fillRef>
          <a:effectRef idx="1">
            <a:schemeClr val="accent1"/>
          </a:effectRef>
          <a:fontRef idx="minor">
            <a:schemeClr val="tx1"/>
          </a:fontRef>
        </p:style>
      </p:cxnSp>
      <p:cxnSp>
        <p:nvCxnSpPr>
          <p:cNvPr id="49" name="Elbow Connector 48"/>
          <p:cNvCxnSpPr/>
          <p:nvPr/>
        </p:nvCxnSpPr>
        <p:spPr>
          <a:xfrm rot="5400000">
            <a:off x="3471827" y="3863251"/>
            <a:ext cx="2828277" cy="1897197"/>
          </a:xfrm>
          <a:prstGeom prst="bentConnector3">
            <a:avLst>
              <a:gd name="adj1" fmla="val 50000"/>
            </a:avLst>
          </a:prstGeom>
          <a:ln w="50800">
            <a:solidFill>
              <a:srgbClr val="FEB714"/>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3" name="Title 1"/>
          <p:cNvSpPr txBox="1"/>
          <p:nvPr/>
        </p:nvSpPr>
        <p:spPr>
          <a:xfrm>
            <a:off x="400050" y="26670"/>
            <a:ext cx="6473190" cy="1038225"/>
          </a:xfrm>
          <a:prstGeom prst="rect">
            <a:avLst/>
          </a:prstGeom>
        </p:spPr>
        <p:txBody>
          <a:bodyPr vert="horz" lIns="91440" tIns="45720" rIns="91440" bIns="45720" rtlCol="0" anchor="ctr">
            <a:noAutofit/>
          </a:bodyPr>
          <a:lst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a:lstStyle>
          <a:p>
            <a:r>
              <a:rPr lang="en-CA" b="1" kern="0" dirty="0">
                <a:solidFill>
                  <a:srgbClr val="234776"/>
                </a:solidFill>
                <a:latin typeface="+mn-lt"/>
                <a:cs typeface="+mn-lt"/>
                <a:sym typeface="Arial" panose="020B0604020202020204"/>
              </a:rPr>
              <a:t>3.0 让证据成为日常生活中心的背景和挑战</a:t>
            </a:r>
            <a:endParaRPr lang="en-CA" b="1" kern="0" dirty="0">
              <a:solidFill>
                <a:srgbClr val="234776"/>
              </a:solidFill>
              <a:latin typeface="+mn-lt"/>
              <a:cs typeface="+mn-lt"/>
            </a:endParaRPr>
          </a:p>
        </p:txBody>
      </p:sp>
      <p:sp>
        <p:nvSpPr>
          <p:cNvPr id="5" name="TextBox 4"/>
          <p:cNvSpPr txBox="1"/>
          <p:nvPr/>
        </p:nvSpPr>
        <p:spPr>
          <a:xfrm>
            <a:off x="8989243" y="1023000"/>
            <a:ext cx="1771639" cy="253916"/>
          </a:xfrm>
          <a:prstGeom prst="rect">
            <a:avLst/>
          </a:prstGeom>
          <a:noFill/>
        </p:spPr>
        <p:txBody>
          <a:bodyPr wrap="none" rtlCol="0">
            <a:spAutoFit/>
          </a:bodyPr>
          <a:lstStyle/>
          <a:p>
            <a:r>
              <a:rPr lang="zh-CN" altLang="en-US" sz="1050" i="1" dirty="0">
                <a:solidFill>
                  <a:srgbClr val="254776"/>
                </a:solidFill>
              </a:rPr>
              <a:t>注</a:t>
            </a:r>
            <a:r>
              <a:rPr lang="en-US" sz="1050" i="1" dirty="0">
                <a:solidFill>
                  <a:srgbClr val="254776"/>
                </a:solidFill>
              </a:rPr>
              <a:t>: </a:t>
            </a:r>
            <a:r>
              <a:rPr lang="zh-CN" altLang="en-US" sz="1050" i="1" dirty="0">
                <a:solidFill>
                  <a:srgbClr val="254776"/>
                </a:solidFill>
              </a:rPr>
              <a:t>完整版详见</a:t>
            </a:r>
            <a:r>
              <a:rPr lang="en-US" altLang="zh-CN" sz="1050" i="1" dirty="0">
                <a:solidFill>
                  <a:srgbClr val="254776"/>
                </a:solidFill>
              </a:rPr>
              <a:t>2023</a:t>
            </a:r>
            <a:r>
              <a:rPr lang="zh-CN" altLang="en-US" sz="1050" i="1" dirty="0">
                <a:solidFill>
                  <a:srgbClr val="254776"/>
                </a:solidFill>
              </a:rPr>
              <a:t>更新版</a:t>
            </a:r>
            <a:endParaRPr lang="en-US" sz="1050" i="1" dirty="0">
              <a:solidFill>
                <a:srgbClr val="254776"/>
              </a:solidFill>
            </a:endParaRPr>
          </a:p>
        </p:txBody>
      </p:sp>
      <p:sp>
        <p:nvSpPr>
          <p:cNvPr id="23" name="TextBox 2"/>
          <p:cNvSpPr txBox="1"/>
          <p:nvPr>
            <p:custDataLst>
              <p:tags r:id="rId1"/>
            </p:custDataLst>
          </p:nvPr>
        </p:nvSpPr>
        <p:spPr>
          <a:xfrm>
            <a:off x="8254365" y="6325235"/>
            <a:ext cx="3815080" cy="455295"/>
          </a:xfrm>
          <a:prstGeom prst="rect">
            <a:avLst/>
          </a:prstGeom>
          <a:solidFill>
            <a:schemeClr val="bg1"/>
          </a:solidFill>
        </p:spPr>
        <p:txBody>
          <a:bodyPr wrap="square">
            <a:spAutoFit/>
          </a:bodyPr>
          <a:lstStyle/>
          <a:p>
            <a:pPr>
              <a:lnSpc>
                <a:spcPct val="150000"/>
              </a:lnSpc>
            </a:pPr>
            <a:r>
              <a:rPr lang="en-CA" sz="790" b="0" i="1" strike="noStrike" dirty="0">
                <a:solidFill>
                  <a:schemeClr val="tx1">
                    <a:lumMod val="75000"/>
                  </a:schemeClr>
                </a:solidFill>
                <a:effectLst/>
                <a:latin typeface="Roboto" panose="020F0502020204030204" pitchFamily="34" charset="0"/>
              </a:rPr>
              <a:t> © 2023麦克马斯特大学. 保留所有版权. 本报告采用创作共享署名-非商业性使用-4.0国际许可证授权. </a:t>
            </a:r>
            <a:endParaRPr lang="en-US" sz="790" i="1" dirty="0">
              <a:solidFill>
                <a:schemeClr val="tx1">
                  <a:lumMod val="75000"/>
                </a:schemeClr>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28d3c66f-aac6-46be-8795-09f3c9d69491"/>
  <p:tag name="COMMONDATA" val="eyJoZGlkIjoiMmVjMGY4ODk2ZmU0ODU4YjMwZWY5ODZkYjNiM2VlMmMifQ=="/>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102</Words>
  <Application>Microsoft Macintosh PowerPoint</Application>
  <PresentationFormat>Widescreen</PresentationFormat>
  <Paragraphs>29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Courier New</vt:lpstr>
      <vt:lpstr>Roboto</vt:lpstr>
      <vt:lpstr>Wingdings</vt:lpstr>
      <vt:lpstr>McMaster Brighter World Theme</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514</cp:revision>
  <cp:lastPrinted>2023-02-25T01:53:00Z</cp:lastPrinted>
  <dcterms:created xsi:type="dcterms:W3CDTF">2023-02-25T01:53:00Z</dcterms:created>
  <dcterms:modified xsi:type="dcterms:W3CDTF">2023-04-03T13:04:23Z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DECED48E400A483B84833A4BB4ED8B59</vt:lpwstr>
  </property>
  <property fmtid="{D5CDD505-2E9C-101B-9397-08002B2CF9AE}" pid="3" name="KSOProductBuildVer">
    <vt:lpwstr>2052-11.1.0.13703</vt:lpwstr>
  </property>
</Properties>
</file>