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
  </p:notesMasterIdLst>
  <p:handoutMasterIdLst>
    <p:handoutMasterId r:id="rId4"/>
  </p:handoutMasterIdLst>
  <p:sldIdLst>
    <p:sldId id="1127" r:id="rId2"/>
  </p:sldIdLst>
  <p:sldSz cx="12192000" cy="6858000"/>
  <p:notesSz cx="6858000" cy="9144000"/>
  <p:custDataLst>
    <p:tags r:id="rId5"/>
  </p:custDataLst>
  <p:defaultText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4" userDrawn="1">
          <p15:clr>
            <a:srgbClr val="A4A3A4"/>
          </p15:clr>
        </p15:guide>
        <p15:guide id="2" pos="388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宋旭萍" initials="SXP" lastIdx="6" clrIdx="0"/>
  <p:cmAuthor id="2" name="Xuan Yu" initials="XY" lastIdx="6" clrIdx="1"/>
  <p:cmAuthor id="3" name="Qi" initials="QW" lastIdx="12" clrIdx="2"/>
  <p:cmAuthor id="4" name="The city of momery" initials="T"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B5BED1"/>
    <a:srgbClr val="FFFFFF"/>
    <a:srgbClr val="8DD2E5"/>
    <a:srgbClr val="99CC66"/>
    <a:srgbClr val="CC76A6"/>
    <a:srgbClr val="FEB714"/>
    <a:srgbClr val="FFC057"/>
    <a:srgbClr val="6AA855"/>
    <a:srgbClr val="6FC0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5" autoAdjust="0"/>
    <p:restoredTop sz="88980" autoAdjust="0"/>
  </p:normalViewPr>
  <p:slideViewPr>
    <p:cSldViewPr snapToGrid="0" snapToObjects="1" showGuides="1">
      <p:cViewPr varScale="1">
        <p:scale>
          <a:sx n="113" d="100"/>
          <a:sy n="113" d="100"/>
        </p:scale>
        <p:origin x="1544" y="184"/>
      </p:cViewPr>
      <p:guideLst>
        <p:guide orient="horz" pos="2254"/>
        <p:guide pos="3882"/>
      </p:guideLst>
    </p:cSldViewPr>
  </p:slideViewPr>
  <p:outlineViewPr>
    <p:cViewPr>
      <p:scale>
        <a:sx n="33" d="100"/>
        <a:sy n="33" d="100"/>
      </p:scale>
      <p:origin x="0" y="0"/>
    </p:cViewPr>
  </p:outlineViewPr>
  <p:notesTextViewPr>
    <p:cViewPr>
      <p:scale>
        <a:sx n="110" d="100"/>
        <a:sy n="11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2023/4/3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E9F3A7FF-300E-B84F-A2D0-CDCDE713DCB9}" type="datetimeFigureOut">
              <a:rPr lang="en-US" smtClean="0"/>
              <a:t>4/3/23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7C11621C-3EA7-C342-A130-13C6D43C8C0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1219200" rtl="0" eaLnBrk="1" latinLnBrk="0" hangingPunct="1">
      <a:defRPr sz="1600" b="0" i="0" kern="1200">
        <a:solidFill>
          <a:schemeClr val="tx1"/>
        </a:solidFill>
        <a:latin typeface="Arial" panose="020B0604020202020204" pitchFamily="34" charset="0"/>
        <a:ea typeface="+mn-ea"/>
        <a:cs typeface="+mn-cs"/>
      </a:defRPr>
    </a:lvl1pPr>
    <a:lvl2pPr marL="609600" algn="l" defTabSz="1219200" rtl="0" eaLnBrk="1" latinLnBrk="0" hangingPunct="1">
      <a:defRPr sz="1600" b="0" i="0" kern="1200">
        <a:solidFill>
          <a:schemeClr val="tx1"/>
        </a:solidFill>
        <a:latin typeface="Arial" panose="020B0604020202020204" pitchFamily="34" charset="0"/>
        <a:ea typeface="+mn-ea"/>
        <a:cs typeface="+mn-cs"/>
      </a:defRPr>
    </a:lvl2pPr>
    <a:lvl3pPr marL="1219200" algn="l" defTabSz="1219200" rtl="0" eaLnBrk="1" latinLnBrk="0" hangingPunct="1">
      <a:defRPr sz="1600" b="0" i="0" kern="1200">
        <a:solidFill>
          <a:schemeClr val="tx1"/>
        </a:solidFill>
        <a:latin typeface="Arial" panose="020B0604020202020204" pitchFamily="34" charset="0"/>
        <a:ea typeface="+mn-ea"/>
        <a:cs typeface="+mn-cs"/>
      </a:defRPr>
    </a:lvl3pPr>
    <a:lvl4pPr marL="1828800" algn="l" defTabSz="1219200" rtl="0" eaLnBrk="1" latinLnBrk="0" hangingPunct="1">
      <a:defRPr sz="1600" b="0" i="0" kern="1200">
        <a:solidFill>
          <a:schemeClr val="tx1"/>
        </a:solidFill>
        <a:latin typeface="Arial" panose="020B0604020202020204" pitchFamily="34" charset="0"/>
        <a:ea typeface="+mn-ea"/>
        <a:cs typeface="+mn-cs"/>
      </a:defRPr>
    </a:lvl4pPr>
    <a:lvl5pPr marL="2438400" algn="l" defTabSz="1219200" rtl="0" eaLnBrk="1" latinLnBrk="0" hangingPunct="1">
      <a:defRPr sz="1600" b="0" i="0" kern="1200">
        <a:solidFill>
          <a:schemeClr val="tx1"/>
        </a:solidFill>
        <a:latin typeface="Arial" panose="020B0604020202020204" pitchFamily="34" charset="0"/>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CA" dirty="0">
              <a:solidFill>
                <a:srgbClr val="254776"/>
              </a:solidFill>
              <a:sym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5">
                <a:solidFill>
                  <a:srgbClr val="464F55"/>
                </a:solidFill>
              </a:defRPr>
            </a:lvl1pPr>
            <a:lvl2pPr marL="457200" indent="0">
              <a:buNone/>
              <a:defRPr sz="1465"/>
            </a:lvl2pPr>
            <a:lvl3pPr marL="914400" indent="0">
              <a:buNone/>
              <a:defRPr sz="1465"/>
            </a:lvl3pPr>
            <a:lvl4pPr marL="1371600" indent="0">
              <a:buNone/>
              <a:defRPr sz="1465"/>
            </a:lvl4pPr>
            <a:lvl5pPr marL="1828800" indent="0">
              <a:buNone/>
              <a:defRPr sz="1465"/>
            </a:lvl5pPr>
          </a:lstStyle>
          <a:p>
            <a:pPr lvl="0"/>
            <a:r>
              <a:rPr lang="en-US" dirty="0"/>
              <a:t>Meeting or Audience Date</a:t>
            </a:r>
          </a:p>
        </p:txBody>
      </p:sp>
      <p:sp>
        <p:nvSpPr>
          <p:cNvPr id="8"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1" name="Picture 10" descr="A picture containing blur, blurry&#10;&#10;Description automatically generated"/>
          <p:cNvPicPr>
            <a:picLocks noChangeAspect="1"/>
          </p:cNvPicPr>
          <p:nvPr userDrawn="1"/>
        </p:nvPicPr>
        <p:blipFill rotWithShape="1">
          <a:blip r:embed="rId3">
            <a:alphaModFix amt="10000"/>
          </a:blip>
          <a:srcRect l="9741" t="6894" r="7309" b="29427"/>
          <a:stretch>
            <a:fillRect/>
          </a:stretch>
        </p:blipFill>
        <p:spPr>
          <a:xfrm>
            <a:off x="0" y="0"/>
            <a:ext cx="12192000" cy="6250905"/>
          </a:xfrm>
          <a:prstGeom prst="rect">
            <a:avLst/>
          </a:prstGeom>
        </p:spPr>
      </p:pic>
      <p:pic>
        <p:nvPicPr>
          <p:cNvPr id="9" name="Picture 8" descr="A picture containing text, sign&#10;&#10;Description automatically generated"/>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1" name="Picture 10"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add subtitle</a:t>
            </a:r>
          </a:p>
        </p:txBody>
      </p:sp>
      <p:sp>
        <p:nvSpPr>
          <p:cNvPr id="11" name="Title Placeholder" descr="Master Title"/>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6" name="Picture 15"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a:solidFill>
                  <a:srgbClr val="464F55"/>
                </a:solidFill>
                <a:effectLst/>
                <a:latin typeface="Arial" panose="020B0604020202020204" pitchFamily="34" charset="0"/>
                <a:cs typeface="Arial" panose="020B0604020202020204" pitchFamily="34" charset="0"/>
              </a:rPr>
              <a:t>@evidencecomm</a:t>
            </a:r>
          </a:p>
        </p:txBody>
      </p:sp>
      <p:pic>
        <p:nvPicPr>
          <p:cNvPr id="25" name="Picture 24"/>
          <p:cNvPicPr>
            <a:picLocks noChangeAspect="1"/>
          </p:cNvPicPr>
          <p:nvPr userDrawn="1"/>
        </p:nvPicPr>
        <p:blipFill>
          <a:blip r:embed="rId6"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a:solidFill>
                  <a:srgbClr val="464F55"/>
                </a:solidFill>
              </a:rPr>
              <a:t> © McMaster Health Forum on behalf McMaster University</a:t>
            </a:r>
          </a:p>
          <a:p>
            <a:pPr algn="r">
              <a:spcAft>
                <a:spcPts val="200"/>
              </a:spcAft>
            </a:pPr>
            <a:r>
              <a:rPr lang="en-CA" sz="800" i="1">
                <a:solidFill>
                  <a:srgbClr val="464F55"/>
                </a:solidFill>
              </a:rPr>
              <a:t>Share freely, give credit, adapt with permission. This work is licensed under</a:t>
            </a:r>
          </a:p>
          <a:p>
            <a:pPr algn="r">
              <a:spcAft>
                <a:spcPts val="200"/>
              </a:spcAft>
            </a:pPr>
            <a:r>
              <a:rPr lang="en-CA" sz="800" i="1">
                <a:solidFill>
                  <a:srgbClr val="464F55"/>
                </a:solidFill>
              </a:rPr>
              <a:t>a Creative Commons Attribution-NoDerivatives 4.0 International License.</a:t>
            </a:r>
          </a:p>
        </p:txBody>
      </p:sp>
      <p:sp>
        <p:nvSpPr>
          <p:cNvPr id="17"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cxnSp>
        <p:nvCxnSpPr>
          <p:cNvPr id="10" name="Straight Connector 9"/>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ftr="0"/>
  <p:txStyles>
    <p:title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p:titleStyle>
    <p:bodyStyle>
      <a:lvl1pPr marL="285750" indent="-285750" algn="l" defTabSz="457200"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panose="020B0604020202020204" pitchFamily="34" charset="0"/>
          <a:ea typeface="+mn-ea"/>
          <a:cs typeface="+mn-cs"/>
        </a:defRPr>
      </a:lvl1pPr>
      <a:lvl2pPr marL="647065" indent="-285750" algn="l" defTabSz="457200"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panose="020B0604020202020204" pitchFamily="34" charset="0"/>
          <a:ea typeface="+mn-ea"/>
          <a:cs typeface="+mn-cs"/>
        </a:defRPr>
      </a:lvl2pPr>
      <a:lvl3pPr marL="902970" indent="-228600" algn="l" defTabSz="457200" rtl="0" eaLnBrk="1" latinLnBrk="0" hangingPunct="1">
        <a:lnSpc>
          <a:spcPct val="100000"/>
        </a:lnSpc>
        <a:spcBef>
          <a:spcPts val="0"/>
        </a:spcBef>
        <a:spcAft>
          <a:spcPts val="800"/>
        </a:spcAft>
        <a:buClr>
          <a:schemeClr val="tx1">
            <a:lumMod val="60000"/>
            <a:lumOff val="40000"/>
          </a:schemeClr>
        </a:buClr>
        <a:buFont typeface="Arial" panose="020B0604020202020204"/>
        <a:buChar char="•"/>
        <a:defRPr sz="1800" b="0" i="0" kern="1200">
          <a:solidFill>
            <a:schemeClr val="tx1"/>
          </a:solidFill>
          <a:latin typeface="Arial" panose="020B0604020202020204" pitchFamily="34" charset="0"/>
          <a:ea typeface="+mn-ea"/>
          <a:cs typeface="+mn-cs"/>
        </a:defRPr>
      </a:lvl3pPr>
      <a:lvl4pPr marL="1168400" indent="-228600" algn="l" defTabSz="457200"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panose="020B0604020202020204" pitchFamily="34" charset="0"/>
          <a:ea typeface="+mn-ea"/>
          <a:cs typeface="+mn-cs"/>
        </a:defRPr>
      </a:lvl4pPr>
      <a:lvl5pPr marL="1433195" indent="-228600" algn="l" defTabSz="457200"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6202248" y="2955619"/>
            <a:ext cx="2743433" cy="1921970"/>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9208647" y="2955619"/>
            <a:ext cx="2743433" cy="3162793"/>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ounded Rectangle 11"/>
          <p:cNvSpPr/>
          <p:nvPr/>
        </p:nvSpPr>
        <p:spPr>
          <a:xfrm>
            <a:off x="269506" y="2969475"/>
            <a:ext cx="2743433" cy="3148938"/>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p>
        </p:txBody>
      </p:sp>
      <p:sp>
        <p:nvSpPr>
          <p:cNvPr id="17" name="Rounded Rectangle 16"/>
          <p:cNvSpPr/>
          <p:nvPr/>
        </p:nvSpPr>
        <p:spPr>
          <a:xfrm>
            <a:off x="3228104" y="2955619"/>
            <a:ext cx="2743433" cy="1923838"/>
          </a:xfrm>
          <a:prstGeom prst="roundRect">
            <a:avLst/>
          </a:prstGeom>
          <a:solidFill>
            <a:srgbClr val="FEB714">
              <a:alpha val="7245"/>
            </a:srgbClr>
          </a:solidFill>
          <a:ln w="12700">
            <a:solidFill>
              <a:srgbClr val="FEB714">
                <a:alpha val="50000"/>
              </a:srgb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234367" y="2071916"/>
            <a:ext cx="2813711" cy="1054135"/>
          </a:xfrm>
          <a:prstGeom prst="rect">
            <a:avLst/>
          </a:prstGeom>
          <a:noFill/>
        </p:spPr>
        <p:txBody>
          <a:bodyPr wrap="square">
            <a:spAutoFit/>
          </a:bodyPr>
          <a:lstStyle/>
          <a:p>
            <a:pPr marL="177800" marR="0" lvl="0" algn="ctr" defTabSz="609600" rtl="0" eaLnBrk="1" fontAlgn="auto" latinLnBrk="0" hangingPunct="1">
              <a:lnSpc>
                <a:spcPts val="1480"/>
              </a:lnSpc>
              <a:spcBef>
                <a:spcPts val="0"/>
              </a:spcBef>
              <a:spcAft>
                <a:spcPts val="0"/>
              </a:spcAft>
              <a:buClrTx/>
              <a:buSzTx/>
              <a:defRPr/>
            </a:pPr>
            <a:r>
              <a:rPr kumimoji="0" lang="en-US" sz="13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帮助公民判断他人的主张或更普遍地寻找</a:t>
            </a:r>
            <a:r>
              <a:rPr kumimoji="0" lang="zh-CN" altLang="en-US" sz="13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kumimoji="0" lang="en-US" sz="13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和接收</a:t>
            </a:r>
            <a:r>
              <a:rPr lang="zh-CN" altLang="en-US" sz="1300" dirty="0">
                <a:solidFill>
                  <a:srgbClr val="254776"/>
                </a:solidFill>
                <a:latin typeface="Arial" panose="020B0604020202020204" pitchFamily="34" charset="0"/>
                <a:cs typeface="Arial" panose="020B0604020202020204" pitchFamily="34" charset="0"/>
              </a:rPr>
              <a:t>）</a:t>
            </a:r>
            <a:r>
              <a:rPr kumimoji="0" lang="en-US" sz="13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关于某个主题的可靠信息</a:t>
            </a:r>
            <a:endParaRPr kumimoji="0" lang="en-US" sz="13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717550" lvl="1" indent="-269875" algn="ctr">
              <a:lnSpc>
                <a:spcPts val="1480"/>
              </a:lnSpc>
              <a:buFont typeface="Courier New" panose="02070309020205020404" pitchFamily="49" charset="0"/>
              <a:buChar char="o"/>
              <a:defRPr/>
            </a:pPr>
            <a:endParaRPr kumimoji="0" lang="en-US" sz="13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717550" lvl="2" algn="ctr">
              <a:lnSpc>
                <a:spcPts val="1480"/>
              </a:lnSpc>
              <a:defRPr/>
            </a:pPr>
            <a:endParaRPr lang="en-US" sz="1300" dirty="0">
              <a:solidFill>
                <a:srgbClr val="254776"/>
              </a:solidFill>
              <a:latin typeface="Arial" panose="020B0604020202020204" pitchFamily="34" charset="0"/>
              <a:cs typeface="Arial" panose="020B0604020202020204" pitchFamily="34" charset="0"/>
            </a:endParaRPr>
          </a:p>
        </p:txBody>
      </p:sp>
      <p:sp>
        <p:nvSpPr>
          <p:cNvPr id="10" name="TextBox 9"/>
          <p:cNvSpPr txBox="1"/>
          <p:nvPr/>
        </p:nvSpPr>
        <p:spPr>
          <a:xfrm>
            <a:off x="391962" y="3071612"/>
            <a:ext cx="2520000" cy="2515235"/>
          </a:xfrm>
          <a:prstGeom prst="rect">
            <a:avLst/>
          </a:prstGeom>
          <a:noFill/>
        </p:spPr>
        <p:txBody>
          <a:bodyPr wrap="square">
            <a:spAutoFit/>
          </a:bodyPr>
          <a:lstStyle/>
          <a:p>
            <a:pPr marL="171450" indent="-171450">
              <a:buFont typeface="Arial" panose="020B0604020202020204" pitchFamily="34" charset="0"/>
              <a:buChar char="•"/>
              <a:defRPr/>
            </a:pPr>
            <a:r>
              <a:rPr kumimoji="0" lang="en-US" sz="1050" b="0" i="0" u="none" strike="noStrike" kern="1200" cap="none" spc="0" normalizeH="0" dirty="0" err="1">
                <a:solidFill>
                  <a:srgbClr val="254776"/>
                </a:solidFill>
                <a:latin typeface="Arial" panose="020B0604020202020204" pitchFamily="34" charset="0"/>
                <a:ea typeface="+mn-ea"/>
                <a:cs typeface="Arial" panose="020B0604020202020204" pitchFamily="34" charset="0"/>
              </a:rPr>
              <a:t>通过工具和培训培养批判性思维技能</a:t>
            </a:r>
            <a:r>
              <a:rPr kumimoji="0" lang="zh-CN" altLang="en-US" sz="1050" b="0" i="0" u="none" strike="noStrike" kern="1200" cap="none" spc="0" normalizeH="0" dirty="0">
                <a:solidFill>
                  <a:srgbClr val="254776"/>
                </a:solidFill>
                <a:latin typeface="Arial" panose="020B0604020202020204" pitchFamily="34" charset="0"/>
                <a:ea typeface="+mn-ea"/>
                <a:cs typeface="Arial" panose="020B0604020202020204" pitchFamily="34" charset="0"/>
              </a:rPr>
              <a:t>（</a:t>
            </a:r>
            <a:r>
              <a:rPr kumimoji="0" lang="en-US" sz="1050" b="0" i="0" u="none" strike="noStrike" kern="1200" cap="none" spc="0" normalizeH="0" dirty="0" err="1">
                <a:solidFill>
                  <a:srgbClr val="254776"/>
                </a:solidFill>
                <a:latin typeface="Arial" panose="020B0604020202020204" pitchFamily="34" charset="0"/>
                <a:ea typeface="+mn-ea"/>
                <a:cs typeface="Arial" panose="020B0604020202020204" pitchFamily="34" charset="0"/>
              </a:rPr>
              <a:t>例如thatsaclaim.org和Sense</a:t>
            </a:r>
            <a:r>
              <a:rPr lang="en-US" sz="1050" dirty="0">
                <a:solidFill>
                  <a:srgbClr val="254776"/>
                </a:solidFill>
                <a:latin typeface="Arial" panose="020B0604020202020204" pitchFamily="34" charset="0"/>
                <a:cs typeface="Arial" panose="020B0604020202020204" pitchFamily="34" charset="0"/>
              </a:rPr>
              <a:t> </a:t>
            </a:r>
            <a:r>
              <a:rPr kumimoji="0" lang="en-US" sz="1050" b="0" i="0" u="none" strike="noStrike" kern="1200" cap="none" spc="0" normalizeH="0" dirty="0">
                <a:solidFill>
                  <a:srgbClr val="254776"/>
                </a:solidFill>
                <a:latin typeface="Arial" panose="020B0604020202020204" pitchFamily="34" charset="0"/>
                <a:ea typeface="+mn-ea"/>
                <a:cs typeface="Arial" panose="020B0604020202020204" pitchFamily="34" charset="0"/>
              </a:rPr>
              <a:t>About </a:t>
            </a:r>
            <a:r>
              <a:rPr kumimoji="0" lang="en-US" sz="1050" b="0" i="0" u="none" strike="noStrike" kern="1200" cap="none" spc="0" normalizeH="0" dirty="0" err="1">
                <a:solidFill>
                  <a:srgbClr val="254776"/>
                </a:solidFill>
                <a:latin typeface="Arial" panose="020B0604020202020204" pitchFamily="34" charset="0"/>
                <a:ea typeface="+mn-ea"/>
                <a:cs typeface="Arial" panose="020B0604020202020204" pitchFamily="34" charset="0"/>
              </a:rPr>
              <a:t>Science的风险知识框架</a:t>
            </a:r>
            <a:r>
              <a:rPr kumimoji="0" lang="zh-CN" altLang="en-US" sz="1050" b="0" i="0" u="none" strike="noStrike" kern="1200" cap="none" spc="0" normalizeH="0" dirty="0">
                <a:solidFill>
                  <a:srgbClr val="254776"/>
                </a:solidFill>
                <a:latin typeface="Arial" panose="020B0604020202020204" pitchFamily="34" charset="0"/>
                <a:ea typeface="+mn-ea"/>
                <a:cs typeface="Arial" panose="020B0604020202020204" pitchFamily="34" charset="0"/>
              </a:rPr>
              <a:t>），</a:t>
            </a:r>
            <a:r>
              <a:rPr kumimoji="0" lang="en-US" sz="1050" b="0" i="0" u="none" strike="noStrike" kern="1200" cap="none" spc="0" normalizeH="0" dirty="0" err="1">
                <a:solidFill>
                  <a:srgbClr val="254776"/>
                </a:solidFill>
                <a:latin typeface="Arial" panose="020B0604020202020204" pitchFamily="34" charset="0"/>
                <a:ea typeface="+mn-ea"/>
                <a:cs typeface="Arial" panose="020B0604020202020204" pitchFamily="34" charset="0"/>
              </a:rPr>
              <a:t>包括在学校</a:t>
            </a:r>
            <a:endParaRPr kumimoji="0" lang="en-US" sz="1050" b="0" i="0" u="none" strike="noStrike" kern="1200" cap="none" spc="0" normalizeH="0" baseline="0" dirty="0">
              <a:solidFill>
                <a:srgbClr val="254776"/>
              </a:solidFill>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defRPr/>
            </a:pPr>
            <a:r>
              <a:rPr lang="en-US" sz="1050" dirty="0" err="1">
                <a:solidFill>
                  <a:srgbClr val="254776"/>
                </a:solidFill>
                <a:latin typeface="Arial" panose="020B0604020202020204" pitchFamily="34" charset="0"/>
                <a:cs typeface="Arial" panose="020B0604020202020204" pitchFamily="34" charset="0"/>
              </a:rPr>
              <a:t>关于不同主题最佳证据的简明摘要</a:t>
            </a:r>
            <a:r>
              <a:rPr lang="zh-CN" altLang="en-US" sz="1050" dirty="0">
                <a:solidFill>
                  <a:srgbClr val="254776"/>
                </a:solidFill>
                <a:latin typeface="Arial" panose="020B0604020202020204" pitchFamily="34" charset="0"/>
                <a:cs typeface="Arial" panose="020B0604020202020204" pitchFamily="34" charset="0"/>
              </a:rPr>
              <a:t>（</a:t>
            </a:r>
            <a:r>
              <a:rPr lang="en-US" sz="1050" dirty="0" err="1">
                <a:solidFill>
                  <a:srgbClr val="254776"/>
                </a:solidFill>
                <a:latin typeface="Arial" panose="020B0604020202020204" pitchFamily="34" charset="0"/>
                <a:cs typeface="Arial" panose="020B0604020202020204" pitchFamily="34" charset="0"/>
              </a:rPr>
              <a:t>例如Campbell和Cochrane</a:t>
            </a:r>
            <a:r>
              <a:rPr lang="zh-CN" altLang="en-US" sz="1050" dirty="0">
                <a:solidFill>
                  <a:srgbClr val="254776"/>
                </a:solidFill>
                <a:latin typeface="Arial" panose="020B0604020202020204" pitchFamily="34" charset="0"/>
                <a:cs typeface="Arial" panose="020B0604020202020204" pitchFamily="34" charset="0"/>
              </a:rPr>
              <a:t>）</a:t>
            </a:r>
            <a:r>
              <a:rPr lang="en-US" sz="1050" dirty="0" err="1">
                <a:solidFill>
                  <a:srgbClr val="254776"/>
                </a:solidFill>
                <a:latin typeface="Arial" panose="020B0604020202020204" pitchFamily="34" charset="0"/>
                <a:cs typeface="Arial" panose="020B0604020202020204" pitchFamily="34" charset="0"/>
              </a:rPr>
              <a:t>以及随附的视听材料</a:t>
            </a:r>
            <a:endParaRPr kumimoji="0" lang="en-US" sz="1050" b="0" i="0" u="none" strike="noStrike" kern="1200" cap="none" spc="0" normalizeH="0" baseline="0" dirty="0">
              <a:solidFill>
                <a:srgbClr val="254776"/>
              </a:solidFill>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defRPr/>
            </a:pPr>
            <a:r>
              <a:rPr lang="en-US" sz="1050" dirty="0" err="1">
                <a:solidFill>
                  <a:srgbClr val="254776"/>
                </a:solidFill>
                <a:latin typeface="Arial" panose="020B0604020202020204" pitchFamily="34" charset="0"/>
                <a:cs typeface="Arial" panose="020B0604020202020204" pitchFamily="34" charset="0"/>
              </a:rPr>
              <a:t>新闻和科学传播策略</a:t>
            </a:r>
            <a:r>
              <a:rPr lang="zh-CN" altLang="en-US" sz="1050" dirty="0">
                <a:solidFill>
                  <a:srgbClr val="254776"/>
                </a:solidFill>
                <a:latin typeface="Arial" panose="020B0604020202020204" pitchFamily="34" charset="0"/>
                <a:cs typeface="Arial" panose="020B0604020202020204" pitchFamily="34" charset="0"/>
              </a:rPr>
              <a:t>（</a:t>
            </a:r>
            <a:r>
              <a:rPr lang="en-US" sz="1050" dirty="0" err="1">
                <a:solidFill>
                  <a:srgbClr val="254776"/>
                </a:solidFill>
                <a:latin typeface="Arial" panose="020B0604020202020204" pitchFamily="34" charset="0"/>
                <a:cs typeface="Arial" panose="020B0604020202020204" pitchFamily="34" charset="0"/>
              </a:rPr>
              <a:t>例如事实核查服务</a:t>
            </a:r>
            <a:r>
              <a:rPr lang="zh-CN" altLang="en-US" sz="1050" dirty="0">
                <a:solidFill>
                  <a:srgbClr val="254776"/>
                </a:solidFill>
                <a:latin typeface="Arial" panose="020B0604020202020204" pitchFamily="34" charset="0"/>
                <a:cs typeface="Arial" panose="020B0604020202020204" pitchFamily="34" charset="0"/>
              </a:rPr>
              <a:t>、“</a:t>
            </a:r>
            <a:r>
              <a:rPr lang="en-US" sz="1050" dirty="0" err="1">
                <a:solidFill>
                  <a:srgbClr val="254776"/>
                </a:solidFill>
                <a:latin typeface="Arial" panose="020B0604020202020204" pitchFamily="34" charset="0"/>
                <a:cs typeface="Arial" panose="020B0604020202020204" pitchFamily="34" charset="0"/>
              </a:rPr>
              <a:t>先发制人</a:t>
            </a:r>
            <a:r>
              <a:rPr lang="zh-CN" altLang="en-US" sz="1050" dirty="0">
                <a:solidFill>
                  <a:srgbClr val="254776"/>
                </a:solidFill>
                <a:latin typeface="Arial" panose="020B0604020202020204" pitchFamily="34" charset="0"/>
                <a:cs typeface="Arial" panose="020B0604020202020204" pitchFamily="34" charset="0"/>
              </a:rPr>
              <a:t>”</a:t>
            </a:r>
            <a:r>
              <a:rPr lang="en-US" sz="1050" dirty="0" err="1">
                <a:solidFill>
                  <a:srgbClr val="254776"/>
                </a:solidFill>
                <a:latin typeface="Arial" panose="020B0604020202020204" pitchFamily="34" charset="0"/>
                <a:cs typeface="Arial" panose="020B0604020202020204" pitchFamily="34" charset="0"/>
              </a:rPr>
              <a:t>帮助人们认识如何警惕错误信息和阴谋论以及涉及错误信息前后立即对证据进行的</a:t>
            </a:r>
            <a:r>
              <a:rPr lang="zh-CN" altLang="en-US" sz="1050" dirty="0">
                <a:solidFill>
                  <a:srgbClr val="254776"/>
                </a:solidFill>
                <a:latin typeface="Arial" panose="020B0604020202020204" pitchFamily="34" charset="0"/>
                <a:cs typeface="Arial" panose="020B0604020202020204" pitchFamily="34" charset="0"/>
              </a:rPr>
              <a:t>“</a:t>
            </a:r>
            <a:r>
              <a:rPr lang="en-US" sz="1050" dirty="0" err="1">
                <a:solidFill>
                  <a:srgbClr val="254776"/>
                </a:solidFill>
                <a:latin typeface="Arial" panose="020B0604020202020204" pitchFamily="34" charset="0"/>
                <a:cs typeface="Arial" panose="020B0604020202020204" pitchFamily="34" charset="0"/>
              </a:rPr>
              <a:t>真相三明治</a:t>
            </a:r>
            <a:r>
              <a:rPr lang="zh-CN" altLang="en-US" sz="1050" dirty="0">
                <a:solidFill>
                  <a:srgbClr val="254776"/>
                </a:solidFill>
                <a:latin typeface="Arial" panose="020B0604020202020204" pitchFamily="34" charset="0"/>
                <a:cs typeface="Arial" panose="020B0604020202020204" pitchFamily="34" charset="0"/>
              </a:rPr>
              <a:t>”）</a:t>
            </a:r>
            <a:endParaRPr lang="en-US" sz="1050" dirty="0">
              <a:solidFill>
                <a:srgbClr val="254776"/>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en-US" sz="1050" dirty="0" err="1">
                <a:solidFill>
                  <a:srgbClr val="254776"/>
                </a:solidFill>
                <a:latin typeface="Arial" panose="020B0604020202020204" pitchFamily="34" charset="0"/>
                <a:cs typeface="Arial" panose="020B0604020202020204" pitchFamily="34" charset="0"/>
              </a:rPr>
              <a:t>开展活动</a:t>
            </a:r>
            <a:r>
              <a:rPr lang="zh-CN" altLang="en-US" sz="1050" dirty="0">
                <a:solidFill>
                  <a:srgbClr val="254776"/>
                </a:solidFill>
                <a:latin typeface="Arial" panose="020B0604020202020204" pitchFamily="34" charset="0"/>
                <a:cs typeface="Arial" panose="020B0604020202020204" pitchFamily="34" charset="0"/>
              </a:rPr>
              <a:t>，</a:t>
            </a:r>
            <a:r>
              <a:rPr lang="en-US" sz="1050" dirty="0" err="1">
                <a:solidFill>
                  <a:srgbClr val="254776"/>
                </a:solidFill>
                <a:latin typeface="Arial" panose="020B0604020202020204" pitchFamily="34" charset="0"/>
                <a:cs typeface="Arial" panose="020B0604020202020204" pitchFamily="34" charset="0"/>
              </a:rPr>
              <a:t>建立一种理解、重视和使用证据的文化</a:t>
            </a:r>
            <a:r>
              <a:rPr lang="zh-CN" altLang="en-US" sz="1050" dirty="0">
                <a:solidFill>
                  <a:srgbClr val="254776"/>
                </a:solidFill>
                <a:latin typeface="Arial" panose="020B0604020202020204" pitchFamily="34" charset="0"/>
                <a:cs typeface="Arial" panose="020B0604020202020204" pitchFamily="34" charset="0"/>
              </a:rPr>
              <a:t>（</a:t>
            </a:r>
            <a:r>
              <a:rPr lang="en-US" sz="1050" dirty="0" err="1">
                <a:solidFill>
                  <a:srgbClr val="254776"/>
                </a:solidFill>
                <a:latin typeface="Arial" panose="020B0604020202020204" pitchFamily="34" charset="0"/>
                <a:cs typeface="Arial" panose="020B0604020202020204" pitchFamily="34" charset="0"/>
              </a:rPr>
              <a:t>证据周和添加</a:t>
            </a:r>
            <a:r>
              <a:rPr lang="zh-CN" altLang="en-US" sz="1050" dirty="0">
                <a:solidFill>
                  <a:srgbClr val="254776"/>
                </a:solidFill>
                <a:latin typeface="Arial" panose="020B0604020202020204" pitchFamily="34" charset="0"/>
                <a:cs typeface="Arial" panose="020B0604020202020204" pitchFamily="34" charset="0"/>
              </a:rPr>
              <a:t>“</a:t>
            </a:r>
            <a:r>
              <a:rPr lang="en-US" sz="1050" dirty="0">
                <a:solidFill>
                  <a:srgbClr val="254776"/>
                </a:solidFill>
                <a:latin typeface="Arial" panose="020B0604020202020204" pitchFamily="34" charset="0"/>
                <a:cs typeface="Arial" panose="020B0604020202020204" pitchFamily="34" charset="0"/>
              </a:rPr>
              <a:t>#询问证据</a:t>
            </a:r>
            <a:r>
              <a:rPr lang="zh-CN" altLang="en-US" sz="1050" dirty="0">
                <a:solidFill>
                  <a:srgbClr val="254776"/>
                </a:solidFill>
                <a:latin typeface="Arial" panose="020B0604020202020204" pitchFamily="34" charset="0"/>
                <a:cs typeface="Arial" panose="020B0604020202020204" pitchFamily="34" charset="0"/>
              </a:rPr>
              <a:t>”</a:t>
            </a:r>
            <a:r>
              <a:rPr lang="en-US" sz="1050" dirty="0" err="1">
                <a:solidFill>
                  <a:srgbClr val="254776"/>
                </a:solidFill>
                <a:latin typeface="Arial" panose="020B0604020202020204" pitchFamily="34" charset="0"/>
                <a:cs typeface="Arial" panose="020B0604020202020204" pitchFamily="34" charset="0"/>
              </a:rPr>
              <a:t>话题标签</a:t>
            </a:r>
            <a:r>
              <a:rPr lang="zh-CN" altLang="en-US" sz="1050" dirty="0">
                <a:solidFill>
                  <a:srgbClr val="254776"/>
                </a:solidFill>
                <a:latin typeface="Arial" panose="020B0604020202020204" pitchFamily="34" charset="0"/>
                <a:cs typeface="Arial" panose="020B0604020202020204" pitchFamily="34" charset="0"/>
              </a:rPr>
              <a:t>）</a:t>
            </a:r>
            <a:endParaRPr lang="en-US" sz="1050" dirty="0">
              <a:solidFill>
                <a:srgbClr val="254776"/>
              </a:solidFill>
              <a:latin typeface="Arial" panose="020B0604020202020204" pitchFamily="34" charset="0"/>
              <a:cs typeface="Arial" panose="020B0604020202020204" pitchFamily="34" charset="0"/>
            </a:endParaRPr>
          </a:p>
        </p:txBody>
      </p:sp>
      <p:sp>
        <p:nvSpPr>
          <p:cNvPr id="14" name="TextBox 13"/>
          <p:cNvSpPr txBox="1"/>
          <p:nvPr/>
        </p:nvSpPr>
        <p:spPr>
          <a:xfrm>
            <a:off x="3223260" y="3045050"/>
            <a:ext cx="2673350" cy="1276350"/>
          </a:xfrm>
          <a:prstGeom prst="rect">
            <a:avLst/>
          </a:prstGeom>
          <a:noFill/>
        </p:spPr>
        <p:txBody>
          <a:bodyPr wrap="square">
            <a:spAutoFit/>
          </a:bodyPr>
          <a:lstStyle/>
          <a:p>
            <a:pPr marL="171450" indent="-171450">
              <a:buFont typeface="Arial" panose="020B0604020202020204" pitchFamily="34" charset="0"/>
              <a:buChar char="•"/>
              <a:defRPr/>
            </a:pP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在线网站</a:t>
            </a:r>
            <a:r>
              <a:rPr kumimoji="0" lang="zh-CN" alt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kumimoji="0" 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像Wirecutter</a:t>
            </a:r>
            <a:r>
              <a:rPr lang="en-US" sz="1100" noProof="0" dirty="0">
                <a:ln>
                  <a:noFill/>
                </a:ln>
                <a:solidFill>
                  <a:srgbClr val="254776"/>
                </a:solidFill>
                <a:effectLst/>
                <a:uLnTx/>
                <a:uFillTx/>
                <a:latin typeface="Arial" panose="020B0604020202020204" pitchFamily="34" charset="0"/>
                <a:cs typeface="Arial" panose="020B0604020202020204" pitchFamily="34" charset="0"/>
              </a:rPr>
              <a:t>用于</a:t>
            </a:r>
            <a:r>
              <a:rPr kumimoji="0" 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购物，80 000小时用于寻找高影响力的职业或高影响力</a:t>
            </a:r>
            <a:r>
              <a:rPr lang="en-US" sz="1100" noProof="0" dirty="0">
                <a:ln>
                  <a:noFill/>
                </a:ln>
                <a:solidFill>
                  <a:srgbClr val="254776"/>
                </a:solidFill>
                <a:effectLst/>
                <a:uLnTx/>
                <a:uFillTx/>
                <a:latin typeface="Arial" panose="020B0604020202020204" pitchFamily="34" charset="0"/>
                <a:cs typeface="Arial" panose="020B0604020202020204" pitchFamily="34" charset="0"/>
              </a:rPr>
              <a:t>的志愿服务机</a:t>
            </a:r>
            <a:r>
              <a:rPr lang="zh-CN" altLang="en-US" sz="1100" noProof="0" dirty="0">
                <a:ln>
                  <a:noFill/>
                </a:ln>
                <a:solidFill>
                  <a:srgbClr val="254776"/>
                </a:solidFill>
                <a:effectLst/>
                <a:uLnTx/>
                <a:uFillTx/>
                <a:latin typeface="Arial" panose="020B0604020202020204" pitchFamily="34" charset="0"/>
                <a:cs typeface="Arial" panose="020B0604020202020204" pitchFamily="34" charset="0"/>
              </a:rPr>
              <a:t>，</a:t>
            </a:r>
            <a:r>
              <a:rPr lang="en-US" sz="1100" noProof="0" dirty="0" err="1">
                <a:ln>
                  <a:noFill/>
                </a:ln>
                <a:solidFill>
                  <a:srgbClr val="254776"/>
                </a:solidFill>
                <a:effectLst/>
                <a:uLnTx/>
                <a:uFillTx/>
                <a:latin typeface="Arial" panose="020B0604020202020204" pitchFamily="34" charset="0"/>
                <a:cs typeface="Arial" panose="020B0604020202020204" pitchFamily="34" charset="0"/>
              </a:rPr>
              <a:t>GiveWell用于捐赠给那些能够充分利用每一美元的慈善机构</a:t>
            </a:r>
            <a:endParaRPr lang="en-US" sz="1100" noProof="0" dirty="0">
              <a:ln>
                <a:noFill/>
              </a:ln>
              <a:solidFill>
                <a:srgbClr val="254776"/>
              </a:solidFill>
              <a:effectLst/>
              <a:uLnTx/>
              <a:uFillTx/>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工具</a:t>
            </a:r>
            <a:r>
              <a:rPr kumimoji="0" lang="zh-CN" alt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如决策辅助工具</a:t>
            </a:r>
            <a:r>
              <a:rPr lang="zh-CN" altLang="en-US" sz="1100" dirty="0">
                <a:solidFill>
                  <a:srgbClr val="254776"/>
                </a:solidFill>
                <a:latin typeface="Arial" panose="020B0604020202020204" pitchFamily="34" charset="0"/>
                <a:cs typeface="Arial" panose="020B0604020202020204" pitchFamily="34" charset="0"/>
              </a:rPr>
              <a:t>，</a:t>
            </a: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有助于根据选项的利弊进行分析</a:t>
            </a:r>
            <a:endParaRPr kumimoji="0" 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28" name="TextBox 27"/>
          <p:cNvSpPr txBox="1"/>
          <p:nvPr/>
        </p:nvSpPr>
        <p:spPr>
          <a:xfrm>
            <a:off x="6201819" y="3045108"/>
            <a:ext cx="2681831" cy="1106805"/>
          </a:xfrm>
          <a:prstGeom prst="rect">
            <a:avLst/>
          </a:prstGeom>
          <a:noFill/>
        </p:spPr>
        <p:txBody>
          <a:bodyPr wrap="square">
            <a:spAutoFit/>
          </a:bodyPr>
          <a:lstStyle/>
          <a:p>
            <a:pPr marL="171450" indent="-171450">
              <a:buFont typeface="Arial" panose="020B0604020202020204" pitchFamily="34" charset="0"/>
              <a:buChar char="•"/>
              <a:defRPr/>
            </a:pP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网站问题可以提交给资助研究的组织</a:t>
            </a:r>
            <a:endParaRPr kumimoji="0" 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defRPr/>
            </a:pPr>
            <a:r>
              <a:rPr lang="en-US" sz="1100" noProof="0" dirty="0" err="1">
                <a:ln>
                  <a:noFill/>
                </a:ln>
                <a:solidFill>
                  <a:srgbClr val="254776"/>
                </a:solidFill>
                <a:effectLst/>
                <a:uLnTx/>
                <a:uFillTx/>
                <a:latin typeface="Arial" panose="020B0604020202020204" pitchFamily="34" charset="0"/>
                <a:cs typeface="Arial" panose="020B0604020202020204" pitchFamily="34" charset="0"/>
              </a:rPr>
              <a:t>让公民参与优先排序过程</a:t>
            </a:r>
            <a:r>
              <a:rPr lang="zh-CN" altLang="en-US" sz="1100" noProof="0" dirty="0">
                <a:ln>
                  <a:noFill/>
                </a:ln>
                <a:solidFill>
                  <a:srgbClr val="254776"/>
                </a:solidFill>
                <a:effectLst/>
                <a:uLnTx/>
                <a:uFillTx/>
                <a:latin typeface="Arial" panose="020B0604020202020204" pitchFamily="34" charset="0"/>
                <a:cs typeface="Arial" panose="020B0604020202020204" pitchFamily="34" charset="0"/>
              </a:rPr>
              <a:t>（</a:t>
            </a:r>
            <a:r>
              <a:rPr lang="en-US" sz="1100" noProof="0" dirty="0" err="1">
                <a:ln>
                  <a:noFill/>
                </a:ln>
                <a:solidFill>
                  <a:srgbClr val="254776"/>
                </a:solidFill>
                <a:effectLst/>
                <a:uLnTx/>
                <a:uFillTx/>
                <a:latin typeface="Arial" panose="020B0604020202020204" pitchFamily="34" charset="0"/>
                <a:cs typeface="Arial" panose="020B0604020202020204" pitchFamily="34" charset="0"/>
              </a:rPr>
              <a:t>例如詹姆斯•林德联盟</a:t>
            </a:r>
            <a:r>
              <a:rPr lang="zh-CN" altLang="en-US" sz="1100" dirty="0">
                <a:solidFill>
                  <a:srgbClr val="254776"/>
                </a:solidFill>
                <a:latin typeface="Arial" panose="020B0604020202020204" pitchFamily="34" charset="0"/>
                <a:cs typeface="Arial" panose="020B0604020202020204" pitchFamily="34" charset="0"/>
              </a:rPr>
              <a:t>）</a:t>
            </a:r>
            <a:endParaRPr lang="en-US" sz="1100" noProof="0" dirty="0">
              <a:ln>
                <a:noFill/>
              </a:ln>
              <a:solidFill>
                <a:srgbClr val="254776"/>
              </a:solidFill>
              <a:effectLst/>
              <a:uLnTx/>
              <a:uFillTx/>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支持公民成为研究小组的合作伙伴</a:t>
            </a:r>
            <a:r>
              <a:rPr kumimoji="0" lang="zh-CN" alt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进行新的研究</a:t>
            </a:r>
            <a:r>
              <a:rPr kumimoji="0" lang="zh-CN" alt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或综合解决同一问题的所有研究中的已知信息</a:t>
            </a:r>
            <a:endParaRPr lang="en-US" sz="1100" noProof="0" dirty="0">
              <a:ln>
                <a:noFill/>
              </a:ln>
              <a:solidFill>
                <a:srgbClr val="254776"/>
              </a:solidFill>
              <a:effectLst/>
              <a:uLnTx/>
              <a:uFillTx/>
              <a:latin typeface="Arial" panose="020B0604020202020204" pitchFamily="34" charset="0"/>
              <a:cs typeface="Arial" panose="020B0604020202020204" pitchFamily="34" charset="0"/>
            </a:endParaRPr>
          </a:p>
        </p:txBody>
      </p:sp>
      <p:sp>
        <p:nvSpPr>
          <p:cNvPr id="30" name="TextBox 29"/>
          <p:cNvSpPr txBox="1"/>
          <p:nvPr/>
        </p:nvSpPr>
        <p:spPr>
          <a:xfrm>
            <a:off x="9230057" y="3100299"/>
            <a:ext cx="2736000" cy="2123658"/>
          </a:xfrm>
          <a:prstGeom prst="rect">
            <a:avLst/>
          </a:prstGeom>
          <a:noFill/>
        </p:spPr>
        <p:txBody>
          <a:bodyPr wrap="square">
            <a:spAutoFit/>
          </a:bodyPr>
          <a:lstStyle/>
          <a:p>
            <a:pPr marL="171450" indent="-171450" hangingPunct="0">
              <a:buFont typeface="Arial" panose="020B0604020202020204" pitchFamily="34" charset="0"/>
              <a:buChar char="•"/>
              <a:defRPr/>
            </a:pPr>
            <a:r>
              <a:rPr lang="en-US" sz="1100" noProof="0" dirty="0" err="1">
                <a:ln>
                  <a:noFill/>
                </a:ln>
                <a:solidFill>
                  <a:srgbClr val="254776"/>
                </a:solidFill>
                <a:effectLst/>
                <a:uLnTx/>
                <a:uFillTx/>
                <a:latin typeface="Arial" panose="020B0604020202020204" pitchFamily="34" charset="0"/>
                <a:cs typeface="Arial" panose="020B0604020202020204" pitchFamily="34" charset="0"/>
              </a:rPr>
              <a:t>法律要求产品、服务和信息基于证据</a:t>
            </a:r>
            <a:endParaRPr lang="en-US" sz="1100" noProof="0" dirty="0">
              <a:ln>
                <a:noFill/>
              </a:ln>
              <a:solidFill>
                <a:srgbClr val="254776"/>
              </a:solidFill>
              <a:effectLst/>
              <a:uLnTx/>
              <a:uFillTx/>
              <a:latin typeface="Arial" panose="020B0604020202020204" pitchFamily="34" charset="0"/>
              <a:cs typeface="Arial" panose="020B0604020202020204" pitchFamily="34" charset="0"/>
            </a:endParaRPr>
          </a:p>
          <a:p>
            <a:pPr hangingPunct="0">
              <a:defRPr/>
            </a:pPr>
            <a:r>
              <a:rPr lang="zh-CN" altLang="en-US" sz="1100" dirty="0">
                <a:solidFill>
                  <a:srgbClr val="254776"/>
                </a:solidFill>
                <a:latin typeface="Arial" panose="020B0604020202020204" pitchFamily="34" charset="0"/>
                <a:cs typeface="Arial" panose="020B0604020202020204" pitchFamily="34" charset="0"/>
              </a:rPr>
              <a:t>   </a:t>
            </a:r>
            <a:r>
              <a:rPr lang="zh-CN" altLang="en-US" sz="1100" noProof="0" dirty="0">
                <a:ln>
                  <a:noFill/>
                </a:ln>
                <a:solidFill>
                  <a:srgbClr val="254776"/>
                </a:solidFill>
                <a:effectLst/>
                <a:uLnTx/>
                <a:uFillTx/>
                <a:latin typeface="Arial" panose="020B0604020202020204" pitchFamily="34" charset="0"/>
                <a:cs typeface="Arial" panose="020B0604020202020204" pitchFamily="34" charset="0"/>
              </a:rPr>
              <a:t>（</a:t>
            </a:r>
            <a:r>
              <a:rPr lang="en-US" sz="1100" noProof="0" dirty="0" err="1">
                <a:ln>
                  <a:noFill/>
                </a:ln>
                <a:solidFill>
                  <a:srgbClr val="254776"/>
                </a:solidFill>
                <a:effectLst/>
                <a:uLnTx/>
                <a:uFillTx/>
                <a:latin typeface="Arial" panose="020B0604020202020204" pitchFamily="34" charset="0"/>
                <a:cs typeface="Arial" panose="020B0604020202020204" pitchFamily="34" charset="0"/>
              </a:rPr>
              <a:t>并规定传播错误信息是非法的</a:t>
            </a:r>
            <a:r>
              <a:rPr lang="zh-CN" altLang="en-US" sz="1100" dirty="0">
                <a:solidFill>
                  <a:srgbClr val="254776"/>
                </a:solidFill>
                <a:latin typeface="Arial" panose="020B0604020202020204" pitchFamily="34" charset="0"/>
                <a:cs typeface="Arial" panose="020B0604020202020204" pitchFamily="34" charset="0"/>
              </a:rPr>
              <a:t>）</a:t>
            </a:r>
            <a:endParaRPr lang="en-US" sz="1100" noProof="0" dirty="0">
              <a:ln>
                <a:noFill/>
              </a:ln>
              <a:solidFill>
                <a:srgbClr val="254776"/>
              </a:solidFill>
              <a:effectLst/>
              <a:uLnTx/>
              <a:uFillTx/>
              <a:latin typeface="Arial" panose="020B0604020202020204" pitchFamily="34" charset="0"/>
              <a:cs typeface="Arial" panose="020B0604020202020204" pitchFamily="34" charset="0"/>
            </a:endParaRPr>
          </a:p>
          <a:p>
            <a:pPr marL="171450" indent="-171450" hangingPunct="0">
              <a:buFont typeface="Arial" panose="020B0604020202020204" pitchFamily="34" charset="0"/>
              <a:buChar char="•"/>
              <a:defRPr/>
            </a:pP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对宣传基于证据的产品、服务和信息的</a:t>
            </a:r>
            <a:r>
              <a:rPr lang="en-US" sz="1100" noProof="0" dirty="0" err="1">
                <a:ln>
                  <a:noFill/>
                </a:ln>
                <a:solidFill>
                  <a:srgbClr val="254776"/>
                </a:solidFill>
                <a:effectLst/>
                <a:uLnTx/>
                <a:uFillTx/>
                <a:latin typeface="Arial" panose="020B0604020202020204" pitchFamily="34" charset="0"/>
                <a:cs typeface="Arial" panose="020B0604020202020204" pitchFamily="34" charset="0"/>
              </a:rPr>
              <a:t>企业进行奖励</a:t>
            </a:r>
            <a:r>
              <a:rPr lang="zh-CN" altLang="en-US" sz="1100" dirty="0">
                <a:solidFill>
                  <a:srgbClr val="254776"/>
                </a:solidFill>
                <a:latin typeface="Arial" panose="020B0604020202020204" pitchFamily="34" charset="0"/>
                <a:cs typeface="Arial" panose="020B0604020202020204" pitchFamily="34" charset="0"/>
              </a:rPr>
              <a:t>（</a:t>
            </a: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对不基于证据的企业</a:t>
            </a:r>
            <a:r>
              <a:rPr lang="en-US" sz="1100" noProof="0" dirty="0" err="1">
                <a:ln>
                  <a:noFill/>
                </a:ln>
                <a:solidFill>
                  <a:srgbClr val="254776"/>
                </a:solidFill>
                <a:effectLst/>
                <a:uLnTx/>
                <a:uFillTx/>
                <a:latin typeface="Arial" panose="020B0604020202020204" pitchFamily="34" charset="0"/>
                <a:cs typeface="Arial" panose="020B0604020202020204" pitchFamily="34" charset="0"/>
              </a:rPr>
              <a:t>进行</a:t>
            </a: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惩罚</a:t>
            </a:r>
            <a:r>
              <a:rPr lang="zh-CN" altLang="en-US" sz="1100" dirty="0">
                <a:solidFill>
                  <a:srgbClr val="254776"/>
                </a:solidFill>
                <a:latin typeface="Arial" panose="020B0604020202020204" pitchFamily="34" charset="0"/>
                <a:cs typeface="Arial" panose="020B0604020202020204" pitchFamily="34" charset="0"/>
              </a:rPr>
              <a:t>）</a:t>
            </a:r>
            <a:endParaRPr kumimoji="0" 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71450" indent="-171450" hangingPunct="0">
              <a:buFont typeface="Arial" panose="020B0604020202020204" pitchFamily="34" charset="0"/>
              <a:buChar char="•"/>
              <a:defRPr/>
            </a:pP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为大型科技公司提供部分基于证据的产品、服务和信息的算法</a:t>
            </a:r>
            <a:r>
              <a:rPr kumimoji="0" lang="zh-CN" alt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并限制错误信息的传播</a:t>
            </a:r>
            <a:r>
              <a:rPr kumimoji="0" lang="zh-CN" alt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endParaRPr kumimoji="0" 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71450" indent="-171450" hangingPunct="0">
              <a:buFont typeface="Arial" panose="020B0604020202020204" pitchFamily="34" charset="0"/>
              <a:buChar char="•"/>
              <a:defRPr/>
            </a:pP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使用</a:t>
            </a:r>
            <a:r>
              <a:rPr lang="zh-CN" altLang="en-US" sz="1100" dirty="0">
                <a:solidFill>
                  <a:srgbClr val="254776"/>
                </a:solidFill>
                <a:latin typeface="Arial" panose="020B0604020202020204" pitchFamily="34" charset="0"/>
                <a:cs typeface="Arial" panose="020B0604020202020204" pitchFamily="34" charset="0"/>
              </a:rPr>
              <a:t>“</a:t>
            </a:r>
            <a:r>
              <a:rPr lang="en-US" sz="1100" noProof="0" dirty="0" err="1">
                <a:ln>
                  <a:noFill/>
                </a:ln>
                <a:solidFill>
                  <a:srgbClr val="254776"/>
                </a:solidFill>
                <a:effectLst/>
                <a:uLnTx/>
                <a:uFillTx/>
                <a:latin typeface="Arial" panose="020B0604020202020204" pitchFamily="34" charset="0"/>
                <a:cs typeface="Arial" panose="020B0604020202020204" pitchFamily="34" charset="0"/>
              </a:rPr>
              <a:t>推动</a:t>
            </a:r>
            <a:r>
              <a:rPr lang="zh-CN" altLang="en-US" sz="1100" noProof="0" dirty="0">
                <a:ln>
                  <a:noFill/>
                </a:ln>
                <a:solidFill>
                  <a:srgbClr val="254776"/>
                </a:solidFill>
                <a:effectLst/>
                <a:uLnTx/>
                <a:uFillTx/>
                <a:latin typeface="Arial" panose="020B0604020202020204" pitchFamily="34" charset="0"/>
                <a:cs typeface="Arial" panose="020B0604020202020204" pitchFamily="34" charset="0"/>
              </a:rPr>
              <a:t>”</a:t>
            </a: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策略</a:t>
            </a:r>
            <a:r>
              <a:rPr lang="zh-CN" altLang="en-US" sz="1100" dirty="0">
                <a:solidFill>
                  <a:srgbClr val="254776"/>
                </a:solidFill>
                <a:latin typeface="Arial" panose="020B0604020202020204" pitchFamily="34" charset="0"/>
                <a:cs typeface="Arial" panose="020B0604020202020204" pitchFamily="34" charset="0"/>
              </a:rPr>
              <a:t>，</a:t>
            </a: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引导公民做出基于证据的选择</a:t>
            </a:r>
            <a:r>
              <a:rPr lang="zh-CN" altLang="en-US" sz="1100" dirty="0">
                <a:solidFill>
                  <a:srgbClr val="254776"/>
                </a:solidFill>
                <a:latin typeface="Arial" panose="020B0604020202020204" pitchFamily="34" charset="0"/>
                <a:cs typeface="Arial" panose="020B0604020202020204" pitchFamily="34" charset="0"/>
              </a:rPr>
              <a:t>，</a:t>
            </a: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同时也允许他们考虑其他选择</a:t>
            </a:r>
            <a:r>
              <a:rPr kumimoji="0" lang="zh-CN" alt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例如自动注册、产品定位、符号或</a:t>
            </a:r>
            <a:r>
              <a:rPr lang="zh-CN" altLang="en-US" sz="1100" dirty="0">
                <a:solidFill>
                  <a:srgbClr val="254776"/>
                </a:solidFill>
                <a:latin typeface="Arial" panose="020B0604020202020204" pitchFamily="34" charset="0"/>
                <a:cs typeface="Arial" panose="020B0604020202020204" pitchFamily="34" charset="0"/>
              </a:rPr>
              <a:t>“</a:t>
            </a:r>
            <a:r>
              <a:rPr kumimoji="0" lang="en-US" sz="11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风筝标志</a:t>
            </a:r>
            <a:r>
              <a:rPr kumimoji="0" lang="zh-CN" altLang="en-US" sz="1100" b="0" i="0" u="none" strike="noStrike" kern="1200" cap="none" spc="0" normalizeH="0" baseline="0" dirty="0">
                <a:solidFill>
                  <a:srgbClr val="254776"/>
                </a:solidFill>
                <a:latin typeface="Arial" panose="020B0604020202020204" pitchFamily="34" charset="0"/>
                <a:ea typeface="+mn-ea"/>
                <a:cs typeface="Arial" panose="020B0604020202020204" pitchFamily="34" charset="0"/>
                <a:sym typeface="+mn-ea"/>
              </a:rPr>
              <a:t>”</a:t>
            </a:r>
            <a:r>
              <a:rPr lang="zh-CN" altLang="en-US" sz="1100" dirty="0">
                <a:solidFill>
                  <a:srgbClr val="254776"/>
                </a:solidFill>
                <a:latin typeface="Arial" panose="020B0604020202020204" pitchFamily="34" charset="0"/>
                <a:cs typeface="Arial" panose="020B0604020202020204" pitchFamily="34" charset="0"/>
                <a:sym typeface="+mn-ea"/>
              </a:rPr>
              <a:t>）</a:t>
            </a:r>
            <a:endParaRPr kumimoji="0" lang="en-US"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11" name="TextBox 10"/>
          <p:cNvSpPr txBox="1"/>
          <p:nvPr/>
        </p:nvSpPr>
        <p:spPr>
          <a:xfrm>
            <a:off x="3454400" y="2071916"/>
            <a:ext cx="2290841" cy="660400"/>
          </a:xfrm>
          <a:prstGeom prst="rect">
            <a:avLst/>
          </a:prstGeom>
          <a:noFill/>
        </p:spPr>
        <p:txBody>
          <a:bodyPr wrap="square">
            <a:spAutoFit/>
          </a:bodyPr>
          <a:lstStyle/>
          <a:p>
            <a:pPr algn="ctr">
              <a:lnSpc>
                <a:spcPts val="1480"/>
              </a:lnSpc>
              <a:defRPr/>
            </a:pPr>
            <a:r>
              <a:rPr lang="en-US" sz="1300" noProof="0" dirty="0" err="1">
                <a:ln>
                  <a:noFill/>
                </a:ln>
                <a:solidFill>
                  <a:srgbClr val="254776"/>
                </a:solidFill>
                <a:effectLst/>
                <a:uLnTx/>
                <a:uFillTx/>
                <a:latin typeface="Arial" panose="020B0604020202020204" pitchFamily="34" charset="0"/>
                <a:cs typeface="Arial" panose="020B0604020202020204" pitchFamily="34" charset="0"/>
              </a:rPr>
              <a:t>当</a:t>
            </a:r>
            <a:r>
              <a:rPr kumimoji="0" lang="en-US" sz="13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公民在做选择时向他们提供证据</a:t>
            </a:r>
            <a:endParaRPr kumimoji="0" lang="en-US" sz="13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717550" lvl="2" algn="ctr">
              <a:lnSpc>
                <a:spcPts val="1480"/>
              </a:lnSpc>
              <a:defRPr/>
            </a:pPr>
            <a:endParaRPr lang="en-US" sz="1300" dirty="0">
              <a:solidFill>
                <a:srgbClr val="254776"/>
              </a:solidFill>
              <a:latin typeface="Arial" panose="020B0604020202020204" pitchFamily="34" charset="0"/>
              <a:cs typeface="Arial" panose="020B0604020202020204" pitchFamily="34" charset="0"/>
            </a:endParaRPr>
          </a:p>
        </p:txBody>
      </p:sp>
      <p:sp>
        <p:nvSpPr>
          <p:cNvPr id="13" name="TextBox 12"/>
          <p:cNvSpPr txBox="1"/>
          <p:nvPr/>
        </p:nvSpPr>
        <p:spPr>
          <a:xfrm>
            <a:off x="6353742" y="2071916"/>
            <a:ext cx="2440444" cy="477054"/>
          </a:xfrm>
          <a:prstGeom prst="rect">
            <a:avLst/>
          </a:prstGeom>
          <a:noFill/>
        </p:spPr>
        <p:txBody>
          <a:bodyPr wrap="square">
            <a:spAutoFit/>
          </a:bodyPr>
          <a:lstStyle/>
          <a:p>
            <a:pPr marL="177800" marR="0" lvl="0" algn="ctr" defTabSz="609600" rtl="0" eaLnBrk="1" fontAlgn="auto" latinLnBrk="0" hangingPunct="1">
              <a:lnSpc>
                <a:spcPts val="1480"/>
              </a:lnSpc>
              <a:spcBef>
                <a:spcPts val="0"/>
              </a:spcBef>
              <a:spcAft>
                <a:spcPts val="0"/>
              </a:spcAft>
              <a:buClrTx/>
              <a:buSzTx/>
              <a:defRPr/>
            </a:pPr>
            <a:r>
              <a:rPr kumimoji="0" lang="en-US" sz="13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让公民参与提问和回答</a:t>
            </a:r>
            <a:r>
              <a:rPr kumimoji="0" lang="zh-CN" altLang="en-US" sz="13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a:t>
            </a:r>
            <a:r>
              <a:rPr kumimoji="0" lang="en-US" sz="1300" b="0" i="0" u="none" strike="noStrike" kern="1200" cap="none" spc="0" normalizeH="0" baseline="0" noProof="0" dirty="0" err="1">
                <a:ln>
                  <a:noFill/>
                </a:ln>
                <a:solidFill>
                  <a:srgbClr val="254776"/>
                </a:solidFill>
                <a:effectLst/>
                <a:uLnTx/>
                <a:uFillTx/>
                <a:latin typeface="Arial" panose="020B0604020202020204" pitchFamily="34" charset="0"/>
                <a:ea typeface="+mn-ea"/>
                <a:cs typeface="Arial" panose="020B0604020202020204" pitchFamily="34" charset="0"/>
              </a:rPr>
              <a:t>用新研究或现有证据</a:t>
            </a:r>
            <a:r>
              <a:rPr lang="zh-CN" altLang="en-US" sz="1300" dirty="0">
                <a:solidFill>
                  <a:srgbClr val="254776"/>
                </a:solidFill>
                <a:latin typeface="Arial" panose="020B0604020202020204" pitchFamily="34" charset="0"/>
                <a:cs typeface="Arial" panose="020B0604020202020204" pitchFamily="34" charset="0"/>
              </a:rPr>
              <a:t>）</a:t>
            </a:r>
            <a:endParaRPr lang="en-US" sz="1300" noProof="0" dirty="0">
              <a:ln>
                <a:noFill/>
              </a:ln>
              <a:solidFill>
                <a:srgbClr val="254776"/>
              </a:solidFill>
              <a:effectLst/>
              <a:uLnTx/>
              <a:uFillTx/>
              <a:latin typeface="Arial" panose="020B0604020202020204" pitchFamily="34" charset="0"/>
              <a:cs typeface="Arial" panose="020B0604020202020204" pitchFamily="34" charset="0"/>
            </a:endParaRPr>
          </a:p>
        </p:txBody>
      </p:sp>
      <p:sp>
        <p:nvSpPr>
          <p:cNvPr id="15" name="TextBox 14"/>
          <p:cNvSpPr txBox="1"/>
          <p:nvPr/>
        </p:nvSpPr>
        <p:spPr>
          <a:xfrm>
            <a:off x="9474485" y="2071916"/>
            <a:ext cx="2211756" cy="470535"/>
          </a:xfrm>
          <a:prstGeom prst="rect">
            <a:avLst/>
          </a:prstGeom>
          <a:noFill/>
        </p:spPr>
        <p:txBody>
          <a:bodyPr wrap="square">
            <a:spAutoFit/>
          </a:bodyPr>
          <a:lstStyle/>
          <a:p>
            <a:pPr marL="177800" marR="0" lvl="0" algn="ctr" defTabSz="609600" rtl="0" eaLnBrk="1" fontAlgn="auto" latinLnBrk="0" hangingPunct="1">
              <a:lnSpc>
                <a:spcPts val="1480"/>
              </a:lnSpc>
              <a:spcBef>
                <a:spcPts val="0"/>
              </a:spcBef>
              <a:spcAft>
                <a:spcPts val="0"/>
              </a:spcAft>
              <a:buClrTx/>
              <a:buSzTx/>
              <a:defRPr/>
            </a:pPr>
            <a:r>
              <a:rPr kumimoji="0" lang="en-US" sz="1300" b="0" i="0" u="none" strike="noStrike" kern="1200" cap="none" spc="0" normalizeH="0" baseline="0" noProof="0">
                <a:ln>
                  <a:noFill/>
                </a:ln>
                <a:solidFill>
                  <a:srgbClr val="254776"/>
                </a:solidFill>
                <a:effectLst/>
                <a:uLnTx/>
                <a:uFillTx/>
                <a:latin typeface="Arial" panose="020B0604020202020204" pitchFamily="34" charset="0"/>
                <a:ea typeface="+mn-ea"/>
                <a:cs typeface="Arial" panose="020B0604020202020204" pitchFamily="34" charset="0"/>
              </a:rPr>
              <a:t>使基于证据的选择成为默认或简单的选择</a:t>
            </a:r>
            <a:endParaRPr lang="en-US" sz="1300" noProof="0">
              <a:ln>
                <a:noFill/>
              </a:ln>
              <a:solidFill>
                <a:srgbClr val="254776"/>
              </a:solidFill>
              <a:effectLst/>
              <a:uLnTx/>
              <a:uFillTx/>
              <a:latin typeface="Arial" panose="020B0604020202020204" pitchFamily="34" charset="0"/>
              <a:cs typeface="Arial" panose="020B0604020202020204" pitchFamily="34" charset="0"/>
            </a:endParaRPr>
          </a:p>
        </p:txBody>
      </p:sp>
      <p:pic>
        <p:nvPicPr>
          <p:cNvPr id="25" name="Picture 24"/>
          <p:cNvPicPr>
            <a:picLocks noChangeAspect="1"/>
          </p:cNvPicPr>
          <p:nvPr/>
        </p:nvPicPr>
        <p:blipFill>
          <a:blip r:embed="rId4">
            <a:alphaModFix amt="20000"/>
          </a:blip>
          <a:stretch>
            <a:fillRect/>
          </a:stretch>
        </p:blipFill>
        <p:spPr>
          <a:xfrm>
            <a:off x="456061" y="1659591"/>
            <a:ext cx="5700823" cy="328433"/>
          </a:xfrm>
          <a:prstGeom prst="rect">
            <a:avLst/>
          </a:prstGeom>
          <a:noFill/>
        </p:spPr>
      </p:pic>
      <p:pic>
        <p:nvPicPr>
          <p:cNvPr id="26" name="Picture 25"/>
          <p:cNvPicPr>
            <a:picLocks noChangeAspect="1"/>
          </p:cNvPicPr>
          <p:nvPr/>
        </p:nvPicPr>
        <p:blipFill>
          <a:blip r:embed="rId4">
            <a:alphaModFix amt="20000"/>
          </a:blip>
          <a:stretch>
            <a:fillRect/>
          </a:stretch>
        </p:blipFill>
        <p:spPr>
          <a:xfrm rot="10800000">
            <a:off x="5926280" y="1596796"/>
            <a:ext cx="5700823" cy="328433"/>
          </a:xfrm>
          <a:prstGeom prst="rect">
            <a:avLst/>
          </a:prstGeom>
          <a:noFill/>
        </p:spPr>
      </p:pic>
      <p:pic>
        <p:nvPicPr>
          <p:cNvPr id="27" name="Picture 26" descr="Icon&#10;&#10;Description automatically generated"/>
          <p:cNvPicPr>
            <a:picLocks noChangeAspect="1"/>
          </p:cNvPicPr>
          <p:nvPr/>
        </p:nvPicPr>
        <p:blipFill rotWithShape="1">
          <a:blip r:embed="rId5"/>
          <a:srcRect l="49779" t="3247" r="13029" b="50269"/>
          <a:stretch>
            <a:fillRect/>
          </a:stretch>
        </p:blipFill>
        <p:spPr>
          <a:xfrm>
            <a:off x="1439692" y="1319175"/>
            <a:ext cx="709316" cy="736780"/>
          </a:xfrm>
          <a:prstGeom prst="rect">
            <a:avLst/>
          </a:prstGeom>
          <a:solidFill>
            <a:srgbClr val="FFC75D">
              <a:alpha val="0"/>
            </a:srgbClr>
          </a:solidFill>
          <a:effectLst>
            <a:glow>
              <a:schemeClr val="accent1">
                <a:alpha val="40000"/>
              </a:schemeClr>
            </a:glow>
            <a:outerShdw blurRad="50800" dist="50800" dir="5400000" algn="ctr" rotWithShape="0">
              <a:srgbClr val="000000">
                <a:alpha val="0"/>
              </a:srgbClr>
            </a:outerShdw>
            <a:softEdge rad="0"/>
          </a:effectLst>
        </p:spPr>
      </p:pic>
      <p:pic>
        <p:nvPicPr>
          <p:cNvPr id="29" name="Picture 28" descr="Icon&#10;&#10;Description automatically generated"/>
          <p:cNvPicPr>
            <a:picLocks noChangeAspect="1"/>
          </p:cNvPicPr>
          <p:nvPr/>
        </p:nvPicPr>
        <p:blipFill rotWithShape="1">
          <a:blip r:embed="rId6"/>
          <a:srcRect l="49779" t="3247" r="13029" b="50269"/>
          <a:stretch>
            <a:fillRect/>
          </a:stretch>
        </p:blipFill>
        <p:spPr>
          <a:xfrm>
            <a:off x="4423709" y="1319175"/>
            <a:ext cx="709316" cy="736780"/>
          </a:xfrm>
          <a:prstGeom prst="rect">
            <a:avLst/>
          </a:prstGeom>
          <a:solidFill>
            <a:srgbClr val="FFC75D">
              <a:alpha val="6000"/>
            </a:srgbClr>
          </a:solidFill>
          <a:effectLst>
            <a:glow>
              <a:schemeClr val="accent1">
                <a:alpha val="40000"/>
              </a:schemeClr>
            </a:glow>
            <a:outerShdw blurRad="50800" dist="50800" dir="5400000" algn="ctr" rotWithShape="0">
              <a:srgbClr val="000000">
                <a:alpha val="0"/>
              </a:srgbClr>
            </a:outerShdw>
            <a:softEdge rad="0"/>
          </a:effectLst>
        </p:spPr>
      </p:pic>
      <p:pic>
        <p:nvPicPr>
          <p:cNvPr id="31" name="Picture 30" descr="Icon&#10;&#10;Description automatically generated"/>
          <p:cNvPicPr>
            <a:picLocks noChangeAspect="1"/>
          </p:cNvPicPr>
          <p:nvPr/>
        </p:nvPicPr>
        <p:blipFill rotWithShape="1">
          <a:blip r:embed="rId5"/>
          <a:srcRect l="49779" t="3247" r="13029" b="50269"/>
          <a:stretch>
            <a:fillRect/>
          </a:stretch>
        </p:blipFill>
        <p:spPr>
          <a:xfrm>
            <a:off x="7407726" y="1319175"/>
            <a:ext cx="709316" cy="736780"/>
          </a:xfrm>
          <a:prstGeom prst="rect">
            <a:avLst/>
          </a:prstGeom>
          <a:solidFill>
            <a:srgbClr val="FFC75D">
              <a:alpha val="0"/>
            </a:srgbClr>
          </a:solidFill>
          <a:effectLst>
            <a:glow>
              <a:schemeClr val="accent1">
                <a:alpha val="40000"/>
              </a:schemeClr>
            </a:glow>
            <a:outerShdw blurRad="50800" dist="50800" dir="5400000" algn="ctr" rotWithShape="0">
              <a:srgbClr val="000000">
                <a:alpha val="0"/>
              </a:srgbClr>
            </a:outerShdw>
            <a:softEdge rad="0"/>
          </a:effectLst>
        </p:spPr>
      </p:pic>
      <p:pic>
        <p:nvPicPr>
          <p:cNvPr id="32" name="Picture 31" descr="Icon&#10;&#10;Description automatically generated"/>
          <p:cNvPicPr>
            <a:picLocks noChangeAspect="1"/>
          </p:cNvPicPr>
          <p:nvPr/>
        </p:nvPicPr>
        <p:blipFill rotWithShape="1">
          <a:blip r:embed="rId5"/>
          <a:srcRect l="49779" t="3247" r="13029" b="50269"/>
          <a:stretch>
            <a:fillRect/>
          </a:stretch>
        </p:blipFill>
        <p:spPr>
          <a:xfrm>
            <a:off x="10391744" y="1319175"/>
            <a:ext cx="709316" cy="736780"/>
          </a:xfrm>
          <a:prstGeom prst="rect">
            <a:avLst/>
          </a:prstGeom>
          <a:solidFill>
            <a:srgbClr val="FFC75D">
              <a:alpha val="0"/>
            </a:srgbClr>
          </a:solidFill>
          <a:effectLst>
            <a:glow>
              <a:schemeClr val="accent1">
                <a:alpha val="40000"/>
              </a:schemeClr>
            </a:glow>
            <a:outerShdw blurRad="50800" dist="50800" dir="5400000" algn="ctr" rotWithShape="0">
              <a:srgbClr val="000000">
                <a:alpha val="0"/>
              </a:srgbClr>
            </a:outerShdw>
            <a:softEdge rad="0"/>
          </a:effectLst>
        </p:spPr>
      </p:pic>
      <p:sp>
        <p:nvSpPr>
          <p:cNvPr id="33" name="Rounded Rectangular Callout 32"/>
          <p:cNvSpPr/>
          <p:nvPr/>
        </p:nvSpPr>
        <p:spPr>
          <a:xfrm>
            <a:off x="3223260" y="5079365"/>
            <a:ext cx="2886710" cy="1038860"/>
          </a:xfrm>
          <a:prstGeom prst="wedgeRoundRectCallout">
            <a:avLst>
              <a:gd name="adj1" fmla="val -60729"/>
              <a:gd name="adj2" fmla="val -41130"/>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nSpc>
                <a:spcPts val="1220"/>
              </a:lnSpc>
            </a:pPr>
            <a:r>
              <a:rPr lang="zh-CN" altLang="en-US" sz="1100" i="1" noProof="0" dirty="0">
                <a:ln>
                  <a:noFill/>
                </a:ln>
                <a:solidFill>
                  <a:srgbClr val="254776"/>
                </a:solidFill>
                <a:effectLst/>
                <a:uLnTx/>
                <a:uFillTx/>
                <a:latin typeface="Arial" panose="020B0604020202020204" pitchFamily="34" charset="0"/>
                <a:cs typeface="Arial" panose="020B0604020202020204" pitchFamily="34" charset="0"/>
              </a:rPr>
              <a:t>       </a:t>
            </a:r>
            <a:r>
              <a:rPr lang="en-US" sz="1100" i="1" noProof="0" dirty="0" err="1">
                <a:ln>
                  <a:noFill/>
                </a:ln>
                <a:solidFill>
                  <a:srgbClr val="254776"/>
                </a:solidFill>
                <a:effectLst/>
                <a:uLnTx/>
                <a:uFillTx/>
                <a:latin typeface="Arial" panose="020B0604020202020204" pitchFamily="34" charset="0"/>
                <a:cs typeface="Arial" panose="020B0604020202020204" pitchFamily="34" charset="0"/>
              </a:rPr>
              <a:t>我经常跟其他公民领袖同事分享</a:t>
            </a:r>
            <a:r>
              <a:rPr lang="zh-CN" altLang="en-US" sz="1100" i="1" noProof="0" dirty="0">
                <a:ln>
                  <a:noFill/>
                </a:ln>
                <a:solidFill>
                  <a:srgbClr val="254776"/>
                </a:solidFill>
                <a:effectLst/>
                <a:uLnTx/>
                <a:uFillTx/>
                <a:latin typeface="Arial" panose="020B0604020202020204" pitchFamily="34" charset="0"/>
                <a:cs typeface="Arial" panose="020B0604020202020204" pitchFamily="34" charset="0"/>
              </a:rPr>
              <a:t>：</a:t>
            </a:r>
            <a:r>
              <a:rPr lang="en-US" sz="1100" i="1" noProof="0" dirty="0" err="1">
                <a:ln>
                  <a:noFill/>
                </a:ln>
                <a:solidFill>
                  <a:srgbClr val="254776"/>
                </a:solidFill>
                <a:effectLst/>
                <a:uLnTx/>
                <a:uFillTx/>
                <a:latin typeface="Arial" panose="020B0604020202020204" pitchFamily="34" charset="0"/>
                <a:cs typeface="Arial" panose="020B0604020202020204" pitchFamily="34" charset="0"/>
              </a:rPr>
              <a:t>谷歌是挑选餐厅或了解公众人物更多信息的好地方</a:t>
            </a:r>
            <a:r>
              <a:rPr lang="zh-CN" altLang="en-US" sz="1100" i="1" dirty="0">
                <a:solidFill>
                  <a:srgbClr val="254776"/>
                </a:solidFill>
                <a:latin typeface="Arial" panose="020B0604020202020204" pitchFamily="34" charset="0"/>
                <a:cs typeface="Arial" panose="020B0604020202020204" pitchFamily="34" charset="0"/>
              </a:rPr>
              <a:t>；</a:t>
            </a:r>
            <a:r>
              <a:rPr lang="en-US" sz="1100" i="1" noProof="0" dirty="0" err="1">
                <a:ln>
                  <a:noFill/>
                </a:ln>
                <a:solidFill>
                  <a:srgbClr val="254776"/>
                </a:solidFill>
                <a:effectLst/>
                <a:uLnTx/>
                <a:uFillTx/>
                <a:latin typeface="Arial" panose="020B0604020202020204" pitchFamily="34" charset="0"/>
                <a:cs typeface="Arial" panose="020B0604020202020204" pitchFamily="34" charset="0"/>
              </a:rPr>
              <a:t>如果您正在寻找最佳证据以做出重要决定</a:t>
            </a:r>
            <a:r>
              <a:rPr lang="zh-CN" altLang="en-US" sz="1100" i="1" dirty="0">
                <a:solidFill>
                  <a:srgbClr val="254776"/>
                </a:solidFill>
                <a:latin typeface="Arial" panose="020B0604020202020204" pitchFamily="34" charset="0"/>
                <a:cs typeface="Arial" panose="020B0604020202020204" pitchFamily="34" charset="0"/>
              </a:rPr>
              <a:t>，</a:t>
            </a:r>
            <a:r>
              <a:rPr lang="en-US" sz="1100" i="1" noProof="0" dirty="0" err="1">
                <a:ln>
                  <a:noFill/>
                </a:ln>
                <a:solidFill>
                  <a:srgbClr val="254776"/>
                </a:solidFill>
                <a:effectLst/>
                <a:uLnTx/>
                <a:uFillTx/>
                <a:latin typeface="Arial" panose="020B0604020202020204" pitchFamily="34" charset="0"/>
                <a:cs typeface="Arial" panose="020B0604020202020204" pitchFamily="34" charset="0"/>
              </a:rPr>
              <a:t>它则会带来真正的挑战</a:t>
            </a:r>
            <a:endParaRPr lang="en-CA" sz="1100" i="1" dirty="0">
              <a:solidFill>
                <a:srgbClr val="254776"/>
              </a:solidFill>
            </a:endParaRPr>
          </a:p>
        </p:txBody>
      </p:sp>
      <p:sp>
        <p:nvSpPr>
          <p:cNvPr id="34" name="Rounded Rectangular Callout 33"/>
          <p:cNvSpPr/>
          <p:nvPr/>
        </p:nvSpPr>
        <p:spPr>
          <a:xfrm flipH="1">
            <a:off x="6104255" y="5079365"/>
            <a:ext cx="2841625" cy="1038860"/>
          </a:xfrm>
          <a:prstGeom prst="wedgeRoundRectCallout">
            <a:avLst>
              <a:gd name="adj1" fmla="val -60729"/>
              <a:gd name="adj2" fmla="val -41130"/>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nSpc>
                <a:spcPts val="1220"/>
              </a:lnSpc>
            </a:pPr>
            <a:r>
              <a:rPr lang="zh-CN" altLang="en-US" sz="1100" i="1" noProof="0" dirty="0">
                <a:ln>
                  <a:noFill/>
                </a:ln>
                <a:solidFill>
                  <a:srgbClr val="254776"/>
                </a:solidFill>
                <a:effectLst/>
                <a:uLnTx/>
                <a:uFillTx/>
                <a:latin typeface="Arial" panose="020B0604020202020204" pitchFamily="34" charset="0"/>
                <a:cs typeface="Arial" panose="020B0604020202020204" pitchFamily="34" charset="0"/>
              </a:rPr>
              <a:t>       </a:t>
            </a:r>
            <a:r>
              <a:rPr lang="en-US" sz="1100" i="1" noProof="0" dirty="0" err="1">
                <a:ln>
                  <a:noFill/>
                </a:ln>
                <a:solidFill>
                  <a:srgbClr val="254776"/>
                </a:solidFill>
                <a:effectLst/>
                <a:uLnTx/>
                <a:uFillTx/>
                <a:latin typeface="Arial" panose="020B0604020202020204" pitchFamily="34" charset="0"/>
                <a:cs typeface="Arial" panose="020B0604020202020204" pitchFamily="34" charset="0"/>
              </a:rPr>
              <a:t>虽然这种方法听起来很有希望，但我们这些在为服务公民的非政府组织工作人员已经意识到</a:t>
            </a:r>
            <a:r>
              <a:rPr lang="zh-CN" altLang="en-US" sz="1100" i="1" noProof="0" dirty="0">
                <a:ln>
                  <a:noFill/>
                </a:ln>
                <a:solidFill>
                  <a:srgbClr val="254776"/>
                </a:solidFill>
                <a:effectLst/>
                <a:uLnTx/>
                <a:uFillTx/>
                <a:latin typeface="Arial" panose="020B0604020202020204" pitchFamily="34" charset="0"/>
                <a:cs typeface="Arial" panose="020B0604020202020204" pitchFamily="34" charset="0"/>
              </a:rPr>
              <a:t>，</a:t>
            </a:r>
            <a:r>
              <a:rPr lang="en-US" sz="1100" i="1" noProof="0" dirty="0" err="1">
                <a:ln>
                  <a:noFill/>
                </a:ln>
                <a:solidFill>
                  <a:srgbClr val="254776"/>
                </a:solidFill>
                <a:effectLst/>
                <a:uLnTx/>
                <a:uFillTx/>
                <a:latin typeface="Arial" panose="020B0604020202020204" pitchFamily="34" charset="0"/>
                <a:cs typeface="Arial" panose="020B0604020202020204" pitchFamily="34" charset="0"/>
              </a:rPr>
              <a:t>对政府和商界领袖的信任度下降</a:t>
            </a:r>
            <a:r>
              <a:rPr lang="zh-CN" altLang="en-US" sz="1100" i="1" dirty="0">
                <a:solidFill>
                  <a:srgbClr val="254776"/>
                </a:solidFill>
                <a:latin typeface="Arial" panose="020B0604020202020204" pitchFamily="34" charset="0"/>
                <a:cs typeface="Arial" panose="020B0604020202020204" pitchFamily="34" charset="0"/>
              </a:rPr>
              <a:t>，</a:t>
            </a:r>
            <a:r>
              <a:rPr lang="en-US" sz="1100" i="1" noProof="0" dirty="0" err="1">
                <a:ln>
                  <a:noFill/>
                </a:ln>
                <a:solidFill>
                  <a:srgbClr val="254776"/>
                </a:solidFill>
                <a:effectLst/>
                <a:uLnTx/>
                <a:uFillTx/>
                <a:latin typeface="Arial" panose="020B0604020202020204" pitchFamily="34" charset="0"/>
                <a:cs typeface="Arial" panose="020B0604020202020204" pitchFamily="34" charset="0"/>
              </a:rPr>
              <a:t>导致公民越发担忧该方法</a:t>
            </a:r>
            <a:endParaRPr lang="en-US" sz="1100" i="1" noProof="0" dirty="0">
              <a:ln>
                <a:noFill/>
              </a:ln>
              <a:solidFill>
                <a:srgbClr val="254776"/>
              </a:solidFill>
              <a:effectLst/>
              <a:uLnTx/>
              <a:uFillTx/>
              <a:latin typeface="Arial" panose="020B0604020202020204" pitchFamily="34" charset="0"/>
              <a:cs typeface="Arial" panose="020B0604020202020204" pitchFamily="34" charset="0"/>
            </a:endParaRPr>
          </a:p>
        </p:txBody>
      </p:sp>
      <p:sp>
        <p:nvSpPr>
          <p:cNvPr id="3" name="Title 14"/>
          <p:cNvSpPr txBox="1"/>
          <p:nvPr/>
        </p:nvSpPr>
        <p:spPr>
          <a:xfrm>
            <a:off x="382270" y="49530"/>
            <a:ext cx="8710295" cy="1006475"/>
          </a:xfrm>
          <a:prstGeom prst="rect">
            <a:avLst/>
          </a:prstGeom>
        </p:spPr>
        <p:txBody>
          <a:bodyPr vert="horz" lIns="91440" tIns="45720" rIns="91440" bIns="45720" rtlCol="0" anchor="ctr">
            <a:normAutofit/>
          </a:bodyPr>
          <a:lst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a:lstStyle>
          <a:p>
            <a:pPr algn="l" defTabSz="457200">
              <a:spcBef>
                <a:spcPts val="0"/>
              </a:spcBef>
            </a:pPr>
            <a:r>
              <a:rPr lang="en-CA" b="1" kern="0" dirty="0">
                <a:solidFill>
                  <a:srgbClr val="234776"/>
                </a:solidFill>
                <a:latin typeface="+mn-lt"/>
                <a:cs typeface="+mn-lt"/>
                <a:sym typeface="Arial" panose="020B0604020202020204"/>
              </a:rPr>
              <a:t>3</a:t>
            </a:r>
            <a:r>
              <a:rPr kumimoji="0" lang="en-CA" b="1" i="0" strike="noStrike" kern="0" cap="none" spc="0" normalizeH="0" baseline="0" dirty="0">
                <a:solidFill>
                  <a:srgbClr val="234776"/>
                </a:solidFill>
                <a:latin typeface="+mn-lt"/>
                <a:cs typeface="+mn-lt"/>
                <a:sym typeface="Arial" panose="020B0604020202020204"/>
              </a:rPr>
              <a:t>.1 </a:t>
            </a:r>
            <a:r>
              <a:rPr kumimoji="0" lang="en-CA" b="1" i="0" strike="noStrike" kern="0" cap="none" spc="0" normalizeH="0" baseline="0" dirty="0" err="1">
                <a:solidFill>
                  <a:srgbClr val="234776"/>
                </a:solidFill>
                <a:latin typeface="+mn-lt"/>
                <a:cs typeface="+mn-lt"/>
                <a:sym typeface="Arial" panose="020B0604020202020204"/>
              </a:rPr>
              <a:t>让证据成为日常生活中心的</a:t>
            </a:r>
            <a:r>
              <a:rPr lang="zh-CN" altLang="en-US" b="1" kern="0" dirty="0">
                <a:solidFill>
                  <a:srgbClr val="234776"/>
                </a:solidFill>
                <a:latin typeface="+mn-lt"/>
                <a:cs typeface="+mn-lt"/>
                <a:sym typeface="Arial" panose="020B0604020202020204"/>
              </a:rPr>
              <a:t>“</a:t>
            </a:r>
            <a:r>
              <a:rPr kumimoji="0" lang="en-CA" b="1" i="0" strike="noStrike" kern="0" cap="none" spc="0" normalizeH="0" baseline="0" dirty="0" err="1">
                <a:solidFill>
                  <a:srgbClr val="234776"/>
                </a:solidFill>
                <a:latin typeface="+mn-lt"/>
                <a:cs typeface="+mn-lt"/>
                <a:sym typeface="Arial" panose="020B0604020202020204"/>
              </a:rPr>
              <a:t>有效方法</a:t>
            </a:r>
            <a:r>
              <a:rPr kumimoji="0" lang="zh-CN" altLang="en-US" b="1" i="0" strike="noStrike" kern="0" cap="none" spc="0" normalizeH="0" baseline="0" dirty="0">
                <a:solidFill>
                  <a:srgbClr val="234776"/>
                </a:solidFill>
                <a:latin typeface="+mn-lt"/>
                <a:cs typeface="+mn-lt"/>
                <a:sym typeface="Arial" panose="020B0604020202020204"/>
              </a:rPr>
              <a:t>”</a:t>
            </a:r>
            <a:r>
              <a:rPr kumimoji="0" lang="en-CA" b="1" i="0" strike="noStrike" kern="0" cap="none" spc="0" normalizeH="0" baseline="0" dirty="0" err="1">
                <a:solidFill>
                  <a:srgbClr val="234776"/>
                </a:solidFill>
                <a:latin typeface="+mn-lt"/>
                <a:cs typeface="+mn-lt"/>
                <a:sym typeface="Arial" panose="020B0604020202020204"/>
              </a:rPr>
              <a:t>处于初步探索阶段</a:t>
            </a:r>
            <a:r>
              <a:rPr kumimoji="0" lang="en-CA" b="1" i="0" strike="noStrike" kern="0" cap="none" spc="0" normalizeH="0" baseline="0" dirty="0">
                <a:solidFill>
                  <a:srgbClr val="234776"/>
                </a:solidFill>
                <a:latin typeface="+mn-lt"/>
                <a:cs typeface="+mn-lt"/>
                <a:sym typeface="Arial" panose="020B0604020202020204"/>
              </a:rPr>
              <a:t> </a:t>
            </a:r>
            <a:endParaRPr lang="en-CA" b="1" kern="0" dirty="0">
              <a:solidFill>
                <a:srgbClr val="234776"/>
              </a:solidFill>
              <a:latin typeface="+mn-lt"/>
              <a:cs typeface="+mn-lt"/>
              <a:sym typeface="Arial" panose="020B0604020202020204"/>
            </a:endParaRPr>
          </a:p>
        </p:txBody>
      </p:sp>
      <p:sp>
        <p:nvSpPr>
          <p:cNvPr id="4" name="TextBox 3"/>
          <p:cNvSpPr txBox="1"/>
          <p:nvPr/>
        </p:nvSpPr>
        <p:spPr>
          <a:xfrm>
            <a:off x="8989243" y="1023000"/>
            <a:ext cx="1771639" cy="253916"/>
          </a:xfrm>
          <a:prstGeom prst="rect">
            <a:avLst/>
          </a:prstGeom>
          <a:noFill/>
        </p:spPr>
        <p:txBody>
          <a:bodyPr wrap="none" rtlCol="0">
            <a:spAutoFit/>
          </a:bodyPr>
          <a:lstStyle/>
          <a:p>
            <a:r>
              <a:rPr lang="zh-CN" altLang="en-US" sz="1050" i="1" dirty="0">
                <a:solidFill>
                  <a:srgbClr val="254776"/>
                </a:solidFill>
              </a:rPr>
              <a:t>注</a:t>
            </a:r>
            <a:r>
              <a:rPr lang="en-US" sz="1050" i="1" dirty="0">
                <a:solidFill>
                  <a:srgbClr val="254776"/>
                </a:solidFill>
              </a:rPr>
              <a:t>: </a:t>
            </a:r>
            <a:r>
              <a:rPr lang="zh-CN" altLang="en-US" sz="1050" i="1" dirty="0">
                <a:solidFill>
                  <a:srgbClr val="254776"/>
                </a:solidFill>
              </a:rPr>
              <a:t>完整版详见</a:t>
            </a:r>
            <a:r>
              <a:rPr lang="en-US" altLang="zh-CN" sz="1050" i="1" dirty="0">
                <a:solidFill>
                  <a:srgbClr val="254776"/>
                </a:solidFill>
              </a:rPr>
              <a:t>2023</a:t>
            </a:r>
            <a:r>
              <a:rPr lang="zh-CN" altLang="en-US" sz="1050" i="1" dirty="0">
                <a:solidFill>
                  <a:srgbClr val="254776"/>
                </a:solidFill>
              </a:rPr>
              <a:t>更新版</a:t>
            </a:r>
            <a:endParaRPr lang="en-US" sz="1050" i="1" dirty="0">
              <a:solidFill>
                <a:srgbClr val="254776"/>
              </a:solidFill>
            </a:endParaRPr>
          </a:p>
        </p:txBody>
      </p:sp>
      <p:sp>
        <p:nvSpPr>
          <p:cNvPr id="23" name="TextBox 2"/>
          <p:cNvSpPr txBox="1"/>
          <p:nvPr>
            <p:custDataLst>
              <p:tags r:id="rId1"/>
            </p:custDataLst>
          </p:nvPr>
        </p:nvSpPr>
        <p:spPr>
          <a:xfrm>
            <a:off x="8254365" y="6325235"/>
            <a:ext cx="3815080" cy="455295"/>
          </a:xfrm>
          <a:prstGeom prst="rect">
            <a:avLst/>
          </a:prstGeom>
          <a:solidFill>
            <a:schemeClr val="bg1"/>
          </a:solidFill>
        </p:spPr>
        <p:txBody>
          <a:bodyPr wrap="square">
            <a:spAutoFit/>
          </a:bodyPr>
          <a:lstStyle/>
          <a:p>
            <a:pPr>
              <a:lnSpc>
                <a:spcPct val="150000"/>
              </a:lnSpc>
            </a:pPr>
            <a:r>
              <a:rPr lang="en-CA" sz="790" b="0" i="1" strike="noStrike" dirty="0">
                <a:solidFill>
                  <a:schemeClr val="tx1">
                    <a:lumMod val="75000"/>
                  </a:schemeClr>
                </a:solidFill>
                <a:effectLst/>
                <a:latin typeface="Roboto" panose="020F0502020204030204" pitchFamily="34" charset="0"/>
              </a:rPr>
              <a:t> © 2023麦克马斯特大学. 保留所有版权. 本报告采用创作共享署名-非商业性使用-4.0国际许可证授权. </a:t>
            </a:r>
            <a:endParaRPr lang="en-US" sz="790" i="1" dirty="0">
              <a:solidFill>
                <a:schemeClr val="tx1">
                  <a:lumMod val="75000"/>
                </a:schemeClr>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28d3c66f-aac6-46be-8795-09f3c9d69491"/>
  <p:tag name="COMMONDATA" val="eyJoZGlkIjoiMmVjMGY4ODk2ZmU0ODU4YjMwZWY5ODZkYjNiM2VlMmMifQ=="/>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172</Words>
  <Application>Microsoft Macintosh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Courier New</vt:lpstr>
      <vt:lpstr>Roboto</vt:lpstr>
      <vt:lpstr>McMaster Brighter World Theme</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514</cp:revision>
  <cp:lastPrinted>2023-02-25T01:53:00Z</cp:lastPrinted>
  <dcterms:created xsi:type="dcterms:W3CDTF">2023-02-25T01:53:00Z</dcterms:created>
  <dcterms:modified xsi:type="dcterms:W3CDTF">2023-04-03T13:05:09Z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DECED48E400A483B84833A4BB4ED8B59</vt:lpwstr>
  </property>
  <property fmtid="{D5CDD505-2E9C-101B-9397-08002B2CF9AE}" pid="3" name="KSOProductBuildVer">
    <vt:lpwstr>2052-11.1.0.13703</vt:lpwstr>
  </property>
</Properties>
</file>