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1019" r:id="rId2"/>
    <p:sldId id="1097" r:id="rId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642E50-E5DE-79BB-8A0F-76F2BC0E1C0D}" name="Hamel, Geneviève" initials="HG" userId="S::genevieve.hamel@mamh.gouv.qc.ca::6eb7419e-cd0d-4f10-b207-08545a96531b" providerId="AD"/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3F5"/>
    <a:srgbClr val="8DD2E5"/>
    <a:srgbClr val="99CC66"/>
    <a:srgbClr val="CC76A6"/>
    <a:srgbClr val="254776"/>
    <a:srgbClr val="FEB714"/>
    <a:srgbClr val="FFC057"/>
    <a:srgbClr val="6AA855"/>
    <a:srgbClr val="6FC0D3"/>
    <a:srgbClr val="8DC7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7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376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6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33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109112-8569-4EDB-48D6-5A631B8A2EBA}"/>
              </a:ext>
            </a:extLst>
          </p:cNvPr>
          <p:cNvSpPr txBox="1"/>
          <p:nvPr userDrawn="1"/>
        </p:nvSpPr>
        <p:spPr>
          <a:xfrm>
            <a:off x="8933933" y="1036229"/>
            <a:ext cx="3242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/>
              <a:t>Noter: version complète disponible dans la mise à jour 2023</a:t>
            </a:r>
            <a:endParaRPr kumimoji="0" lang="en-US" sz="105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F22093-7553-3A57-84DA-8FA6D2CD9FB3}"/>
              </a:ext>
            </a:extLst>
          </p:cNvPr>
          <p:cNvSpPr txBox="1"/>
          <p:nvPr userDrawn="1"/>
        </p:nvSpPr>
        <p:spPr>
          <a:xfrm>
            <a:off x="8933933" y="1036229"/>
            <a:ext cx="3242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/>
              <a:t>Noter: version complète disponible dans la mise à jour 2023</a:t>
            </a:r>
            <a:endParaRPr kumimoji="0" lang="en-US" sz="105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28A248-BC1A-1293-3716-2765A06F26A9}"/>
              </a:ext>
            </a:extLst>
          </p:cNvPr>
          <p:cNvSpPr txBox="1"/>
          <p:nvPr userDrawn="1"/>
        </p:nvSpPr>
        <p:spPr>
          <a:xfrm>
            <a:off x="8933933" y="1036229"/>
            <a:ext cx="3242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/>
              <a:t>Noter: version complète disponible dans la mise à jour 2023</a:t>
            </a:r>
            <a:endParaRPr kumimoji="0" lang="en-US" sz="105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4.emf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0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18369D9C-0CF8-9A56-8FB4-DD794EEE3FC8}"/>
              </a:ext>
            </a:extLst>
          </p:cNvPr>
          <p:cNvGrpSpPr/>
          <p:nvPr/>
        </p:nvGrpSpPr>
        <p:grpSpPr>
          <a:xfrm rot="10800000">
            <a:off x="7176983" y="4508478"/>
            <a:ext cx="1716048" cy="568473"/>
            <a:chOff x="101017" y="2582243"/>
            <a:chExt cx="1716048" cy="319995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2AE824E-4DEC-F7B7-EDED-8F6A84C292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35B18CB2-F024-0511-2957-2D2DADF6F6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7C859-5741-7A75-87F6-3CDC284ECC53}"/>
              </a:ext>
            </a:extLst>
          </p:cNvPr>
          <p:cNvGrpSpPr/>
          <p:nvPr/>
        </p:nvGrpSpPr>
        <p:grpSpPr>
          <a:xfrm rot="10800000">
            <a:off x="7176983" y="1984730"/>
            <a:ext cx="1716048" cy="568473"/>
            <a:chOff x="101017" y="2582243"/>
            <a:chExt cx="1716048" cy="31999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5D871B3-551B-17EA-CC01-DDA85997AB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C6E2CBF-2384-4E26-0132-623C8E1639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490057C-2055-9EAB-EBB2-F38BBC51CBF0}"/>
              </a:ext>
            </a:extLst>
          </p:cNvPr>
          <p:cNvGrpSpPr/>
          <p:nvPr/>
        </p:nvGrpSpPr>
        <p:grpSpPr>
          <a:xfrm>
            <a:off x="2465902" y="4496890"/>
            <a:ext cx="1716048" cy="568473"/>
            <a:chOff x="101017" y="2582243"/>
            <a:chExt cx="1716048" cy="31999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49AFB72-D4AC-49C0-15CB-16DAFBB14F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E3F87F3-779D-FEE8-E08C-C362C09913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8B8D55A7-ABA4-537F-F2C9-024FEBCB9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06315"/>
              </p:ext>
            </p:extLst>
          </p:nvPr>
        </p:nvGraphicFramePr>
        <p:xfrm>
          <a:off x="2602718" y="4537451"/>
          <a:ext cx="1842709" cy="1621747"/>
        </p:xfrm>
        <a:graphic>
          <a:graphicData uri="http://schemas.openxmlformats.org/drawingml/2006/table">
            <a:tbl>
              <a:tblPr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3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Types de données probantes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Analyse de données</a:t>
                      </a:r>
                      <a:endParaRPr lang="fr-CA" sz="7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Évaluation</a:t>
                      </a:r>
                      <a:endParaRPr lang="fr-CA" sz="700" b="0" noProof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Informations qualitatives</a:t>
                      </a:r>
                      <a:endParaRPr lang="fr-CA" sz="7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pSp>
        <p:nvGrpSpPr>
          <p:cNvPr id="54" name="Group 53">
            <a:extLst>
              <a:ext uri="{FF2B5EF4-FFF2-40B4-BE49-F238E27FC236}">
                <a16:creationId xmlns:a16="http://schemas.microsoft.com/office/drawing/2014/main" id="{FA19A421-722C-3BA6-5AD1-F87D63A538B3}"/>
              </a:ext>
            </a:extLst>
          </p:cNvPr>
          <p:cNvGrpSpPr/>
          <p:nvPr/>
        </p:nvGrpSpPr>
        <p:grpSpPr>
          <a:xfrm>
            <a:off x="2465902" y="1984730"/>
            <a:ext cx="1716048" cy="568473"/>
            <a:chOff x="101017" y="2582243"/>
            <a:chExt cx="1716048" cy="31999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A58B5162-E1B6-0FA1-D7C4-51ECD349DB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9419E963-2F19-A153-C9B5-803EEFF882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2D9E63A-8DCC-96DF-C8F8-9A0FF0097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635356"/>
              </p:ext>
            </p:extLst>
          </p:nvPr>
        </p:nvGraphicFramePr>
        <p:xfrm>
          <a:off x="2602718" y="2021137"/>
          <a:ext cx="1842709" cy="1621747"/>
        </p:xfrm>
        <a:graphic>
          <a:graphicData uri="http://schemas.openxmlformats.org/drawingml/2006/table">
            <a:tbl>
              <a:tblPr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3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Types de données probantes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Analyse de données</a:t>
                      </a:r>
                      <a:endParaRPr lang="fr-CA" sz="7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05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Modélisation</a:t>
                      </a:r>
                      <a:endParaRPr lang="fr-CA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Informations qualitatives</a:t>
                      </a:r>
                      <a:endParaRPr lang="fr-CA" sz="7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30A8771-75D8-3BAB-06A4-5C94CD439A07}"/>
              </a:ext>
            </a:extLst>
          </p:cNvPr>
          <p:cNvCxnSpPr>
            <a:cxnSpLocks/>
          </p:cNvCxnSpPr>
          <p:nvPr/>
        </p:nvCxnSpPr>
        <p:spPr>
          <a:xfrm>
            <a:off x="2709649" y="2630251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32A611-9F59-0FD1-A2EA-17B30E9E9FC5}"/>
              </a:ext>
            </a:extLst>
          </p:cNvPr>
          <p:cNvSpPr txBox="1"/>
          <p:nvPr/>
        </p:nvSpPr>
        <p:spPr>
          <a:xfrm>
            <a:off x="2345096" y="1359005"/>
            <a:ext cx="189701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fr-CA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Comprendre un problème et</a:t>
            </a:r>
          </a:p>
          <a:p>
            <a:pPr algn="r"/>
            <a:r>
              <a:rPr lang="fr-CA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ses causes</a:t>
            </a:r>
            <a:endParaRPr lang="fr-CA" sz="1400" b="1" dirty="0">
              <a:solidFill>
                <a:srgbClr val="25477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1A941D-307B-16A2-714D-663B59DD0A1A}"/>
              </a:ext>
            </a:extLst>
          </p:cNvPr>
          <p:cNvSpPr txBox="1"/>
          <p:nvPr/>
        </p:nvSpPr>
        <p:spPr>
          <a:xfrm>
            <a:off x="7122709" y="1359005"/>
            <a:ext cx="1996073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CA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Choisir une option pour résoudre le problème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BC2BA5-F3FA-DE23-73C8-337EBF743380}"/>
              </a:ext>
            </a:extLst>
          </p:cNvPr>
          <p:cNvSpPr txBox="1"/>
          <p:nvPr/>
        </p:nvSpPr>
        <p:spPr>
          <a:xfrm>
            <a:off x="7122709" y="3897073"/>
            <a:ext cx="1763972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CA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Identifier les considérations de mise en œuvre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AA9D6F2-9F55-8DE1-FCD6-908AB385382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091228" y="1966713"/>
            <a:ext cx="3166807" cy="32547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C184BE3-26E3-1EAA-79BC-BA47C8E255E6}"/>
              </a:ext>
            </a:extLst>
          </p:cNvPr>
          <p:cNvSpPr txBox="1"/>
          <p:nvPr/>
        </p:nvSpPr>
        <p:spPr>
          <a:xfrm>
            <a:off x="2345096" y="3897073"/>
            <a:ext cx="189701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fr-CA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Faire le suivi de la mise en œuvre et évaluer les impacts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20F1D24-384E-BE41-76B7-2873AB14BDC7}"/>
              </a:ext>
            </a:extLst>
          </p:cNvPr>
          <p:cNvGrpSpPr/>
          <p:nvPr/>
        </p:nvGrpSpPr>
        <p:grpSpPr>
          <a:xfrm>
            <a:off x="2535811" y="2515227"/>
            <a:ext cx="344006" cy="1087097"/>
            <a:chOff x="2535811" y="2515227"/>
            <a:chExt cx="344006" cy="1087097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5739237-DFE9-0F1D-49A2-F7778D45F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2535811" y="2515227"/>
              <a:ext cx="344006" cy="344006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2CC890DB-919E-68A4-BAAB-55E9F880E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2535811" y="2881407"/>
              <a:ext cx="344006" cy="344006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018AB499-193B-9BBB-4ACB-621F23B26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2535811" y="3258318"/>
              <a:ext cx="344006" cy="344006"/>
            </a:xfrm>
            <a:prstGeom prst="rect">
              <a:avLst/>
            </a:prstGeom>
          </p:spPr>
        </p:pic>
      </p:grp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42D7C369-7896-90CC-C731-11B769B6E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38259"/>
              </p:ext>
            </p:extLst>
          </p:nvPr>
        </p:nvGraphicFramePr>
        <p:xfrm>
          <a:off x="7236492" y="2010625"/>
          <a:ext cx="1842709" cy="1621747"/>
        </p:xfrm>
        <a:graphic>
          <a:graphicData uri="http://schemas.openxmlformats.org/drawingml/2006/table">
            <a:tbl>
              <a:tblPr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3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Types de données probantes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Modélisation</a:t>
                      </a:r>
                      <a:endParaRPr lang="fr-CA" sz="7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05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Évaluation</a:t>
                      </a:r>
                      <a:endParaRPr lang="fr-CA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Informations qualitatives</a:t>
                      </a:r>
                      <a:endParaRPr lang="fr-CA" sz="7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48830DF8-0EE3-0C60-6F20-EB2A13DE2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418910"/>
              </p:ext>
            </p:extLst>
          </p:nvPr>
        </p:nvGraphicFramePr>
        <p:xfrm>
          <a:off x="7236492" y="4537450"/>
          <a:ext cx="2183460" cy="1620541"/>
        </p:xfrm>
        <a:graphic>
          <a:graphicData uri="http://schemas.openxmlformats.org/drawingml/2006/table">
            <a:tbl>
              <a:tblPr firstRow="1" firstCol="1" bandRow="1"/>
              <a:tblGrid>
                <a:gridCol w="31680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866660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5010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3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Types de données probantes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2983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Recherche comportementale et de mise en </a:t>
                      </a:r>
                      <a:r>
                        <a:rPr lang="fr-CA" sz="1050" b="0" noProof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oeuvre</a:t>
                      </a:r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CA" sz="9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2983">
                <a:tc>
                  <a:txBody>
                    <a:bodyPr/>
                    <a:lstStyle/>
                    <a:p>
                      <a:endParaRPr lang="fr-CA" sz="1600" noProof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5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Informations qualitatives</a:t>
                      </a:r>
                      <a:endParaRPr lang="fr-CA" sz="7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2983">
                <a:tc>
                  <a:txBody>
                    <a:bodyPr/>
                    <a:lstStyle/>
                    <a:p>
                      <a:endParaRPr lang="fr-CA" sz="1600" noProof="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9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5017D6D5-85B0-03D9-FBBC-82EC1B4279F0}"/>
              </a:ext>
            </a:extLst>
          </p:cNvPr>
          <p:cNvGrpSpPr/>
          <p:nvPr/>
        </p:nvGrpSpPr>
        <p:grpSpPr>
          <a:xfrm>
            <a:off x="7213137" y="2512310"/>
            <a:ext cx="344006" cy="1087097"/>
            <a:chOff x="7324509" y="2512310"/>
            <a:chExt cx="344006" cy="1087097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B365790-2532-C623-6C9E-FA772263B8EB}"/>
                </a:ext>
              </a:extLst>
            </p:cNvPr>
            <p:cNvCxnSpPr>
              <a:cxnSpLocks/>
            </p:cNvCxnSpPr>
            <p:nvPr/>
          </p:nvCxnSpPr>
          <p:spPr>
            <a:xfrm>
              <a:off x="7498347" y="2627334"/>
              <a:ext cx="1" cy="787920"/>
            </a:xfrm>
            <a:prstGeom prst="line">
              <a:avLst/>
            </a:prstGeom>
            <a:ln w="19050">
              <a:solidFill>
                <a:srgbClr val="25477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537BDBD-E5A3-173D-BEDA-7BE3B3422693}"/>
                </a:ext>
              </a:extLst>
            </p:cNvPr>
            <p:cNvGrpSpPr/>
            <p:nvPr/>
          </p:nvGrpSpPr>
          <p:grpSpPr>
            <a:xfrm>
              <a:off x="7324509" y="2512310"/>
              <a:ext cx="344006" cy="1087097"/>
              <a:chOff x="7324509" y="2512310"/>
              <a:chExt cx="344006" cy="1087097"/>
            </a:xfrm>
          </p:grpSpPr>
          <p:pic>
            <p:nvPicPr>
              <p:cNvPr id="61" name="Picture 60">
                <a:extLst>
                  <a:ext uri="{FF2B5EF4-FFF2-40B4-BE49-F238E27FC236}">
                    <a16:creationId xmlns:a16="http://schemas.microsoft.com/office/drawing/2014/main" id="{FF3F3B76-A1CC-BDF2-4FBA-4C5DEFCE69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324509" y="2512310"/>
                <a:ext cx="344006" cy="344006"/>
              </a:xfrm>
              <a:prstGeom prst="rect">
                <a:avLst/>
              </a:prstGeom>
            </p:spPr>
          </p:pic>
          <p:pic>
            <p:nvPicPr>
              <p:cNvPr id="62" name="Picture 61">
                <a:extLst>
                  <a:ext uri="{FF2B5EF4-FFF2-40B4-BE49-F238E27FC236}">
                    <a16:creationId xmlns:a16="http://schemas.microsoft.com/office/drawing/2014/main" id="{F33629E7-106A-A142-B1AF-08834AF357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7324509" y="2878490"/>
                <a:ext cx="344006" cy="344006"/>
              </a:xfrm>
              <a:prstGeom prst="rect">
                <a:avLst/>
              </a:prstGeom>
            </p:spPr>
          </p:pic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56918CD3-A095-CAA6-D601-33B0CBB71E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324509" y="3255401"/>
                <a:ext cx="344006" cy="344006"/>
              </a:xfrm>
              <a:prstGeom prst="rect">
                <a:avLst/>
              </a:prstGeom>
            </p:spPr>
          </p:pic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12371DE-DCC3-908B-0ECD-3DD864008BCA}"/>
              </a:ext>
            </a:extLst>
          </p:cNvPr>
          <p:cNvGrpSpPr/>
          <p:nvPr/>
        </p:nvGrpSpPr>
        <p:grpSpPr>
          <a:xfrm>
            <a:off x="2535811" y="5014857"/>
            <a:ext cx="344006" cy="1087097"/>
            <a:chOff x="2535811" y="5014857"/>
            <a:chExt cx="344006" cy="1087097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F4FAD25-80AC-A9BB-EB95-72DE687F642A}"/>
                </a:ext>
              </a:extLst>
            </p:cNvPr>
            <p:cNvCxnSpPr>
              <a:cxnSpLocks/>
            </p:cNvCxnSpPr>
            <p:nvPr/>
          </p:nvCxnSpPr>
          <p:spPr>
            <a:xfrm>
              <a:off x="2706449" y="5133760"/>
              <a:ext cx="1" cy="787920"/>
            </a:xfrm>
            <a:prstGeom prst="line">
              <a:avLst/>
            </a:prstGeom>
            <a:ln w="19050">
              <a:solidFill>
                <a:srgbClr val="25477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159688C-2E6B-B004-A436-B1D0974A6D19}"/>
                </a:ext>
              </a:extLst>
            </p:cNvPr>
            <p:cNvGrpSpPr/>
            <p:nvPr/>
          </p:nvGrpSpPr>
          <p:grpSpPr>
            <a:xfrm>
              <a:off x="2535811" y="5014857"/>
              <a:ext cx="344006" cy="1087097"/>
              <a:chOff x="2590171" y="5014857"/>
              <a:chExt cx="344006" cy="1087097"/>
            </a:xfrm>
          </p:grpSpPr>
          <p:pic>
            <p:nvPicPr>
              <p:cNvPr id="69" name="Picture 68">
                <a:extLst>
                  <a:ext uri="{FF2B5EF4-FFF2-40B4-BE49-F238E27FC236}">
                    <a16:creationId xmlns:a16="http://schemas.microsoft.com/office/drawing/2014/main" id="{C8A2A10B-33C7-0BE0-CDC1-41B5C3C610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2590171" y="5014857"/>
                <a:ext cx="344006" cy="344006"/>
              </a:xfrm>
              <a:prstGeom prst="rect">
                <a:avLst/>
              </a:prstGeom>
            </p:spPr>
          </p:pic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9E2F3EAB-C702-4634-4CEC-939137282E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2590171" y="5381037"/>
                <a:ext cx="344006" cy="344006"/>
              </a:xfrm>
              <a:prstGeom prst="rect">
                <a:avLst/>
              </a:prstGeom>
            </p:spPr>
          </p:pic>
          <p:pic>
            <p:nvPicPr>
              <p:cNvPr id="71" name="Picture 70">
                <a:extLst>
                  <a:ext uri="{FF2B5EF4-FFF2-40B4-BE49-F238E27FC236}">
                    <a16:creationId xmlns:a16="http://schemas.microsoft.com/office/drawing/2014/main" id="{F8FC4FB6-F027-6D5C-CC14-B08138287F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2590171" y="5757948"/>
                <a:ext cx="344006" cy="344006"/>
              </a:xfrm>
              <a:prstGeom prst="rect">
                <a:avLst/>
              </a:prstGeom>
            </p:spPr>
          </p:pic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8C16F2A-3292-1E81-3EC6-4ECD90DFE132}"/>
              </a:ext>
            </a:extLst>
          </p:cNvPr>
          <p:cNvGrpSpPr/>
          <p:nvPr/>
        </p:nvGrpSpPr>
        <p:grpSpPr>
          <a:xfrm>
            <a:off x="7213137" y="5011940"/>
            <a:ext cx="344006" cy="738025"/>
            <a:chOff x="7289707" y="5011940"/>
            <a:chExt cx="344006" cy="738025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DB79717-11BB-47B0-1A89-877A064874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61710" y="5126964"/>
              <a:ext cx="1835" cy="475909"/>
            </a:xfrm>
            <a:prstGeom prst="line">
              <a:avLst/>
            </a:prstGeom>
            <a:ln w="19050">
              <a:solidFill>
                <a:srgbClr val="25477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379FFF2A-4941-ACDE-8AF5-1A3EBE45A7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7289707" y="5011940"/>
              <a:ext cx="344006" cy="344006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1915BCBB-6D15-31A6-BAF8-899402376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7289707" y="5405959"/>
              <a:ext cx="344006" cy="344006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7CCB344-F38B-AE10-74B1-CB52ECC69B95}"/>
              </a:ext>
            </a:extLst>
          </p:cNvPr>
          <p:cNvSpPr txBox="1"/>
          <p:nvPr/>
        </p:nvSpPr>
        <p:spPr>
          <a:xfrm>
            <a:off x="188512" y="61059"/>
            <a:ext cx="8315408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0.1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Répondre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aux questions des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décideurs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la bonne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combinaison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probantes</a:t>
            </a:r>
            <a:br>
              <a:rPr lang="en-CA" sz="2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Faire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correspondre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tyoes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probantes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locales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bonne étape du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processus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décisionnel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2226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83FCD-0169-2C7D-3C9E-F72A494B5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1509"/>
              </p:ext>
            </p:extLst>
          </p:nvPr>
        </p:nvGraphicFramePr>
        <p:xfrm>
          <a:off x="853936" y="2576587"/>
          <a:ext cx="10484128" cy="2061376"/>
        </p:xfrm>
        <a:graphic>
          <a:graphicData uri="http://schemas.openxmlformats.org/drawingml/2006/table">
            <a:tbl>
              <a:tblPr firstRow="1" firstCol="1" bandRow="1"/>
              <a:tblGrid>
                <a:gridCol w="1588167">
                  <a:extLst>
                    <a:ext uri="{9D8B030D-6E8A-4147-A177-3AD203B41FA5}">
                      <a16:colId xmlns:a16="http://schemas.microsoft.com/office/drawing/2014/main" val="2438151703"/>
                    </a:ext>
                  </a:extLst>
                </a:gridCol>
                <a:gridCol w="932159">
                  <a:extLst>
                    <a:ext uri="{9D8B030D-6E8A-4147-A177-3AD203B41FA5}">
                      <a16:colId xmlns:a16="http://schemas.microsoft.com/office/drawing/2014/main" val="1941796730"/>
                    </a:ext>
                  </a:extLst>
                </a:gridCol>
                <a:gridCol w="337049">
                  <a:extLst>
                    <a:ext uri="{9D8B030D-6E8A-4147-A177-3AD203B41FA5}">
                      <a16:colId xmlns:a16="http://schemas.microsoft.com/office/drawing/2014/main" val="4159614164"/>
                    </a:ext>
                  </a:extLst>
                </a:gridCol>
                <a:gridCol w="2152279">
                  <a:extLst>
                    <a:ext uri="{9D8B030D-6E8A-4147-A177-3AD203B41FA5}">
                      <a16:colId xmlns:a16="http://schemas.microsoft.com/office/drawing/2014/main" val="3417789404"/>
                    </a:ext>
                  </a:extLst>
                </a:gridCol>
                <a:gridCol w="5474474">
                  <a:extLst>
                    <a:ext uri="{9D8B030D-6E8A-4147-A177-3AD203B41FA5}">
                      <a16:colId xmlns:a16="http://schemas.microsoft.com/office/drawing/2014/main" val="191477564"/>
                    </a:ext>
                  </a:extLst>
                </a:gridCol>
              </a:tblGrid>
              <a:tr h="4465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Point de vue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Types de données probantes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kern="1200" noProof="0">
                          <a:solidFill>
                            <a:srgbClr val="254776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Étapes où cela ajoute le plus de valeur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804439"/>
                  </a:ext>
                </a:extLst>
              </a:tr>
              <a:tr h="322973"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b="0" i="0" u="none" strike="noStrike" cap="none" spc="0" baseline="0" noProof="0" dirty="0">
                          <a:solidFill>
                            <a:srgbClr val="254776"/>
                          </a:solidFill>
                          <a:effectLst/>
                          <a:uFillTx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sym typeface="Arial"/>
                        </a:rPr>
                        <a:t>Données probantes locales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300" b="0" i="0" u="none" strike="noStrike" cap="none" spc="0" baseline="0" noProof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Analyse de données</a:t>
                      </a: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133599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Modélisation</a:t>
                      </a: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415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Évaluation</a:t>
                      </a: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86923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20"/>
                        </a:lnSpc>
                      </a:pPr>
                      <a:r>
                        <a:rPr lang="fr-CA" sz="1100" b="0" noProof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Recherche comportementale et de mise en œuvre 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8895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Informations qualitatives</a:t>
                      </a:r>
                      <a:endParaRPr lang="fr-CA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80499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EFBD5E5-1F8C-098C-CCB7-BC1CBE14F26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491217" y="3334929"/>
            <a:ext cx="731352" cy="7313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C4D13C-B6ED-6955-10D1-42A90D10D87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400786" y="4019535"/>
            <a:ext cx="299148" cy="2991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E4B496-5AD7-D876-A764-E14A58589FD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00786" y="3040020"/>
            <a:ext cx="299148" cy="2991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1C3AC6-4289-8492-23E8-CC44D37AE00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400786" y="3688498"/>
            <a:ext cx="299148" cy="2991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2849CB-4A65-442B-B1BD-4BE1FC8F347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400786" y="3361106"/>
            <a:ext cx="299148" cy="2991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F4C8A1-B653-D3CE-0DB2-CE4B9E4E52E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400786" y="4341831"/>
            <a:ext cx="299148" cy="299148"/>
          </a:xfrm>
          <a:prstGeom prst="rect">
            <a:avLst/>
          </a:prstGeom>
        </p:spPr>
      </p:pic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981C4175-AB40-3261-FF4C-E9EC23424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86142"/>
              </p:ext>
            </p:extLst>
          </p:nvPr>
        </p:nvGraphicFramePr>
        <p:xfrm>
          <a:off x="5487998" y="3002774"/>
          <a:ext cx="5959948" cy="159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9987">
                  <a:extLst>
                    <a:ext uri="{9D8B030D-6E8A-4147-A177-3AD203B41FA5}">
                      <a16:colId xmlns:a16="http://schemas.microsoft.com/office/drawing/2014/main" val="2992671412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597148921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1162182459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3570964566"/>
                    </a:ext>
                  </a:extLst>
                </a:gridCol>
              </a:tblGrid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413739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63557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252501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38834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386504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4E5B88CF-3FFC-D3D8-EA80-B5309B800BAD}"/>
              </a:ext>
            </a:extLst>
          </p:cNvPr>
          <p:cNvSpPr/>
          <p:nvPr/>
        </p:nvSpPr>
        <p:spPr>
          <a:xfrm>
            <a:off x="2488595" y="3331999"/>
            <a:ext cx="721895" cy="724766"/>
          </a:xfrm>
          <a:prstGeom prst="ellipse">
            <a:avLst/>
          </a:prstGeom>
          <a:noFill/>
          <a:ln w="66675">
            <a:solidFill>
              <a:srgbClr val="99C2E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BAA66221-AEDF-D27E-A519-401BC0DF9042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6255199" y="3029860"/>
            <a:ext cx="284688" cy="3014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ABE16D3-652A-E8EE-98E2-37433884EB9D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6255199" y="3349803"/>
            <a:ext cx="284688" cy="30143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989E880-F341-8366-1C53-D56E0FE785F2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6255199" y="4333194"/>
            <a:ext cx="284688" cy="30143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F2EDE42-AD57-C944-9A3B-7D9DC839A0FF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575298" y="3676052"/>
            <a:ext cx="284687" cy="30143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858B1F5E-CF32-0FEC-3828-ACE5C27D15DB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575298" y="3349803"/>
            <a:ext cx="284687" cy="30143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7D3B2BC-977C-E7A7-DA10-E9D69E1618B7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575298" y="4333194"/>
            <a:ext cx="284687" cy="30143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48A272D-827C-AD9B-BA87-4E534411D30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104094" y="4333194"/>
            <a:ext cx="284687" cy="30143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460BBA42-05CD-C3AE-5BA3-90186B982DAA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104094" y="3996017"/>
            <a:ext cx="284687" cy="30143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E52AE565-95A9-DA54-D3F7-9CE58A07FEE7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507015" y="3663352"/>
            <a:ext cx="284686" cy="30143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6373E8A-1C9A-C822-B13F-9BE8E0E68485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507015" y="3017160"/>
            <a:ext cx="284686" cy="30143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768D67C-B6B6-06BB-E731-7B18ED8D3B84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513092" y="4333194"/>
            <a:ext cx="284686" cy="301433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107C0FE-88FB-1D14-53C6-090FCE1757B3}"/>
              </a:ext>
            </a:extLst>
          </p:cNvPr>
          <p:cNvSpPr txBox="1"/>
          <p:nvPr/>
        </p:nvSpPr>
        <p:spPr>
          <a:xfrm>
            <a:off x="174542" y="50800"/>
            <a:ext cx="875355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0.1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18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(suite)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Répondre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aux questions des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décideurs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la bonne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combinaison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probantes</a:t>
            </a:r>
            <a:br>
              <a:rPr lang="en-CA" sz="2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Faire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correspondre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types de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probantes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locales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bonne étape du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processus</a:t>
            </a:r>
            <a:r>
              <a:rPr lang="en-US" sz="1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décisionnel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24026658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40437</TotalTime>
  <Words>166</Words>
  <Application>Microsoft Macintosh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Courier New</vt:lpstr>
      <vt:lpstr>Helvetica</vt:lpstr>
      <vt:lpstr>McMaster Brighter World Theme</vt:lpstr>
      <vt:lpstr>PowerPoint Presentation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354</cp:revision>
  <cp:lastPrinted>2017-06-06T20:04:49Z</cp:lastPrinted>
  <dcterms:created xsi:type="dcterms:W3CDTF">2017-04-21T15:41:45Z</dcterms:created>
  <dcterms:modified xsi:type="dcterms:W3CDTF">2023-02-16T18:56:19Z</dcterms:modified>
</cp:coreProperties>
</file>