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66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642E50-E5DE-79BB-8A0F-76F2BC0E1C0D}" name="Hamel, Geneviève" initials="HG" userId="S::genevieve.hamel@mamh.gouv.qc.ca::6eb7419e-cd0d-4f10-b207-08545a96531b" providerId="AD"/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5"/>
    <a:srgbClr val="8DD2E5"/>
    <a:srgbClr val="99CC66"/>
    <a:srgbClr val="CC76A6"/>
    <a:srgbClr val="254776"/>
    <a:srgbClr val="FEB714"/>
    <a:srgbClr val="FFC057"/>
    <a:srgbClr val="6AA855"/>
    <a:srgbClr val="6FC0D3"/>
    <a:srgbClr val="8DC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376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109112-8569-4EDB-48D6-5A631B8A2EBA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F22093-7553-3A57-84DA-8FA6D2CD9FB3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28A248-BC1A-1293-3716-2765A06F26A9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E99748-039D-B433-24D0-B1A46D04A4E7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6503A71-D7ED-28F2-F9C8-ED0497F515EE}"/>
              </a:ext>
            </a:extLst>
          </p:cNvPr>
          <p:cNvSpPr/>
          <p:nvPr/>
        </p:nvSpPr>
        <p:spPr>
          <a:xfrm>
            <a:off x="1729627" y="4854414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9FDE805-133A-4DA8-1BDC-EF0EEA5815A6}"/>
              </a:ext>
            </a:extLst>
          </p:cNvPr>
          <p:cNvSpPr/>
          <p:nvPr/>
        </p:nvSpPr>
        <p:spPr>
          <a:xfrm>
            <a:off x="1732343" y="3249007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C7F56C1-5389-B23A-A36A-2D69E0F5575E}"/>
              </a:ext>
            </a:extLst>
          </p:cNvPr>
          <p:cNvSpPr/>
          <p:nvPr/>
        </p:nvSpPr>
        <p:spPr>
          <a:xfrm>
            <a:off x="1732343" y="1643599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CD536F-F516-C404-8818-557F348AA5EA}"/>
              </a:ext>
            </a:extLst>
          </p:cNvPr>
          <p:cNvSpPr txBox="1"/>
          <p:nvPr/>
        </p:nvSpPr>
        <p:spPr>
          <a:xfrm>
            <a:off x="6475040" y="4917868"/>
            <a:ext cx="2164464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Recherche comportementale et de mise en œuvre  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Informations qualitatives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Synthèse de données probantes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A5868B-8693-1996-B5BC-F30B6D3E3EF0}"/>
              </a:ext>
            </a:extLst>
          </p:cNvPr>
          <p:cNvSpPr txBox="1"/>
          <p:nvPr/>
        </p:nvSpPr>
        <p:spPr>
          <a:xfrm>
            <a:off x="8639505" y="4881324"/>
            <a:ext cx="2902716" cy="1473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800" b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Flux de nouvelles </a:t>
            </a: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800" b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données probantes :</a:t>
            </a:r>
            <a:endParaRPr kumimoji="0" lang="fr-CA" sz="1800" b="0" i="1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500" b="0" i="1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Analyse de données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100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CA" sz="1200">
                <a:solidFill>
                  <a:srgbClr val="254776"/>
                </a:solidFill>
                <a:latin typeface="Arial" panose="020B0604020202020204"/>
              </a:rPr>
              <a:t>              </a:t>
            </a:r>
            <a:r>
              <a:rPr kumimoji="0" lang="fr-CA" sz="1200" b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Évaluation </a:t>
            </a:r>
            <a:endParaRPr kumimoji="0" lang="fr-CA" sz="1200" b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FE2F03-EF7C-2EF7-DFB8-04B826B347D9}"/>
              </a:ext>
            </a:extLst>
          </p:cNvPr>
          <p:cNvGrpSpPr/>
          <p:nvPr/>
        </p:nvGrpSpPr>
        <p:grpSpPr>
          <a:xfrm>
            <a:off x="928622" y="1567726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25" name="Shape 24">
              <a:extLst>
                <a:ext uri="{FF2B5EF4-FFF2-40B4-BE49-F238E27FC236}">
                  <a16:creationId xmlns:a16="http://schemas.microsoft.com/office/drawing/2014/main" id="{E5B4F7A5-8D35-0D70-0876-21F5481F65C9}"/>
                </a:ext>
              </a:extLst>
            </p:cNvPr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CA" dirty="0"/>
            </a:p>
          </p:txBody>
        </p:sp>
        <p:sp>
          <p:nvSpPr>
            <p:cNvPr id="26" name="Shape 4">
              <a:extLst>
                <a:ext uri="{FF2B5EF4-FFF2-40B4-BE49-F238E27FC236}">
                  <a16:creationId xmlns:a16="http://schemas.microsoft.com/office/drawing/2014/main" id="{12BFBA00-5F5E-EB09-83E0-22788923BBCA}"/>
                </a:ext>
              </a:extLst>
            </p:cNvPr>
            <p:cNvSpPr txBox="1"/>
            <p:nvPr/>
          </p:nvSpPr>
          <p:spPr>
            <a:xfrm>
              <a:off x="877087" y="826519"/>
              <a:ext cx="1755976" cy="166237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Comprendre</a:t>
              </a:r>
              <a:r>
                <a:rPr kumimoji="0" lang="fr-CA" sz="130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le « marché » et la</a:t>
              </a:r>
            </a:p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30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population, </a:t>
              </a:r>
              <a:r>
                <a:rPr kumimoji="0" lang="fr-CA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puis prioriser</a:t>
              </a:r>
            </a:p>
          </p:txBody>
        </p:sp>
      </p:grpSp>
      <p:sp>
        <p:nvSpPr>
          <p:cNvPr id="82" name="Shape 81">
            <a:extLst>
              <a:ext uri="{FF2B5EF4-FFF2-40B4-BE49-F238E27FC236}">
                <a16:creationId xmlns:a16="http://schemas.microsoft.com/office/drawing/2014/main" id="{4CC461AE-3A11-0DF0-A665-5072D0277B89}"/>
              </a:ext>
            </a:extLst>
          </p:cNvPr>
          <p:cNvSpPr/>
          <p:nvPr/>
        </p:nvSpPr>
        <p:spPr>
          <a:xfrm>
            <a:off x="928622" y="318885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Shape 83">
            <a:extLst>
              <a:ext uri="{FF2B5EF4-FFF2-40B4-BE49-F238E27FC236}">
                <a16:creationId xmlns:a16="http://schemas.microsoft.com/office/drawing/2014/main" id="{F4593C10-E76D-33E8-C52B-CBA04446E602}"/>
              </a:ext>
            </a:extLst>
          </p:cNvPr>
          <p:cNvSpPr/>
          <p:nvPr/>
        </p:nvSpPr>
        <p:spPr>
          <a:xfrm>
            <a:off x="928622" y="481099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DBAB6-4979-E025-97F0-6C646D81FC91}"/>
              </a:ext>
            </a:extLst>
          </p:cNvPr>
          <p:cNvSpPr txBox="1"/>
          <p:nvPr/>
        </p:nvSpPr>
        <p:spPr>
          <a:xfrm>
            <a:off x="2812252" y="1847721"/>
            <a:ext cx="3035024" cy="10926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3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Où sont les lacunes du système et qu'est-ce qui les cause? Où sont les inégalités ? Quelles priorités abordons-nous (ou quels problèmes résolvons-nous) ?</a:t>
            </a:r>
            <a:endParaRPr kumimoji="0" lang="fr-CA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Shape 4">
            <a:extLst>
              <a:ext uri="{FF2B5EF4-FFF2-40B4-BE49-F238E27FC236}">
                <a16:creationId xmlns:a16="http://schemas.microsoft.com/office/drawing/2014/main" id="{D51CC5A9-924E-F5EF-26E4-524FD7CFD423}"/>
              </a:ext>
            </a:extLst>
          </p:cNvPr>
          <p:cNvSpPr txBox="1"/>
          <p:nvPr/>
        </p:nvSpPr>
        <p:spPr>
          <a:xfrm>
            <a:off x="1239034" y="3617048"/>
            <a:ext cx="1189110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300" b="1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Co-concevoir </a:t>
            </a:r>
            <a:r>
              <a:rPr kumimoji="0" lang="fr-CA" sz="13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 nouveaux services et modèles de services</a:t>
            </a:r>
            <a:endParaRPr kumimoji="0" lang="fr-CA" sz="13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Shape 4">
            <a:extLst>
              <a:ext uri="{FF2B5EF4-FFF2-40B4-BE49-F238E27FC236}">
                <a16:creationId xmlns:a16="http://schemas.microsoft.com/office/drawing/2014/main" id="{47882A33-ADD4-4F19-D039-880E66C84A09}"/>
              </a:ext>
            </a:extLst>
          </p:cNvPr>
          <p:cNvSpPr txBox="1"/>
          <p:nvPr/>
        </p:nvSpPr>
        <p:spPr>
          <a:xfrm>
            <a:off x="1062371" y="5152078"/>
            <a:ext cx="1493083" cy="1042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15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Mettre en 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15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œuvre,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15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puis adapter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15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utilisation de la surveillance du système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15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&amp; évaluation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F21813-8BD1-E895-8007-403C2C5E6EC0}"/>
              </a:ext>
            </a:extLst>
          </p:cNvPr>
          <p:cNvSpPr txBox="1"/>
          <p:nvPr/>
        </p:nvSpPr>
        <p:spPr>
          <a:xfrm>
            <a:off x="2812252" y="3409294"/>
            <a:ext cx="3035024" cy="129266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Quelles solutions fondées sur des données probantes existent? Comment les solutions seront-elles adaptées/conçues avec la contribution des utilisateurs du système et des communautés?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6D16C-AB56-2B3B-23D0-92A6B0FB4DC3}"/>
              </a:ext>
            </a:extLst>
          </p:cNvPr>
          <p:cNvSpPr txBox="1"/>
          <p:nvPr/>
        </p:nvSpPr>
        <p:spPr>
          <a:xfrm>
            <a:off x="2812252" y="5176148"/>
            <a:ext cx="3035024" cy="892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 modèle fonctionne-t-il? Comment et pour qui? Quelles adaptations sont nécessaires pour le renforcer et le mettre à l'échelle?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D99DF0-43FF-3DED-96BE-B0E43CD87485}"/>
              </a:ext>
            </a:extLst>
          </p:cNvPr>
          <p:cNvSpPr txBox="1"/>
          <p:nvPr/>
        </p:nvSpPr>
        <p:spPr>
          <a:xfrm>
            <a:off x="5953303" y="1243218"/>
            <a:ext cx="4685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Stocks de données probantes existantes :</a:t>
            </a:r>
            <a:endParaRPr kumimoji="0" lang="fr-CA" sz="18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2637B3-72C2-DD52-D12B-EC63A8AC0808}"/>
              </a:ext>
            </a:extLst>
          </p:cNvPr>
          <p:cNvSpPr txBox="1"/>
          <p:nvPr/>
        </p:nvSpPr>
        <p:spPr>
          <a:xfrm>
            <a:off x="2812252" y="1243218"/>
            <a:ext cx="4146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Questions</a:t>
            </a:r>
            <a:endParaRPr kumimoji="0" lang="fr-CA" sz="18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8AC3E3-37A7-BEBB-A34A-13CD999B4A95}"/>
              </a:ext>
            </a:extLst>
          </p:cNvPr>
          <p:cNvSpPr txBox="1"/>
          <p:nvPr/>
        </p:nvSpPr>
        <p:spPr>
          <a:xfrm>
            <a:off x="6475040" y="1957218"/>
            <a:ext cx="1977572" cy="84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Analyse de données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100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Modélisation</a:t>
            </a:r>
            <a:endParaRPr kumimoji="0" lang="fr-CA" sz="12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417FF5-EF89-EB72-7250-3D6D3506BB70}"/>
              </a:ext>
            </a:extLst>
          </p:cNvPr>
          <p:cNvSpPr txBox="1"/>
          <p:nvPr/>
        </p:nvSpPr>
        <p:spPr>
          <a:xfrm>
            <a:off x="6475041" y="3296848"/>
            <a:ext cx="2164464" cy="1373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Évaluation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10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Modélisation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90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Informations qualitatives</a:t>
            </a:r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59D9B4-3565-D31C-C18F-5BF567BE5D0D}"/>
              </a:ext>
            </a:extLst>
          </p:cNvPr>
          <p:cNvSpPr txBox="1"/>
          <p:nvPr/>
        </p:nvSpPr>
        <p:spPr>
          <a:xfrm>
            <a:off x="9267271" y="3345677"/>
            <a:ext cx="243877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Synthèse de données probantes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Évaluation de technologies</a:t>
            </a:r>
            <a:endParaRPr lang="fr-CA" sz="1200" dirty="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CA" sz="900" dirty="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CA" sz="900" dirty="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Lignes directrices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DB52D9-0400-8BB6-EF46-90A8AEC3A8A8}"/>
              </a:ext>
            </a:extLst>
          </p:cNvPr>
          <p:cNvSpPr txBox="1"/>
          <p:nvPr/>
        </p:nvSpPr>
        <p:spPr>
          <a:xfrm>
            <a:off x="9254405" y="1957218"/>
            <a:ext cx="21753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Informations qualitatives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Synthèse de données probantes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A664D53-3E78-BFDB-4128-46748C0041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989399" y="4882640"/>
            <a:ext cx="476991" cy="476991"/>
          </a:xfrm>
          <a:prstGeom prst="rect">
            <a:avLst/>
          </a:prstGeom>
        </p:spPr>
      </p:pic>
      <p:sp>
        <p:nvSpPr>
          <p:cNvPr id="109" name="Slide Number">
            <a:extLst>
              <a:ext uri="{FF2B5EF4-FFF2-40B4-BE49-F238E27FC236}">
                <a16:creationId xmlns:a16="http://schemas.microsoft.com/office/drawing/2014/main" id="{10DE8113-57B5-DDF4-9AF3-8B5858E68D3A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fr-CA" sz="2000" smtClean="0">
                <a:solidFill>
                  <a:srgbClr val="0F447C"/>
                </a:solidFill>
              </a:rPr>
              <a:pPr algn="ctr"/>
              <a:t>1</a:t>
            </a:fld>
            <a:endParaRPr lang="fr-CA" sz="2000" dirty="0">
              <a:solidFill>
                <a:srgbClr val="0F447C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E87F6-762C-8653-003F-C76A16D76465}"/>
              </a:ext>
            </a:extLst>
          </p:cNvPr>
          <p:cNvSpPr/>
          <p:nvPr/>
        </p:nvSpPr>
        <p:spPr>
          <a:xfrm>
            <a:off x="1487520" y="6506879"/>
            <a:ext cx="1021852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Deux premières colonnes adaptées de Reid R, </a:t>
            </a:r>
            <a:r>
              <a:rPr lang="fr-CA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Wodchis</a:t>
            </a:r>
            <a:r>
              <a:rPr lang="fr-CA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W, Lee-</a:t>
            </a:r>
            <a:r>
              <a:rPr lang="fr-CA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Foon</a:t>
            </a:r>
            <a:r>
              <a:rPr lang="fr-CA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N et Institute for </a:t>
            </a:r>
            <a:r>
              <a:rPr lang="fr-CA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Better</a:t>
            </a:r>
            <a:r>
              <a:rPr lang="fr-CA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fr-CA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Health</a:t>
            </a:r>
            <a:r>
              <a:rPr lang="fr-CA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-Trillium </a:t>
            </a:r>
            <a:r>
              <a:rPr lang="fr-CA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Health</a:t>
            </a:r>
            <a:r>
              <a:rPr lang="fr-CA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fr-CA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Partners</a:t>
            </a:r>
            <a:r>
              <a:rPr lang="fr-CA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(2022)</a:t>
            </a:r>
            <a:endParaRPr kumimoji="0" lang="fr-CA" sz="1000" b="0" i="1" u="none" strike="noStrike" kern="1200" cap="none" spc="0" normalizeH="0" baseline="0" noProof="0" dirty="0">
              <a:ln w="0"/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79A914-B857-B915-3C3B-4B60E49D88F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998049" y="1895416"/>
            <a:ext cx="476991" cy="476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FA933C-163A-3E78-4228-5523A26A4B7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8049" y="2408934"/>
            <a:ext cx="476991" cy="476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A156E9-0518-FFC3-C44B-2BF76A0E232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777414" y="1903298"/>
            <a:ext cx="476991" cy="4769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DDD402-9C24-F6AF-F826-94DD66235AE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4" y="2416816"/>
            <a:ext cx="476991" cy="4769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5960C9-EDCC-0413-EC75-56BFFC4A28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98049" y="3265894"/>
            <a:ext cx="476991" cy="4769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9B1BF7-D57D-CB19-D2AC-794EBD1AFD9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777414" y="3775262"/>
            <a:ext cx="476991" cy="4769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8D4075-B2D2-C0F9-15EC-940A808D5B8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777414" y="4241926"/>
            <a:ext cx="476991" cy="4769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6E2900-3EA5-7A3A-6FA0-6848ABF3BCB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3" y="3278827"/>
            <a:ext cx="476991" cy="4769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690923-A84C-59B7-BD7A-B444B572BE6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994071" y="5850984"/>
            <a:ext cx="476991" cy="4769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9D294F-EA44-49E9-E8E0-B2801835852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6060" y="5366267"/>
            <a:ext cx="476991" cy="47699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550BFE4-20FD-3FC7-3675-54E8A32055B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4071" y="3753449"/>
            <a:ext cx="476991" cy="4769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9D7174-254D-B7AB-E5F6-1F20354AAF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773169" y="5979665"/>
            <a:ext cx="476991" cy="47699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F22FA6B-C553-16B3-ED2E-C588F5CDEA7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773170" y="5487539"/>
            <a:ext cx="476991" cy="4769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58B3B8-F016-E230-318C-3FDD80261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t="3670" b="3670"/>
          <a:stretch/>
        </p:blipFill>
        <p:spPr>
          <a:xfrm>
            <a:off x="650952" y="1680158"/>
            <a:ext cx="512017" cy="50234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708F684-A406-2B1E-8789-9BA33A3CBC5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4071" y="4234043"/>
            <a:ext cx="476991" cy="4769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07A605-8F4A-CA5E-201C-AAAD8838E218}"/>
              </a:ext>
            </a:extLst>
          </p:cNvPr>
          <p:cNvSpPr txBox="1"/>
          <p:nvPr/>
        </p:nvSpPr>
        <p:spPr>
          <a:xfrm rot="1887855" flipH="1" flipV="1">
            <a:off x="822918" y="3503634"/>
            <a:ext cx="2157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505247-8F0A-42B2-EED3-B15D690F36CC}"/>
              </a:ext>
            </a:extLst>
          </p:cNvPr>
          <p:cNvSpPr txBox="1"/>
          <p:nvPr/>
        </p:nvSpPr>
        <p:spPr>
          <a:xfrm rot="18880491" flipV="1">
            <a:off x="797113" y="4663918"/>
            <a:ext cx="1060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65A0D4-0FE3-0BC3-01CD-FF4E2CC19D7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3670" b="3670"/>
          <a:stretch/>
        </p:blipFill>
        <p:spPr>
          <a:xfrm>
            <a:off x="657551" y="3309117"/>
            <a:ext cx="512017" cy="5023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4CCC18-EC03-5EBA-3301-C0BE37FB52B9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3670" b="3670"/>
          <a:stretch/>
        </p:blipFill>
        <p:spPr>
          <a:xfrm>
            <a:off x="650045" y="4927331"/>
            <a:ext cx="512017" cy="502342"/>
          </a:xfrm>
          <a:prstGeom prst="rect">
            <a:avLst/>
          </a:prstGeom>
        </p:spPr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865FD87-F5FB-19D3-F2BC-48CA1118B08B}"/>
              </a:ext>
            </a:extLst>
          </p:cNvPr>
          <p:cNvSpPr/>
          <p:nvPr/>
        </p:nvSpPr>
        <p:spPr>
          <a:xfrm>
            <a:off x="8555713" y="4859155"/>
            <a:ext cx="2976676" cy="1620124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0" name="Title 14">
            <a:extLst>
              <a:ext uri="{FF2B5EF4-FFF2-40B4-BE49-F238E27FC236}">
                <a16:creationId xmlns:a16="http://schemas.microsoft.com/office/drawing/2014/main" id="{659F758D-D8A5-1A64-9428-1EF42BEE9D9A}"/>
              </a:ext>
            </a:extLst>
          </p:cNvPr>
          <p:cNvSpPr txBox="1">
            <a:spLocks/>
          </p:cNvSpPr>
          <p:nvPr/>
        </p:nvSpPr>
        <p:spPr>
          <a:xfrm>
            <a:off x="140490" y="216502"/>
            <a:ext cx="9083520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dirty="0"/>
              <a:t>0.3</a:t>
            </a:r>
            <a:r>
              <a:rPr lang="en-CA" dirty="0"/>
              <a:t> Une </a:t>
            </a:r>
            <a:r>
              <a:rPr lang="en-CA" dirty="0" err="1"/>
              <a:t>autre</a:t>
            </a:r>
            <a:r>
              <a:rPr lang="en-CA" dirty="0"/>
              <a:t> </a:t>
            </a:r>
            <a:r>
              <a:rPr lang="en-CA" dirty="0" err="1"/>
              <a:t>façon</a:t>
            </a:r>
            <a:r>
              <a:rPr lang="en-CA" dirty="0"/>
              <a:t> </a:t>
            </a:r>
            <a:r>
              <a:rPr lang="en-CA" dirty="0" err="1"/>
              <a:t>d'aborder</a:t>
            </a:r>
            <a:r>
              <a:rPr lang="en-CA" dirty="0"/>
              <a:t> </a:t>
            </a:r>
            <a:r>
              <a:rPr lang="en-CA" dirty="0" err="1"/>
              <a:t>l'utilisation</a:t>
            </a:r>
            <a:r>
              <a:rPr lang="en-CA" dirty="0"/>
              <a:t> des </a:t>
            </a:r>
            <a:r>
              <a:rPr lang="en-CA" dirty="0" err="1"/>
              <a:t>données</a:t>
            </a:r>
            <a:r>
              <a:rPr lang="en-CA" dirty="0"/>
              <a:t> </a:t>
            </a:r>
            <a:r>
              <a:rPr lang="en-CA" dirty="0" err="1"/>
              <a:t>probabtes</a:t>
            </a:r>
            <a:br>
              <a:rPr lang="en-CA" dirty="0"/>
            </a:br>
            <a:r>
              <a:rPr lang="en-CA" sz="1400" dirty="0" err="1"/>
              <a:t>Intégrer</a:t>
            </a:r>
            <a:r>
              <a:rPr lang="en-CA" sz="1400" dirty="0"/>
              <a:t> des </a:t>
            </a:r>
            <a:r>
              <a:rPr lang="en-CA" sz="1400" dirty="0" err="1"/>
              <a:t>données</a:t>
            </a:r>
            <a:r>
              <a:rPr lang="en-CA" sz="1400" dirty="0"/>
              <a:t> </a:t>
            </a:r>
            <a:r>
              <a:rPr lang="en-CA" sz="1400" dirty="0" err="1"/>
              <a:t>probantes</a:t>
            </a:r>
            <a:r>
              <a:rPr lang="en-CA" sz="1400" dirty="0"/>
              <a:t> dans des cycles </a:t>
            </a:r>
            <a:r>
              <a:rPr lang="en-CA" sz="1400" dirty="0" err="1"/>
              <a:t>d'apprentissage</a:t>
            </a:r>
            <a:r>
              <a:rPr lang="en-CA" sz="1400" dirty="0"/>
              <a:t> et </a:t>
            </a:r>
            <a:r>
              <a:rPr lang="en-CA" sz="1400" dirty="0" err="1"/>
              <a:t>d'amélioration</a:t>
            </a:r>
            <a:r>
              <a:rPr lang="en-CA" sz="1400" dirty="0"/>
              <a:t> </a:t>
            </a:r>
            <a:r>
              <a:rPr lang="en-CA" sz="1400" dirty="0" err="1"/>
              <a:t>rapides</a:t>
            </a:r>
            <a:r>
              <a:rPr lang="en-CA" sz="1400" dirty="0"/>
              <a:t> </a:t>
            </a:r>
            <a:r>
              <a:rPr lang="en-CA" sz="14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(par </a:t>
            </a:r>
            <a:r>
              <a:rPr lang="en-CA" sz="1400" kern="0" dirty="0" err="1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exemple</a:t>
            </a:r>
            <a:r>
              <a:rPr lang="en-CA" sz="14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pour </a:t>
            </a:r>
            <a:r>
              <a:rPr lang="en-CA" sz="1400" kern="0" dirty="0" err="1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l'adaptation</a:t>
            </a:r>
            <a:r>
              <a:rPr lang="en-CA" sz="14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au </a:t>
            </a:r>
            <a:r>
              <a:rPr lang="en-CA" sz="1400" kern="0" dirty="0" err="1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climat</a:t>
            </a:r>
            <a:r>
              <a:rPr lang="en-CA" sz="14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CA" sz="1400" kern="0" dirty="0" err="1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l'éducation</a:t>
            </a:r>
            <a:r>
              <a:rPr lang="en-CA" sz="14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la </a:t>
            </a:r>
            <a:r>
              <a:rPr lang="en-CA" sz="1400" kern="0" dirty="0" err="1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santé</a:t>
            </a:r>
            <a:r>
              <a:rPr lang="en-CA" sz="14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en-US" sz="14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8361110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40437</TotalTime>
  <Words>223</Words>
  <Application>Microsoft Macintosh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Courier New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354</cp:revision>
  <cp:lastPrinted>2017-06-06T20:04:49Z</cp:lastPrinted>
  <dcterms:created xsi:type="dcterms:W3CDTF">2017-04-21T15:41:45Z</dcterms:created>
  <dcterms:modified xsi:type="dcterms:W3CDTF">2023-02-16T18:57:28Z</dcterms:modified>
</cp:coreProperties>
</file>