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sldIdLst>
    <p:sldId id="1014" r:id="rId2"/>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4642E50-E5DE-79BB-8A0F-76F2BC0E1C0D}" name="Hamel, Geneviève" initials="HG" userId="S::genevieve.hamel@mamh.gouv.qc.ca::6eb7419e-cd0d-4f10-b207-08545a96531b" providerId="AD"/>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3F5"/>
    <a:srgbClr val="8DD2E5"/>
    <a:srgbClr val="99CC66"/>
    <a:srgbClr val="CC76A6"/>
    <a:srgbClr val="254776"/>
    <a:srgbClr val="FEB714"/>
    <a:srgbClr val="FFC057"/>
    <a:srgbClr val="6AA855"/>
    <a:srgbClr val="6FC0D3"/>
    <a:srgbClr val="8DC75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79" autoAdjust="0"/>
    <p:restoredTop sz="95707" autoAdjust="0"/>
  </p:normalViewPr>
  <p:slideViewPr>
    <p:cSldViewPr snapToGrid="0" snapToObjects="1">
      <p:cViewPr varScale="1">
        <p:scale>
          <a:sx n="128" d="100"/>
          <a:sy n="128" d="100"/>
        </p:scale>
        <p:origin x="376" y="184"/>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2/16/23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7C11621C-3EA7-C342-A130-13C6D43C8C01}"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8608863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
        <p:nvSpPr>
          <p:cNvPr id="2" name="TextBox 1">
            <a:extLst>
              <a:ext uri="{FF2B5EF4-FFF2-40B4-BE49-F238E27FC236}">
                <a16:creationId xmlns:a16="http://schemas.microsoft.com/office/drawing/2014/main" id="{FC109112-8569-4EDB-48D6-5A631B8A2EBA}"/>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2" name="TextBox 1">
            <a:extLst>
              <a:ext uri="{FF2B5EF4-FFF2-40B4-BE49-F238E27FC236}">
                <a16:creationId xmlns:a16="http://schemas.microsoft.com/office/drawing/2014/main" id="{44F22093-7553-3A57-84DA-8FA6D2CD9FB3}"/>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2" name="TextBox 1">
            <a:extLst>
              <a:ext uri="{FF2B5EF4-FFF2-40B4-BE49-F238E27FC236}">
                <a16:creationId xmlns:a16="http://schemas.microsoft.com/office/drawing/2014/main" id="{ED28A248-BC1A-1293-3716-2765A06F26A9}"/>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2" r:id="rId4"/>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ounded Rectangle 45">
            <a:extLst>
              <a:ext uri="{FF2B5EF4-FFF2-40B4-BE49-F238E27FC236}">
                <a16:creationId xmlns:a16="http://schemas.microsoft.com/office/drawing/2014/main" id="{F077D7E0-1A04-662B-24A2-7C38A39734F0}"/>
              </a:ext>
            </a:extLst>
          </p:cNvPr>
          <p:cNvSpPr/>
          <p:nvPr/>
        </p:nvSpPr>
        <p:spPr>
          <a:xfrm>
            <a:off x="2594690" y="1314582"/>
            <a:ext cx="6975690" cy="563530"/>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sz="1400"/>
          </a:p>
        </p:txBody>
      </p:sp>
      <p:graphicFrame>
        <p:nvGraphicFramePr>
          <p:cNvPr id="47" name="Table 46">
            <a:extLst>
              <a:ext uri="{FF2B5EF4-FFF2-40B4-BE49-F238E27FC236}">
                <a16:creationId xmlns:a16="http://schemas.microsoft.com/office/drawing/2014/main" id="{1E6F8618-0B6D-5510-9D5D-12D2C99C2CBF}"/>
              </a:ext>
            </a:extLst>
          </p:cNvPr>
          <p:cNvGraphicFramePr>
            <a:graphicFrameLocks noGrp="1"/>
          </p:cNvGraphicFramePr>
          <p:nvPr>
            <p:extLst>
              <p:ext uri="{D42A27DB-BD31-4B8C-83A1-F6EECF244321}">
                <p14:modId xmlns:p14="http://schemas.microsoft.com/office/powerpoint/2010/main" val="4225620587"/>
              </p:ext>
            </p:extLst>
          </p:nvPr>
        </p:nvGraphicFramePr>
        <p:xfrm>
          <a:off x="2608155" y="1388573"/>
          <a:ext cx="7061623" cy="396240"/>
        </p:xfrm>
        <a:graphic>
          <a:graphicData uri="http://schemas.openxmlformats.org/drawingml/2006/table">
            <a:tbl>
              <a:tblPr firstRow="1" firstCol="1" bandRow="1"/>
              <a:tblGrid>
                <a:gridCol w="7061623">
                  <a:extLst>
                    <a:ext uri="{9D8B030D-6E8A-4147-A177-3AD203B41FA5}">
                      <a16:colId xmlns:a16="http://schemas.microsoft.com/office/drawing/2014/main" val="229045705"/>
                    </a:ext>
                  </a:extLst>
                </a:gridCol>
              </a:tblGrid>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sz="1300" b="1" noProof="0" dirty="0">
                          <a:solidFill>
                            <a:srgbClr val="254776"/>
                          </a:solidFill>
                          <a:latin typeface="Helvetica" pitchFamily="2" charset="0"/>
                          <a:ea typeface="Garamond" panose="02020404030301010803" pitchFamily="18" charset="0"/>
                          <a:cs typeface="Garamond" panose="02020404030301010803" pitchFamily="18" charset="0"/>
                        </a:rPr>
                        <a:t>Décideurs gouvernementaux dans les organismes centraux, ministères et organes législatifs </a:t>
                      </a:r>
                      <a:r>
                        <a:rPr lang="fr-CA" sz="1300" b="0" noProof="0" dirty="0">
                          <a:solidFill>
                            <a:srgbClr val="254776"/>
                          </a:solidFill>
                          <a:latin typeface="Helvetica" pitchFamily="2" charset="0"/>
                          <a:ea typeface="Garamond" panose="02020404030301010803" pitchFamily="18" charset="0"/>
                          <a:cs typeface="Garamond" panose="02020404030301010803" pitchFamily="18" charset="0"/>
                        </a:rPr>
                        <a:t>(et leaders organisationnels) </a:t>
                      </a:r>
                      <a:r>
                        <a:rPr lang="fr-CA" sz="1300" b="1" noProof="0" dirty="0">
                          <a:solidFill>
                            <a:srgbClr val="254776"/>
                          </a:solidFill>
                          <a:latin typeface="Helvetica" pitchFamily="2" charset="0"/>
                          <a:ea typeface="Garamond" panose="02020404030301010803" pitchFamily="18" charset="0"/>
                          <a:cs typeface="Garamond" panose="02020404030301010803" pitchFamily="18" charset="0"/>
                        </a:rPr>
                        <a:t>avec des demandes séparées ou partagées</a:t>
                      </a: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4847820"/>
                  </a:ext>
                </a:extLst>
              </a:tr>
            </a:tbl>
          </a:graphicData>
        </a:graphic>
      </p:graphicFrame>
      <p:sp>
        <p:nvSpPr>
          <p:cNvPr id="73" name="Rounded Rectangular Callout 72">
            <a:extLst>
              <a:ext uri="{FF2B5EF4-FFF2-40B4-BE49-F238E27FC236}">
                <a16:creationId xmlns:a16="http://schemas.microsoft.com/office/drawing/2014/main" id="{344350BA-CF7D-751E-FBD2-EAA3E20B975B}"/>
              </a:ext>
            </a:extLst>
          </p:cNvPr>
          <p:cNvSpPr/>
          <p:nvPr/>
        </p:nvSpPr>
        <p:spPr>
          <a:xfrm>
            <a:off x="42036" y="1300181"/>
            <a:ext cx="2704884" cy="1303786"/>
          </a:xfrm>
          <a:prstGeom prst="wedgeRoundRectCallout">
            <a:avLst>
              <a:gd name="adj1" fmla="val 49708"/>
              <a:gd name="adj2" fmla="val -18503"/>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CA" sz="1000" dirty="0">
                <a:solidFill>
                  <a:srgbClr val="254776"/>
                </a:solidFill>
              </a:rPr>
              <a:t>Nous avons des</a:t>
            </a:r>
            <a:r>
              <a:rPr lang="fr-CA" sz="1000" dirty="0">
                <a:solidFill>
                  <a:srgbClr val="FF0000"/>
                </a:solidFill>
              </a:rPr>
              <a:t> </a:t>
            </a:r>
            <a:r>
              <a:rPr lang="fr-CA" sz="1000" dirty="0">
                <a:solidFill>
                  <a:srgbClr val="002060"/>
                </a:solidFill>
              </a:rPr>
              <a:t>secteurs</a:t>
            </a:r>
            <a:r>
              <a:rPr lang="fr-CA" sz="1000" dirty="0">
                <a:solidFill>
                  <a:srgbClr val="FF0000"/>
                </a:solidFill>
              </a:rPr>
              <a:t> </a:t>
            </a:r>
            <a:r>
              <a:rPr lang="fr-CA" sz="1000" dirty="0">
                <a:solidFill>
                  <a:srgbClr val="254776"/>
                </a:solidFill>
              </a:rPr>
              <a:t>d'excellence dans la prise de décision et l'utilisation des données probantes, mais nous nous concentrons principalement sur les données probantes</a:t>
            </a:r>
            <a:r>
              <a:rPr lang="fr-CA" sz="1000" dirty="0">
                <a:solidFill>
                  <a:srgbClr val="002060"/>
                </a:solidFill>
              </a:rPr>
              <a:t> qui portent sur les problèmes </a:t>
            </a:r>
            <a:r>
              <a:rPr lang="fr-CA" sz="1000" dirty="0">
                <a:solidFill>
                  <a:srgbClr val="254776"/>
                </a:solidFill>
              </a:rPr>
              <a:t>; nous sommes plus faibles sur les options et la mise en œuvre</a:t>
            </a:r>
          </a:p>
          <a:p>
            <a:pPr algn="ctr"/>
            <a:endParaRPr lang="fr-CA" sz="1000" dirty="0">
              <a:solidFill>
                <a:srgbClr val="254776"/>
              </a:solidFill>
            </a:endParaRPr>
          </a:p>
        </p:txBody>
      </p:sp>
      <p:sp>
        <p:nvSpPr>
          <p:cNvPr id="2" name="Rectangle 1">
            <a:extLst>
              <a:ext uri="{FF2B5EF4-FFF2-40B4-BE49-F238E27FC236}">
                <a16:creationId xmlns:a16="http://schemas.microsoft.com/office/drawing/2014/main" id="{7D44A39B-4971-A877-B665-63A5CD46C187}"/>
              </a:ext>
            </a:extLst>
          </p:cNvPr>
          <p:cNvSpPr/>
          <p:nvPr/>
        </p:nvSpPr>
        <p:spPr>
          <a:xfrm>
            <a:off x="0" y="6232422"/>
            <a:ext cx="12192000" cy="6255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fr-CA" sz="2400" b="0" i="0" u="none" strike="noStrike" kern="1200" cap="none" spc="0" normalizeH="0" baseline="0">
              <a:ln>
                <a:noFill/>
              </a:ln>
              <a:solidFill>
                <a:srgbClr val="FFFFFF"/>
              </a:solidFill>
              <a:effectLst/>
              <a:uLnTx/>
              <a:uFillTx/>
              <a:latin typeface="Arial" panose="020B0604020202020204"/>
              <a:ea typeface="+mn-ea"/>
              <a:cs typeface="+mn-cs"/>
            </a:endParaRPr>
          </a:p>
        </p:txBody>
      </p:sp>
      <p:sp>
        <p:nvSpPr>
          <p:cNvPr id="51" name="Rounded Rectangle 50">
            <a:extLst>
              <a:ext uri="{FF2B5EF4-FFF2-40B4-BE49-F238E27FC236}">
                <a16:creationId xmlns:a16="http://schemas.microsoft.com/office/drawing/2014/main" id="{EBEAF75D-93B7-0DC9-177C-04A0BF9CBFCE}"/>
              </a:ext>
            </a:extLst>
          </p:cNvPr>
          <p:cNvSpPr/>
          <p:nvPr/>
        </p:nvSpPr>
        <p:spPr>
          <a:xfrm>
            <a:off x="1899758" y="4580982"/>
            <a:ext cx="8392484" cy="2199527"/>
          </a:xfrm>
          <a:prstGeom prst="roundRect">
            <a:avLst/>
          </a:prstGeom>
          <a:noFill/>
          <a:ln w="28575">
            <a:solidFill>
              <a:srgbClr val="99CC6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a:p>
        </p:txBody>
      </p:sp>
      <p:sp>
        <p:nvSpPr>
          <p:cNvPr id="16" name="Rounded Rectangle 15">
            <a:extLst>
              <a:ext uri="{FF2B5EF4-FFF2-40B4-BE49-F238E27FC236}">
                <a16:creationId xmlns:a16="http://schemas.microsoft.com/office/drawing/2014/main" id="{9A5F3425-455C-2AE9-18DF-30DB845E0A2A}"/>
              </a:ext>
            </a:extLst>
          </p:cNvPr>
          <p:cNvSpPr/>
          <p:nvPr/>
        </p:nvSpPr>
        <p:spPr>
          <a:xfrm>
            <a:off x="2903980" y="2196482"/>
            <a:ext cx="6384040" cy="1076260"/>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sz="2000"/>
          </a:p>
        </p:txBody>
      </p:sp>
      <p:graphicFrame>
        <p:nvGraphicFramePr>
          <p:cNvPr id="17" name="Table 16">
            <a:extLst>
              <a:ext uri="{FF2B5EF4-FFF2-40B4-BE49-F238E27FC236}">
                <a16:creationId xmlns:a16="http://schemas.microsoft.com/office/drawing/2014/main" id="{8B8C16A7-8586-DD46-5F5C-77E6B2E27E99}"/>
              </a:ext>
            </a:extLst>
          </p:cNvPr>
          <p:cNvGraphicFramePr>
            <a:graphicFrameLocks noGrp="1"/>
          </p:cNvGraphicFramePr>
          <p:nvPr>
            <p:extLst>
              <p:ext uri="{D42A27DB-BD31-4B8C-83A1-F6EECF244321}">
                <p14:modId xmlns:p14="http://schemas.microsoft.com/office/powerpoint/2010/main" val="49827203"/>
              </p:ext>
            </p:extLst>
          </p:nvPr>
        </p:nvGraphicFramePr>
        <p:xfrm>
          <a:off x="3184358" y="2298454"/>
          <a:ext cx="5823284" cy="1041236"/>
        </p:xfrm>
        <a:graphic>
          <a:graphicData uri="http://schemas.openxmlformats.org/drawingml/2006/table">
            <a:tbl>
              <a:tblPr firstRow="1" firstCol="1" bandRow="1"/>
              <a:tblGrid>
                <a:gridCol w="2911642">
                  <a:extLst>
                    <a:ext uri="{9D8B030D-6E8A-4147-A177-3AD203B41FA5}">
                      <a16:colId xmlns:a16="http://schemas.microsoft.com/office/drawing/2014/main" val="229045705"/>
                    </a:ext>
                  </a:extLst>
                </a:gridCol>
                <a:gridCol w="2911642">
                  <a:extLst>
                    <a:ext uri="{9D8B030D-6E8A-4147-A177-3AD203B41FA5}">
                      <a16:colId xmlns:a16="http://schemas.microsoft.com/office/drawing/2014/main" val="3960308684"/>
                    </a:ext>
                  </a:extLst>
                </a:gridCol>
              </a:tblGrid>
              <a:tr h="255328">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300" b="1" noProof="0" dirty="0">
                          <a:solidFill>
                            <a:srgbClr val="254776"/>
                          </a:solidFill>
                          <a:latin typeface="Helvetica" pitchFamily="2" charset="0"/>
                          <a:ea typeface="Garamond" panose="02020404030301010803" pitchFamily="18" charset="0"/>
                          <a:cs typeface="Garamond" panose="02020404030301010803" pitchFamily="18" charset="0"/>
                        </a:rPr>
                        <a:t>Coordination de la demande en données probantes</a:t>
                      </a:r>
                      <a:r>
                        <a:rPr lang="fr-CA" sz="1300" b="1" i="0" noProof="0" dirty="0">
                          <a:solidFill>
                            <a:srgbClr val="40B5D3"/>
                          </a:solidFill>
                          <a:latin typeface="Helvetica" pitchFamily="2" charset="0"/>
                          <a:ea typeface="Garamond" panose="02020404030301010803" pitchFamily="18" charset="0"/>
                          <a:cs typeface="Garamond" panose="02020404030301010803" pitchFamily="18" charset="0"/>
                        </a:rPr>
                        <a:t> </a:t>
                      </a:r>
                      <a:r>
                        <a:rPr lang="fr-CA" sz="1200" b="0" i="0" noProof="0" dirty="0">
                          <a:solidFill>
                            <a:srgbClr val="254776"/>
                          </a:solidFill>
                          <a:latin typeface="Helvetica" pitchFamily="2" charset="0"/>
                          <a:ea typeface="Garamond" panose="02020404030301010803" pitchFamily="18" charset="0"/>
                          <a:cs typeface="Garamond" panose="02020404030301010803" pitchFamily="18" charset="0"/>
                        </a:rPr>
                        <a:t>(analyse prospective et priorisation des questions)</a:t>
                      </a: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CA" sz="1100" b="1"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8507952"/>
                  </a:ext>
                </a:extLst>
              </a:tr>
              <a:tr h="37516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sz="1100" b="0" i="0" noProof="0" dirty="0">
                          <a:solidFill>
                            <a:srgbClr val="254776"/>
                          </a:solidFill>
                          <a:latin typeface="Helvetica" pitchFamily="2" charset="0"/>
                          <a:ea typeface="Garamond" panose="02020404030301010803" pitchFamily="18" charset="0"/>
                          <a:cs typeface="Garamond" panose="02020404030301010803" pitchFamily="18" charset="0"/>
                        </a:rPr>
                        <a:t>Demandes à guichet unique</a:t>
                      </a:r>
                    </a:p>
                    <a:p>
                      <a:pPr marL="0" marR="0" indent="0" algn="ctr" defTabSz="914400" rtl="0" eaLnBrk="1" fontAlgn="auto" latinLnBrk="0" hangingPunct="1">
                        <a:lnSpc>
                          <a:spcPct val="100000"/>
                        </a:lnSpc>
                        <a:spcBef>
                          <a:spcPts val="0"/>
                        </a:spcBef>
                        <a:spcAft>
                          <a:spcPts val="0"/>
                        </a:spcAft>
                        <a:buClrTx/>
                        <a:buSzTx/>
                        <a:buFontTx/>
                        <a:buNone/>
                        <a:tabLst/>
                        <a:defRPr/>
                      </a:pPr>
                      <a:r>
                        <a:rPr lang="fr-CA" sz="1100" b="0" i="0" noProof="0" dirty="0">
                          <a:solidFill>
                            <a:srgbClr val="254776"/>
                          </a:solidFill>
                          <a:latin typeface="Helvetica" pitchFamily="2" charset="0"/>
                          <a:ea typeface="Garamond" panose="02020404030301010803" pitchFamily="18" charset="0"/>
                          <a:cs typeface="Garamond" panose="02020404030301010803" pitchFamily="18" charset="0"/>
                        </a:rPr>
                        <a:t>(lors de questions complexes)</a:t>
                      </a:r>
                      <a:endParaRPr lang="fr-CA" sz="1100" b="1" i="0" noProof="0"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sz="1100" b="0" i="0" noProof="0" dirty="0">
                          <a:solidFill>
                            <a:srgbClr val="254776"/>
                          </a:solidFill>
                          <a:latin typeface="Helvetica" pitchFamily="2" charset="0"/>
                          <a:ea typeface="Garamond" panose="02020404030301010803" pitchFamily="18" charset="0"/>
                          <a:cs typeface="Garamond" panose="02020404030301010803" pitchFamily="18" charset="0"/>
                        </a:rPr>
                        <a:t>Réponses intégrées</a:t>
                      </a:r>
                    </a:p>
                    <a:p>
                      <a:pPr marL="0" marR="0" indent="0" algn="ctr" defTabSz="914400" rtl="0" eaLnBrk="1" fontAlgn="auto" latinLnBrk="0" hangingPunct="1">
                        <a:lnSpc>
                          <a:spcPct val="100000"/>
                        </a:lnSpc>
                        <a:spcBef>
                          <a:spcPts val="0"/>
                        </a:spcBef>
                        <a:spcAft>
                          <a:spcPts val="0"/>
                        </a:spcAft>
                        <a:buClrTx/>
                        <a:buSzTx/>
                        <a:buFontTx/>
                        <a:buNone/>
                        <a:tabLst/>
                        <a:defRPr/>
                      </a:pPr>
                      <a:r>
                        <a:rPr lang="fr-CA" sz="1100" b="0" i="0" noProof="0" dirty="0">
                          <a:solidFill>
                            <a:srgbClr val="254776"/>
                          </a:solidFill>
                          <a:latin typeface="Helvetica" pitchFamily="2" charset="0"/>
                          <a:ea typeface="Garamond" panose="02020404030301010803" pitchFamily="18" charset="0"/>
                          <a:cs typeface="Garamond" panose="02020404030301010803" pitchFamily="18" charset="0"/>
                        </a:rPr>
                        <a:t>(lorsque plusieurs intrants)</a:t>
                      </a: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55725190"/>
                  </a:ext>
                </a:extLst>
              </a:tr>
              <a:tr h="285067">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sz="1300" b="1" noProof="0" dirty="0">
                          <a:solidFill>
                            <a:srgbClr val="254776"/>
                          </a:solidFill>
                          <a:latin typeface="Helvetica" pitchFamily="2" charset="0"/>
                          <a:ea typeface="Garamond" panose="02020404030301010803" pitchFamily="18" charset="0"/>
                          <a:cs typeface="Garamond" panose="02020404030301010803" pitchFamily="18" charset="0"/>
                        </a:rPr>
                        <a:t>Coordination de l’offre en données probantes</a:t>
                      </a: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CA" sz="1100" b="1"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4847820"/>
                  </a:ext>
                </a:extLst>
              </a:tr>
            </a:tbl>
          </a:graphicData>
        </a:graphic>
      </p:graphicFrame>
      <p:sp>
        <p:nvSpPr>
          <p:cNvPr id="69" name="Rounded Rectangular Callout 68">
            <a:extLst>
              <a:ext uri="{FF2B5EF4-FFF2-40B4-BE49-F238E27FC236}">
                <a16:creationId xmlns:a16="http://schemas.microsoft.com/office/drawing/2014/main" id="{EDA0D33F-BBA3-7BC4-B82A-E0382C092D2C}"/>
              </a:ext>
            </a:extLst>
          </p:cNvPr>
          <p:cNvSpPr/>
          <p:nvPr/>
        </p:nvSpPr>
        <p:spPr>
          <a:xfrm>
            <a:off x="42036" y="3669360"/>
            <a:ext cx="2743077" cy="1080000"/>
          </a:xfrm>
          <a:prstGeom prst="wedgeRoundRectCallout">
            <a:avLst>
              <a:gd name="adj1" fmla="val 64352"/>
              <a:gd name="adj2" fmla="val 36569"/>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lIns="46800" tIns="46800" rIns="46800" rtlCol="0" anchor="ctr"/>
          <a:lstStyle/>
          <a:p>
            <a:pPr algn="ctr"/>
            <a:r>
              <a:rPr lang="fr-CA" sz="1000" dirty="0">
                <a:solidFill>
                  <a:srgbClr val="254776"/>
                </a:solidFill>
              </a:rPr>
              <a:t>Nous nous débrouillons assez bien avec l'analyse de données, plutôt bien avec l'évaluation (bien que nous ne l'utilisions toujours pas pour favoriser l'apprentissage et l'amélioration continus) et mal avec d'autres types de données probantes</a:t>
            </a:r>
          </a:p>
        </p:txBody>
      </p:sp>
      <p:sp>
        <p:nvSpPr>
          <p:cNvPr id="41" name="Rounded Rectangle 40">
            <a:extLst>
              <a:ext uri="{FF2B5EF4-FFF2-40B4-BE49-F238E27FC236}">
                <a16:creationId xmlns:a16="http://schemas.microsoft.com/office/drawing/2014/main" id="{E8C752E9-D4EE-613B-5477-E3E36541EC41}"/>
              </a:ext>
            </a:extLst>
          </p:cNvPr>
          <p:cNvSpPr/>
          <p:nvPr/>
        </p:nvSpPr>
        <p:spPr>
          <a:xfrm>
            <a:off x="1997901" y="4646500"/>
            <a:ext cx="5532870" cy="2107932"/>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sz="2000"/>
          </a:p>
        </p:txBody>
      </p:sp>
      <p:sp>
        <p:nvSpPr>
          <p:cNvPr id="42" name="Rounded Rectangle 41">
            <a:extLst>
              <a:ext uri="{FF2B5EF4-FFF2-40B4-BE49-F238E27FC236}">
                <a16:creationId xmlns:a16="http://schemas.microsoft.com/office/drawing/2014/main" id="{77FBD945-B9D6-7242-A286-2ED70F3D2F3A}"/>
              </a:ext>
            </a:extLst>
          </p:cNvPr>
          <p:cNvSpPr/>
          <p:nvPr/>
        </p:nvSpPr>
        <p:spPr>
          <a:xfrm>
            <a:off x="7738465" y="4659200"/>
            <a:ext cx="2455634" cy="2095232"/>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sz="2000"/>
          </a:p>
        </p:txBody>
      </p:sp>
      <p:graphicFrame>
        <p:nvGraphicFramePr>
          <p:cNvPr id="43" name="Table 42">
            <a:extLst>
              <a:ext uri="{FF2B5EF4-FFF2-40B4-BE49-F238E27FC236}">
                <a16:creationId xmlns:a16="http://schemas.microsoft.com/office/drawing/2014/main" id="{AD320019-7CEC-3ED0-D066-C4ACF2249FCC}"/>
              </a:ext>
            </a:extLst>
          </p:cNvPr>
          <p:cNvGraphicFramePr>
            <a:graphicFrameLocks noGrp="1"/>
          </p:cNvGraphicFramePr>
          <p:nvPr>
            <p:extLst>
              <p:ext uri="{D42A27DB-BD31-4B8C-83A1-F6EECF244321}">
                <p14:modId xmlns:p14="http://schemas.microsoft.com/office/powerpoint/2010/main" val="3005034758"/>
              </p:ext>
            </p:extLst>
          </p:nvPr>
        </p:nvGraphicFramePr>
        <p:xfrm>
          <a:off x="2274445" y="4741691"/>
          <a:ext cx="5112341" cy="2097133"/>
        </p:xfrm>
        <a:graphic>
          <a:graphicData uri="http://schemas.openxmlformats.org/drawingml/2006/table">
            <a:tbl>
              <a:tblPr firstRow="1" firstCol="1" bandRow="1"/>
              <a:tblGrid>
                <a:gridCol w="2522923">
                  <a:extLst>
                    <a:ext uri="{9D8B030D-6E8A-4147-A177-3AD203B41FA5}">
                      <a16:colId xmlns:a16="http://schemas.microsoft.com/office/drawing/2014/main" val="229045705"/>
                    </a:ext>
                  </a:extLst>
                </a:gridCol>
                <a:gridCol w="2589418">
                  <a:extLst>
                    <a:ext uri="{9D8B030D-6E8A-4147-A177-3AD203B41FA5}">
                      <a16:colId xmlns:a16="http://schemas.microsoft.com/office/drawing/2014/main" val="2443240437"/>
                    </a:ext>
                  </a:extLst>
                </a:gridCol>
              </a:tblGrid>
              <a:tr h="390178">
                <a:tc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CA" sz="1300" b="1" noProof="0" dirty="0">
                          <a:solidFill>
                            <a:srgbClr val="254776"/>
                          </a:solidFill>
                          <a:latin typeface="Helvetica" pitchFamily="2" charset="0"/>
                          <a:ea typeface="Garamond" panose="02020404030301010803" pitchFamily="18" charset="0"/>
                          <a:cs typeface="Garamond" panose="02020404030301010803" pitchFamily="18" charset="0"/>
                        </a:rPr>
                        <a:t>Unités d'appui axées sur une forme spécifique de données probantes</a:t>
                      </a: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100" b="0"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1214049"/>
                  </a:ext>
                </a:extLst>
              </a:tr>
              <a:tr h="990451">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100" b="0" noProof="0" dirty="0">
                          <a:solidFill>
                            <a:srgbClr val="254776"/>
                          </a:solidFill>
                          <a:latin typeface="Helvetica" pitchFamily="2" charset="0"/>
                          <a:ea typeface="Garamond" panose="02020404030301010803" pitchFamily="18" charset="0"/>
                          <a:cs typeface="Garamond" panose="02020404030301010803" pitchFamily="18" charset="0"/>
                        </a:rPr>
                        <a:t>Analyse de données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100" b="0" noProof="0" dirty="0">
                          <a:solidFill>
                            <a:srgbClr val="254776"/>
                          </a:solidFill>
                          <a:latin typeface="Helvetica" pitchFamily="2" charset="0"/>
                          <a:ea typeface="Garamond" panose="02020404030301010803" pitchFamily="18" charset="0"/>
                          <a:cs typeface="Garamond" panose="02020404030301010803" pitchFamily="18" charset="0"/>
                        </a:rPr>
                        <a:t>Modélisation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100" b="0" noProof="0" dirty="0">
                          <a:solidFill>
                            <a:srgbClr val="254776"/>
                          </a:solidFill>
                          <a:latin typeface="Helvetica" pitchFamily="2" charset="0"/>
                          <a:ea typeface="Garamond" panose="02020404030301010803" pitchFamily="18" charset="0"/>
                          <a:cs typeface="Garamond" panose="02020404030301010803" pitchFamily="18" charset="0"/>
                        </a:rPr>
                        <a:t>Évaluations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100" b="0" noProof="0" dirty="0">
                          <a:solidFill>
                            <a:srgbClr val="254776"/>
                          </a:solidFill>
                          <a:latin typeface="Helvetica" pitchFamily="2" charset="0"/>
                          <a:ea typeface="Garamond" panose="02020404030301010803" pitchFamily="18" charset="0"/>
                          <a:cs typeface="Garamond" panose="02020404030301010803" pitchFamily="18" charset="0"/>
                        </a:rPr>
                        <a:t>Recherche comportementale/mise en </a:t>
                      </a:r>
                      <a:r>
                        <a:rPr lang="fr-CA" sz="1100" b="0" noProof="0" dirty="0" err="1">
                          <a:solidFill>
                            <a:srgbClr val="254776"/>
                          </a:solidFill>
                          <a:latin typeface="Helvetica" pitchFamily="2" charset="0"/>
                          <a:ea typeface="Garamond" panose="02020404030301010803" pitchFamily="18" charset="0"/>
                          <a:cs typeface="Garamond" panose="02020404030301010803" pitchFamily="18" charset="0"/>
                        </a:rPr>
                        <a:t>oeuvre</a:t>
                      </a:r>
                      <a:r>
                        <a:rPr lang="fr-CA" sz="1100" b="0" noProof="0" dirty="0">
                          <a:solidFill>
                            <a:srgbClr val="254776"/>
                          </a:solidFill>
                          <a:latin typeface="Helvetica" pitchFamily="2" charset="0"/>
                          <a:ea typeface="Garamond" panose="02020404030301010803" pitchFamily="18" charset="0"/>
                          <a:cs typeface="Garamond" panose="02020404030301010803" pitchFamily="18" charset="0"/>
                        </a:rPr>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100" b="0" noProof="0" dirty="0">
                          <a:solidFill>
                            <a:srgbClr val="254776"/>
                          </a:solidFill>
                          <a:latin typeface="Helvetica" pitchFamily="2" charset="0"/>
                          <a:ea typeface="Garamond" panose="02020404030301010803" pitchFamily="18" charset="0"/>
                          <a:cs typeface="Garamond" panose="02020404030301010803" pitchFamily="18" charset="0"/>
                        </a:rPr>
                        <a:t>Informations qualitatives</a:t>
                      </a: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100" b="0" noProof="0" dirty="0">
                          <a:solidFill>
                            <a:srgbClr val="254776"/>
                          </a:solidFill>
                          <a:latin typeface="Helvetica" pitchFamily="2" charset="0"/>
                          <a:ea typeface="Garamond" panose="02020404030301010803" pitchFamily="18" charset="0"/>
                          <a:cs typeface="Garamond" panose="02020404030301010803" pitchFamily="18" charset="0"/>
                        </a:rPr>
                        <a:t>Synthèses de données probantes (contextualisées)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100" b="0" noProof="0" dirty="0">
                          <a:solidFill>
                            <a:srgbClr val="254776"/>
                          </a:solidFill>
                          <a:latin typeface="Helvetica" pitchFamily="2" charset="0"/>
                          <a:ea typeface="Garamond" panose="02020404030301010803" pitchFamily="18" charset="0"/>
                          <a:cs typeface="Garamond" panose="02020404030301010803" pitchFamily="18" charset="0"/>
                        </a:rPr>
                        <a:t>Évaluation de technologies / analyse coût-efficacité</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100" b="0" noProof="0" dirty="0">
                          <a:solidFill>
                            <a:srgbClr val="254776"/>
                          </a:solidFill>
                          <a:latin typeface="Helvetica" pitchFamily="2" charset="0"/>
                          <a:ea typeface="Garamond" panose="02020404030301010803" pitchFamily="18" charset="0"/>
                          <a:cs typeface="Garamond" panose="02020404030301010803" pitchFamily="18" charset="0"/>
                        </a:rPr>
                        <a:t>Lignes directrices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A" sz="1050" b="0" noProof="0"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4847820"/>
                  </a:ext>
                </a:extLst>
              </a:tr>
              <a:tr h="695053">
                <a:tc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CA" sz="1300" b="1" noProof="0" dirty="0">
                          <a:solidFill>
                            <a:srgbClr val="254776"/>
                          </a:solidFill>
                          <a:latin typeface="Helvetica" pitchFamily="2" charset="0"/>
                          <a:ea typeface="Garamond" panose="02020404030301010803" pitchFamily="18" charset="0"/>
                          <a:cs typeface="Garamond" panose="02020404030301010803" pitchFamily="18" charset="0"/>
                        </a:rPr>
                        <a:t>Unités d'appui axées sur des secteurs ou domaines (et </a:t>
                      </a:r>
                      <a:br>
                        <a:rPr lang="fr-CA" sz="1300" b="1" noProof="0" dirty="0">
                          <a:solidFill>
                            <a:srgbClr val="254776"/>
                          </a:solidFill>
                          <a:latin typeface="Helvetica" pitchFamily="2" charset="0"/>
                          <a:ea typeface="Garamond" panose="02020404030301010803" pitchFamily="18" charset="0"/>
                          <a:cs typeface="Garamond" panose="02020404030301010803" pitchFamily="18" charset="0"/>
                        </a:rPr>
                      </a:br>
                      <a:r>
                        <a:rPr lang="fr-CA" sz="1300" b="1" noProof="0" dirty="0">
                          <a:solidFill>
                            <a:srgbClr val="254776"/>
                          </a:solidFill>
                          <a:latin typeface="Helvetica" pitchFamily="2" charset="0"/>
                          <a:ea typeface="Garamond" panose="02020404030301010803" pitchFamily="18" charset="0"/>
                          <a:cs typeface="Garamond" panose="02020404030301010803" pitchFamily="18" charset="0"/>
                        </a:rPr>
                        <a:t>fournissant de multiples formes de données probantes)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CA" sz="1100" b="0" noProof="0" dirty="0">
                          <a:solidFill>
                            <a:srgbClr val="254776"/>
                          </a:solidFill>
                          <a:latin typeface="Helvetica" pitchFamily="2" charset="0"/>
                          <a:ea typeface="Garamond" panose="02020404030301010803" pitchFamily="18" charset="0"/>
                          <a:cs typeface="Garamond" panose="02020404030301010803" pitchFamily="18" charset="0"/>
                        </a:rPr>
                        <a:t>Action climatique, éducation, santé, etc.</a:t>
                      </a: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100" b="0"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0684735"/>
                  </a:ext>
                </a:extLst>
              </a:tr>
            </a:tbl>
          </a:graphicData>
        </a:graphic>
      </p:graphicFrame>
      <p:sp>
        <p:nvSpPr>
          <p:cNvPr id="48" name="Rounded Rectangle 47">
            <a:extLst>
              <a:ext uri="{FF2B5EF4-FFF2-40B4-BE49-F238E27FC236}">
                <a16:creationId xmlns:a16="http://schemas.microsoft.com/office/drawing/2014/main" id="{A79EE02D-4212-5903-224E-C6013FA50E7F}"/>
              </a:ext>
            </a:extLst>
          </p:cNvPr>
          <p:cNvSpPr/>
          <p:nvPr/>
        </p:nvSpPr>
        <p:spPr>
          <a:xfrm>
            <a:off x="3184358" y="3556554"/>
            <a:ext cx="5823284" cy="684328"/>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sz="2000"/>
          </a:p>
        </p:txBody>
      </p:sp>
      <p:graphicFrame>
        <p:nvGraphicFramePr>
          <p:cNvPr id="49" name="Table 48">
            <a:extLst>
              <a:ext uri="{FF2B5EF4-FFF2-40B4-BE49-F238E27FC236}">
                <a16:creationId xmlns:a16="http://schemas.microsoft.com/office/drawing/2014/main" id="{33597DA4-4393-C0A8-C81C-752D4297D787}"/>
              </a:ext>
            </a:extLst>
          </p:cNvPr>
          <p:cNvGraphicFramePr>
            <a:graphicFrameLocks noGrp="1"/>
          </p:cNvGraphicFramePr>
          <p:nvPr>
            <p:extLst>
              <p:ext uri="{D42A27DB-BD31-4B8C-83A1-F6EECF244321}">
                <p14:modId xmlns:p14="http://schemas.microsoft.com/office/powerpoint/2010/main" val="3427068196"/>
              </p:ext>
            </p:extLst>
          </p:nvPr>
        </p:nvGraphicFramePr>
        <p:xfrm>
          <a:off x="3271162" y="3614306"/>
          <a:ext cx="5649676" cy="533400"/>
        </p:xfrm>
        <a:graphic>
          <a:graphicData uri="http://schemas.openxmlformats.org/drawingml/2006/table">
            <a:tbl>
              <a:tblPr firstRow="1" firstCol="1" bandRow="1"/>
              <a:tblGrid>
                <a:gridCol w="5649676">
                  <a:extLst>
                    <a:ext uri="{9D8B030D-6E8A-4147-A177-3AD203B41FA5}">
                      <a16:colId xmlns:a16="http://schemas.microsoft.com/office/drawing/2014/main" val="229045705"/>
                    </a:ext>
                  </a:extLst>
                </a:gridCol>
              </a:tblGrid>
              <a:tr h="371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CA" sz="1300" b="1"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rPr>
                        <a:t>Réseau d'appui aux données probantes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CA" sz="1100" b="0"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rPr>
                        <a:t>Assure la coordination de l’offre de données probantes (lorsqu'il y a une volonté de collaborer) et assure la liaison avec l'architecture mondiale de données probantes</a:t>
                      </a:r>
                      <a:endParaRPr lang="fr-CA" sz="1100" b="0" i="0" noProof="0"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8507952"/>
                  </a:ext>
                </a:extLst>
              </a:tr>
            </a:tbl>
          </a:graphicData>
        </a:graphic>
      </p:graphicFrame>
      <p:graphicFrame>
        <p:nvGraphicFramePr>
          <p:cNvPr id="50" name="Table 49">
            <a:extLst>
              <a:ext uri="{FF2B5EF4-FFF2-40B4-BE49-F238E27FC236}">
                <a16:creationId xmlns:a16="http://schemas.microsoft.com/office/drawing/2014/main" id="{D48541AE-3E06-8CB5-8C1F-6AE0E1D86EAA}"/>
              </a:ext>
            </a:extLst>
          </p:cNvPr>
          <p:cNvGraphicFramePr>
            <a:graphicFrameLocks noGrp="1"/>
          </p:cNvGraphicFramePr>
          <p:nvPr>
            <p:extLst>
              <p:ext uri="{D42A27DB-BD31-4B8C-83A1-F6EECF244321}">
                <p14:modId xmlns:p14="http://schemas.microsoft.com/office/powerpoint/2010/main" val="3587714173"/>
              </p:ext>
            </p:extLst>
          </p:nvPr>
        </p:nvGraphicFramePr>
        <p:xfrm>
          <a:off x="7864535" y="4742806"/>
          <a:ext cx="2277679" cy="1935480"/>
        </p:xfrm>
        <a:graphic>
          <a:graphicData uri="http://schemas.openxmlformats.org/drawingml/2006/table">
            <a:tbl>
              <a:tblPr firstRow="1" firstCol="1" bandRow="1"/>
              <a:tblGrid>
                <a:gridCol w="2277679">
                  <a:extLst>
                    <a:ext uri="{9D8B030D-6E8A-4147-A177-3AD203B41FA5}">
                      <a16:colId xmlns:a16="http://schemas.microsoft.com/office/drawing/2014/main" val="2063349985"/>
                    </a:ext>
                  </a:extLst>
                </a:gridCol>
              </a:tblGrid>
              <a:tr h="18410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CA" sz="200" b="1" noProof="0" dirty="0">
                        <a:solidFill>
                          <a:schemeClr val="tx1"/>
                        </a:solidFill>
                        <a:latin typeface="Helvetica" pitchFamily="2" charset="0"/>
                        <a:ea typeface="Garamond" panose="02020404030301010803" pitchFamily="18" charset="0"/>
                        <a:cs typeface="Garamond" panose="02020404030301010803"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CA" sz="1300" b="1" noProof="0" dirty="0">
                          <a:solidFill>
                            <a:srgbClr val="254776"/>
                          </a:solidFill>
                          <a:latin typeface="Helvetica" pitchFamily="2" charset="0"/>
                          <a:ea typeface="Garamond" panose="02020404030301010803" pitchFamily="18" charset="0"/>
                          <a:cs typeface="Garamond" panose="02020404030301010803" pitchFamily="18" charset="0"/>
                        </a:rPr>
                        <a:t>Architecture mondiale de  données probantes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100" b="0" kern="1200" noProof="0" dirty="0">
                          <a:solidFill>
                            <a:srgbClr val="254776"/>
                          </a:solidFill>
                          <a:latin typeface="Helvetica" pitchFamily="2" charset="0"/>
                          <a:ea typeface="Garamond" panose="02020404030301010803" pitchFamily="18" charset="0"/>
                          <a:cs typeface="Garamond" panose="02020404030301010803" pitchFamily="18" charset="0"/>
                        </a:rPr>
                        <a:t>Synthèses vivantes de données probantes (biens publics mondiaux)</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100" b="0" kern="1200" noProof="0" dirty="0">
                          <a:solidFill>
                            <a:srgbClr val="254776"/>
                          </a:solidFill>
                          <a:latin typeface="Helvetica" pitchFamily="2" charset="0"/>
                          <a:ea typeface="Garamond" panose="02020404030301010803" pitchFamily="18" charset="0"/>
                          <a:cs typeface="Garamond" panose="02020404030301010803" pitchFamily="18" charset="0"/>
                        </a:rPr>
                        <a:t>Produits vivants de données probantes peuvent également exister pour l'analyse de données, la modélisation et les lignes directrices (voir la section correspondante)</a:t>
                      </a:r>
                      <a:endParaRPr lang="fr-CA" sz="1100" b="0" noProof="0"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8507952"/>
                  </a:ext>
                </a:extLst>
              </a:tr>
            </a:tbl>
          </a:graphicData>
        </a:graphic>
      </p:graphicFrame>
      <p:grpSp>
        <p:nvGrpSpPr>
          <p:cNvPr id="58" name="Group 57">
            <a:extLst>
              <a:ext uri="{FF2B5EF4-FFF2-40B4-BE49-F238E27FC236}">
                <a16:creationId xmlns:a16="http://schemas.microsoft.com/office/drawing/2014/main" id="{E5B732AA-B6A9-3346-AB40-0843613AA1BA}"/>
              </a:ext>
            </a:extLst>
          </p:cNvPr>
          <p:cNvGrpSpPr/>
          <p:nvPr/>
        </p:nvGrpSpPr>
        <p:grpSpPr>
          <a:xfrm flipH="1">
            <a:off x="6001539" y="4279721"/>
            <a:ext cx="188921" cy="288000"/>
            <a:chOff x="5706073" y="0"/>
            <a:chExt cx="188921" cy="288000"/>
          </a:xfrm>
        </p:grpSpPr>
        <p:cxnSp>
          <p:nvCxnSpPr>
            <p:cNvPr id="59" name="Straight Arrow Connector 58">
              <a:extLst>
                <a:ext uri="{FF2B5EF4-FFF2-40B4-BE49-F238E27FC236}">
                  <a16:creationId xmlns:a16="http://schemas.microsoft.com/office/drawing/2014/main" id="{D257F14E-A39F-6693-3313-EB1688E4A22B}"/>
                </a:ext>
              </a:extLst>
            </p:cNvPr>
            <p:cNvCxnSpPr>
              <a:cxnSpLocks/>
            </p:cNvCxnSpPr>
            <p:nvPr/>
          </p:nvCxnSpPr>
          <p:spPr>
            <a:xfrm>
              <a:off x="5894994"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60" name="Straight Arrow Connector 59">
              <a:extLst>
                <a:ext uri="{FF2B5EF4-FFF2-40B4-BE49-F238E27FC236}">
                  <a16:creationId xmlns:a16="http://schemas.microsoft.com/office/drawing/2014/main" id="{F6900DD5-C234-F559-22E4-9B8300F4D6DF}"/>
                </a:ext>
              </a:extLst>
            </p:cNvPr>
            <p:cNvCxnSpPr>
              <a:cxnSpLocks/>
            </p:cNvCxnSpPr>
            <p:nvPr/>
          </p:nvCxnSpPr>
          <p:spPr>
            <a:xfrm flipV="1">
              <a:off x="5706073"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sp>
        <p:nvSpPr>
          <p:cNvPr id="68" name="Rounded Rectangular Callout 67">
            <a:extLst>
              <a:ext uri="{FF2B5EF4-FFF2-40B4-BE49-F238E27FC236}">
                <a16:creationId xmlns:a16="http://schemas.microsoft.com/office/drawing/2014/main" id="{FB4E7214-B909-A7D1-558E-A5260CA7F7BB}"/>
              </a:ext>
            </a:extLst>
          </p:cNvPr>
          <p:cNvSpPr/>
          <p:nvPr/>
        </p:nvSpPr>
        <p:spPr>
          <a:xfrm>
            <a:off x="49562" y="4811576"/>
            <a:ext cx="1737168" cy="962500"/>
          </a:xfrm>
          <a:prstGeom prst="wedgeRoundRectCallout">
            <a:avLst>
              <a:gd name="adj1" fmla="val 63478"/>
              <a:gd name="adj2" fmla="val -18028"/>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lstStyle/>
          <a:p>
            <a:pPr algn="ctr"/>
            <a:r>
              <a:rPr lang="fr-CA" sz="1000" dirty="0">
                <a:solidFill>
                  <a:srgbClr val="254776"/>
                </a:solidFill>
              </a:rPr>
              <a:t>Nous devons compléter ces types de données probantes par des expériences vécues et des modes de connaissance autochtones</a:t>
            </a:r>
          </a:p>
        </p:txBody>
      </p:sp>
      <p:sp>
        <p:nvSpPr>
          <p:cNvPr id="72" name="Rounded Rectangular Callout 71">
            <a:extLst>
              <a:ext uri="{FF2B5EF4-FFF2-40B4-BE49-F238E27FC236}">
                <a16:creationId xmlns:a16="http://schemas.microsoft.com/office/drawing/2014/main" id="{83924ABC-F0F5-79AF-8C17-EBB5C338B57C}"/>
              </a:ext>
            </a:extLst>
          </p:cNvPr>
          <p:cNvSpPr/>
          <p:nvPr/>
        </p:nvSpPr>
        <p:spPr>
          <a:xfrm>
            <a:off x="42036" y="2653546"/>
            <a:ext cx="2750603" cy="960760"/>
          </a:xfrm>
          <a:prstGeom prst="wedgeRoundRectCallout">
            <a:avLst>
              <a:gd name="adj1" fmla="val 78614"/>
              <a:gd name="adj2" fmla="val -112735"/>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CA" sz="1000" dirty="0">
                <a:solidFill>
                  <a:srgbClr val="254776"/>
                </a:solidFill>
              </a:rPr>
              <a:t>Nous avons montré que nous pouvions être transparents avec les remboursements de frais de voyage et de dépenses ; un engagement envers la transparence avec nos données probantes transformerait notre culture organisationnelle</a:t>
            </a:r>
          </a:p>
        </p:txBody>
      </p:sp>
      <p:sp>
        <p:nvSpPr>
          <p:cNvPr id="74" name="Rounded Rectangular Callout 73">
            <a:extLst>
              <a:ext uri="{FF2B5EF4-FFF2-40B4-BE49-F238E27FC236}">
                <a16:creationId xmlns:a16="http://schemas.microsoft.com/office/drawing/2014/main" id="{1967901E-2F5C-FB14-BB35-EA1581470F07}"/>
              </a:ext>
            </a:extLst>
          </p:cNvPr>
          <p:cNvSpPr/>
          <p:nvPr/>
        </p:nvSpPr>
        <p:spPr>
          <a:xfrm>
            <a:off x="10603213" y="3850470"/>
            <a:ext cx="1539225" cy="2430260"/>
          </a:xfrm>
          <a:prstGeom prst="wedgeRoundRectCallout">
            <a:avLst>
              <a:gd name="adj1" fmla="val -79910"/>
              <a:gd name="adj2" fmla="val -8251"/>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CA" sz="1000" dirty="0">
                <a:solidFill>
                  <a:srgbClr val="254776"/>
                </a:solidFill>
              </a:rPr>
              <a:t>Nous tombons parfois sur une synthèse vivante de données probantes de grande qualité, mais nous nous appuyons principalement sur une «revue de la littérature» informelle pour compléter ce que nous avons appris de notre seule étude nationale</a:t>
            </a:r>
          </a:p>
        </p:txBody>
      </p:sp>
      <p:sp>
        <p:nvSpPr>
          <p:cNvPr id="76" name="Rounded Rectangular Callout 75">
            <a:extLst>
              <a:ext uri="{FF2B5EF4-FFF2-40B4-BE49-F238E27FC236}">
                <a16:creationId xmlns:a16="http://schemas.microsoft.com/office/drawing/2014/main" id="{F055B751-36AE-D135-723F-7A24F228B99E}"/>
              </a:ext>
            </a:extLst>
          </p:cNvPr>
          <p:cNvSpPr/>
          <p:nvPr/>
        </p:nvSpPr>
        <p:spPr>
          <a:xfrm>
            <a:off x="9476940" y="2454115"/>
            <a:ext cx="2673023" cy="1327739"/>
          </a:xfrm>
          <a:prstGeom prst="wedgeRoundRectCallout">
            <a:avLst>
              <a:gd name="adj1" fmla="val -59134"/>
              <a:gd name="adj2" fmla="val -20877"/>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CA" sz="1000" dirty="0">
                <a:solidFill>
                  <a:srgbClr val="254776"/>
                </a:solidFill>
              </a:rPr>
              <a:t>Nous nous appuyons principalement sur du personnel interne et sur quelques cabinets de conseil, mais nous ne disposons d'aucun mécanisme pour poser les bonnes questions aux meilleures unités d'appui et pour intégrer leurs idées dans les politiques et les programmes</a:t>
            </a:r>
          </a:p>
        </p:txBody>
      </p:sp>
      <p:sp>
        <p:nvSpPr>
          <p:cNvPr id="77" name="Rounded Rectangular Callout 76">
            <a:extLst>
              <a:ext uri="{FF2B5EF4-FFF2-40B4-BE49-F238E27FC236}">
                <a16:creationId xmlns:a16="http://schemas.microsoft.com/office/drawing/2014/main" id="{1977432C-6360-FE48-4890-72C5EC4EADAF}"/>
              </a:ext>
            </a:extLst>
          </p:cNvPr>
          <p:cNvSpPr/>
          <p:nvPr/>
        </p:nvSpPr>
        <p:spPr>
          <a:xfrm>
            <a:off x="9568498" y="1314582"/>
            <a:ext cx="2581467" cy="1080000"/>
          </a:xfrm>
          <a:prstGeom prst="wedgeRoundRectCallout">
            <a:avLst>
              <a:gd name="adj1" fmla="val -56090"/>
              <a:gd name="adj2" fmla="val -22095"/>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CA" sz="1000" dirty="0">
                <a:solidFill>
                  <a:srgbClr val="254776"/>
                </a:solidFill>
              </a:rPr>
              <a:t>Nous avons plusieurs groupes de pointe au sein du gouvernement, mais en général, nous souffrons d'un affaiblissement de notre capacité politique et d'un échec à suivre les nouveaux développements dans l'utilisation des données probantes</a:t>
            </a:r>
          </a:p>
        </p:txBody>
      </p:sp>
      <p:grpSp>
        <p:nvGrpSpPr>
          <p:cNvPr id="78" name="Group 77">
            <a:extLst>
              <a:ext uri="{FF2B5EF4-FFF2-40B4-BE49-F238E27FC236}">
                <a16:creationId xmlns:a16="http://schemas.microsoft.com/office/drawing/2014/main" id="{58A8D20F-E71D-9860-A776-0786193E2623}"/>
              </a:ext>
            </a:extLst>
          </p:cNvPr>
          <p:cNvGrpSpPr/>
          <p:nvPr/>
        </p:nvGrpSpPr>
        <p:grpSpPr>
          <a:xfrm rot="16200000" flipH="1">
            <a:off x="7568750" y="5484314"/>
            <a:ext cx="173233" cy="145420"/>
            <a:chOff x="5830099" y="0"/>
            <a:chExt cx="64895" cy="288001"/>
          </a:xfrm>
        </p:grpSpPr>
        <p:cxnSp>
          <p:nvCxnSpPr>
            <p:cNvPr id="79" name="Straight Arrow Connector 78">
              <a:extLst>
                <a:ext uri="{FF2B5EF4-FFF2-40B4-BE49-F238E27FC236}">
                  <a16:creationId xmlns:a16="http://schemas.microsoft.com/office/drawing/2014/main" id="{F9A4EB5A-B8FB-B814-FF56-138B79E3C62A}"/>
                </a:ext>
              </a:extLst>
            </p:cNvPr>
            <p:cNvCxnSpPr>
              <a:cxnSpLocks/>
            </p:cNvCxnSpPr>
            <p:nvPr/>
          </p:nvCxnSpPr>
          <p:spPr>
            <a:xfrm>
              <a:off x="5894994"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80" name="Straight Arrow Connector 79">
              <a:extLst>
                <a:ext uri="{FF2B5EF4-FFF2-40B4-BE49-F238E27FC236}">
                  <a16:creationId xmlns:a16="http://schemas.microsoft.com/office/drawing/2014/main" id="{CEF1A581-4FEB-7C0B-6BB3-7141BDB18BB1}"/>
                </a:ext>
              </a:extLst>
            </p:cNvPr>
            <p:cNvCxnSpPr>
              <a:cxnSpLocks/>
            </p:cNvCxnSpPr>
            <p:nvPr/>
          </p:nvCxnSpPr>
          <p:spPr>
            <a:xfrm flipV="1">
              <a:off x="5830099" y="6"/>
              <a:ext cx="0" cy="287995"/>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cxnSp>
        <p:nvCxnSpPr>
          <p:cNvPr id="36" name="Straight Arrow Connector 35">
            <a:extLst>
              <a:ext uri="{FF2B5EF4-FFF2-40B4-BE49-F238E27FC236}">
                <a16:creationId xmlns:a16="http://schemas.microsoft.com/office/drawing/2014/main" id="{61C1BCD4-9FFF-63B9-6EAC-E2D4C298E7EC}"/>
              </a:ext>
            </a:extLst>
          </p:cNvPr>
          <p:cNvCxnSpPr>
            <a:cxnSpLocks/>
          </p:cNvCxnSpPr>
          <p:nvPr/>
        </p:nvCxnSpPr>
        <p:spPr>
          <a:xfrm flipV="1">
            <a:off x="6572398" y="2738693"/>
            <a:ext cx="0" cy="230494"/>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2B5042AE-701A-E272-A246-77FDC00DC497}"/>
              </a:ext>
            </a:extLst>
          </p:cNvPr>
          <p:cNvCxnSpPr>
            <a:cxnSpLocks/>
          </p:cNvCxnSpPr>
          <p:nvPr/>
        </p:nvCxnSpPr>
        <p:spPr>
          <a:xfrm>
            <a:off x="5633049" y="2738693"/>
            <a:ext cx="0" cy="230494"/>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nvGrpSpPr>
          <p:cNvPr id="8" name="Group 7">
            <a:extLst>
              <a:ext uri="{FF2B5EF4-FFF2-40B4-BE49-F238E27FC236}">
                <a16:creationId xmlns:a16="http://schemas.microsoft.com/office/drawing/2014/main" id="{B02E9B0E-0A8A-149E-B395-7B30A2F50895}"/>
              </a:ext>
            </a:extLst>
          </p:cNvPr>
          <p:cNvGrpSpPr/>
          <p:nvPr/>
        </p:nvGrpSpPr>
        <p:grpSpPr>
          <a:xfrm rot="10800000" flipH="1">
            <a:off x="6000031" y="1906217"/>
            <a:ext cx="188921" cy="288000"/>
            <a:chOff x="5706073" y="0"/>
            <a:chExt cx="188921" cy="288000"/>
          </a:xfrm>
        </p:grpSpPr>
        <p:cxnSp>
          <p:nvCxnSpPr>
            <p:cNvPr id="9" name="Straight Arrow Connector 8">
              <a:extLst>
                <a:ext uri="{FF2B5EF4-FFF2-40B4-BE49-F238E27FC236}">
                  <a16:creationId xmlns:a16="http://schemas.microsoft.com/office/drawing/2014/main" id="{E9C4240C-D1A5-3C17-CB57-BED11322BE52}"/>
                </a:ext>
              </a:extLst>
            </p:cNvPr>
            <p:cNvCxnSpPr>
              <a:cxnSpLocks/>
            </p:cNvCxnSpPr>
            <p:nvPr/>
          </p:nvCxnSpPr>
          <p:spPr>
            <a:xfrm>
              <a:off x="5894994"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C5BDA682-D464-06F4-502E-F7CCE28B5971}"/>
                </a:ext>
              </a:extLst>
            </p:cNvPr>
            <p:cNvCxnSpPr>
              <a:cxnSpLocks/>
            </p:cNvCxnSpPr>
            <p:nvPr/>
          </p:nvCxnSpPr>
          <p:spPr>
            <a:xfrm flipV="1">
              <a:off x="5706073"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grpSp>
        <p:nvGrpSpPr>
          <p:cNvPr id="13" name="Group 12">
            <a:extLst>
              <a:ext uri="{FF2B5EF4-FFF2-40B4-BE49-F238E27FC236}">
                <a16:creationId xmlns:a16="http://schemas.microsoft.com/office/drawing/2014/main" id="{0CEA8827-63A3-7E35-4165-4DCB7CA9BF1F}"/>
              </a:ext>
            </a:extLst>
          </p:cNvPr>
          <p:cNvGrpSpPr/>
          <p:nvPr/>
        </p:nvGrpSpPr>
        <p:grpSpPr>
          <a:xfrm flipH="1">
            <a:off x="6000031" y="3272396"/>
            <a:ext cx="188921" cy="288000"/>
            <a:chOff x="5706073" y="0"/>
            <a:chExt cx="188921" cy="288000"/>
          </a:xfrm>
        </p:grpSpPr>
        <p:cxnSp>
          <p:nvCxnSpPr>
            <p:cNvPr id="14" name="Straight Arrow Connector 13">
              <a:extLst>
                <a:ext uri="{FF2B5EF4-FFF2-40B4-BE49-F238E27FC236}">
                  <a16:creationId xmlns:a16="http://schemas.microsoft.com/office/drawing/2014/main" id="{C4EFB9CB-AF18-7D79-125D-E3CBCF999319}"/>
                </a:ext>
              </a:extLst>
            </p:cNvPr>
            <p:cNvCxnSpPr>
              <a:cxnSpLocks/>
            </p:cNvCxnSpPr>
            <p:nvPr/>
          </p:nvCxnSpPr>
          <p:spPr>
            <a:xfrm>
              <a:off x="5894994"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4E76A733-4F25-A9F6-3546-91203506C947}"/>
                </a:ext>
              </a:extLst>
            </p:cNvPr>
            <p:cNvCxnSpPr>
              <a:cxnSpLocks/>
            </p:cNvCxnSpPr>
            <p:nvPr/>
          </p:nvCxnSpPr>
          <p:spPr>
            <a:xfrm flipV="1">
              <a:off x="5706073"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sp>
        <p:nvSpPr>
          <p:cNvPr id="3" name="Title 1">
            <a:extLst>
              <a:ext uri="{FF2B5EF4-FFF2-40B4-BE49-F238E27FC236}">
                <a16:creationId xmlns:a16="http://schemas.microsoft.com/office/drawing/2014/main" id="{20F747D6-46C4-6B38-09E4-5E837B517B71}"/>
              </a:ext>
            </a:extLst>
          </p:cNvPr>
          <p:cNvSpPr txBox="1">
            <a:spLocks/>
          </p:cNvSpPr>
          <p:nvPr/>
        </p:nvSpPr>
        <p:spPr>
          <a:xfrm>
            <a:off x="118080" y="570"/>
            <a:ext cx="8705880" cy="793011"/>
          </a:xfrm>
          <a:prstGeom prst="rect">
            <a:avLst/>
          </a:prstGeom>
        </p:spPr>
        <p:txBody>
          <a:bodyPr vert="horz" lIns="91440" tIns="45720" rIns="91440" bIns="45720" rtlCol="0" anchor="ctr">
            <a:no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lvl="0" defTabSz="914400" hangingPunct="0">
              <a:spcBef>
                <a:spcPts val="0"/>
              </a:spcBef>
              <a:defRPr/>
            </a:pPr>
            <a:r>
              <a:rPr lang="en-CA" sz="1800" b="1" kern="0" dirty="0">
                <a:latin typeface="Arial"/>
                <a:cs typeface="Arial" panose="020B0604020202020204" pitchFamily="34" charset="0"/>
                <a:sym typeface="Arial"/>
              </a:rPr>
              <a:t>1.1</a:t>
            </a:r>
            <a:r>
              <a:rPr lang="en-CA" sz="1800" kern="0" dirty="0">
                <a:latin typeface="Arial"/>
                <a:cs typeface="Arial" panose="020B0604020202020204" pitchFamily="34" charset="0"/>
                <a:sym typeface="Arial"/>
              </a:rPr>
              <a:t> Les </a:t>
            </a:r>
            <a:r>
              <a:rPr lang="en-CA" sz="1800" kern="0" dirty="0" err="1">
                <a:latin typeface="Arial"/>
                <a:cs typeface="Arial" panose="020B0604020202020204" pitchFamily="34" charset="0"/>
                <a:sym typeface="Arial"/>
              </a:rPr>
              <a:t>caractéristiques</a:t>
            </a:r>
            <a:r>
              <a:rPr lang="en-CA" sz="1800" kern="0" dirty="0">
                <a:latin typeface="Arial"/>
                <a:cs typeface="Arial" panose="020B0604020202020204" pitchFamily="34" charset="0"/>
                <a:sym typeface="Arial"/>
              </a:rPr>
              <a:t> </a:t>
            </a:r>
            <a:r>
              <a:rPr lang="en-CA" sz="1800" kern="0" dirty="0" err="1">
                <a:latin typeface="Arial"/>
                <a:cs typeface="Arial" panose="020B0604020202020204" pitchFamily="34" charset="0"/>
                <a:sym typeface="Arial"/>
              </a:rPr>
              <a:t>potentielles</a:t>
            </a:r>
            <a:r>
              <a:rPr lang="en-CA" sz="1800" kern="0" dirty="0">
                <a:latin typeface="Arial"/>
                <a:cs typeface="Arial" panose="020B0604020202020204" pitchFamily="34" charset="0"/>
                <a:sym typeface="Arial"/>
              </a:rPr>
              <a:t> d'un </a:t>
            </a:r>
            <a:r>
              <a:rPr lang="en-CA" sz="1800" kern="0" dirty="0" err="1">
                <a:latin typeface="Arial"/>
                <a:cs typeface="Arial" panose="020B0604020202020204" pitchFamily="34" charset="0"/>
                <a:sym typeface="Arial"/>
              </a:rPr>
              <a:t>système</a:t>
            </a:r>
            <a:r>
              <a:rPr lang="en-CA" sz="1800" kern="0" dirty="0">
                <a:latin typeface="Arial"/>
                <a:cs typeface="Arial" panose="020B0604020202020204" pitchFamily="34" charset="0"/>
                <a:sym typeface="Arial"/>
              </a:rPr>
              <a:t> d'appui aux </a:t>
            </a:r>
            <a:r>
              <a:rPr lang="en-CA" sz="1800" kern="0" dirty="0" err="1">
                <a:latin typeface="Arial"/>
                <a:cs typeface="Arial" panose="020B0604020202020204" pitchFamily="34" charset="0"/>
                <a:sym typeface="Arial"/>
              </a:rPr>
              <a:t>données</a:t>
            </a:r>
            <a:r>
              <a:rPr lang="en-CA" sz="1800" kern="0" dirty="0">
                <a:latin typeface="Arial"/>
                <a:cs typeface="Arial" panose="020B0604020202020204" pitchFamily="34" charset="0"/>
                <a:sym typeface="Arial"/>
              </a:rPr>
              <a:t> </a:t>
            </a:r>
            <a:r>
              <a:rPr lang="en-CA" sz="1800" kern="0" dirty="0" err="1">
                <a:latin typeface="Arial"/>
                <a:cs typeface="Arial" panose="020B0604020202020204" pitchFamily="34" charset="0"/>
                <a:sym typeface="Arial"/>
              </a:rPr>
              <a:t>probantes</a:t>
            </a:r>
            <a:r>
              <a:rPr lang="en-CA" sz="1800" kern="0" dirty="0">
                <a:latin typeface="Arial"/>
                <a:cs typeface="Arial" panose="020B0604020202020204" pitchFamily="34" charset="0"/>
                <a:sym typeface="Arial"/>
              </a:rPr>
              <a:t> </a:t>
            </a:r>
            <a:r>
              <a:rPr lang="en-CA" sz="1800" kern="0" dirty="0" err="1">
                <a:latin typeface="Arial"/>
                <a:cs typeface="Arial" panose="020B0604020202020204" pitchFamily="34" charset="0"/>
                <a:sym typeface="Arial"/>
              </a:rPr>
              <a:t>sont</a:t>
            </a:r>
            <a:r>
              <a:rPr lang="en-CA" sz="1800" kern="0" dirty="0">
                <a:latin typeface="Arial"/>
                <a:cs typeface="Arial" panose="020B0604020202020204" pitchFamily="34" charset="0"/>
                <a:sym typeface="Arial"/>
              </a:rPr>
              <a:t> </a:t>
            </a:r>
            <a:r>
              <a:rPr lang="en-CA" sz="1800" kern="0" dirty="0" err="1">
                <a:latin typeface="Arial"/>
                <a:cs typeface="Arial" panose="020B0604020202020204" pitchFamily="34" charset="0"/>
                <a:sym typeface="Arial"/>
              </a:rPr>
              <a:t>en</a:t>
            </a:r>
            <a:r>
              <a:rPr lang="en-CA" sz="1800" kern="0" dirty="0">
                <a:latin typeface="Arial"/>
                <a:cs typeface="Arial" panose="020B0604020202020204" pitchFamily="34" charset="0"/>
                <a:sym typeface="Arial"/>
              </a:rPr>
              <a:t> vert ci-dessous…</a:t>
            </a:r>
          </a:p>
        </p:txBody>
      </p:sp>
      <p:sp>
        <p:nvSpPr>
          <p:cNvPr id="4" name="Rectangle 3">
            <a:extLst>
              <a:ext uri="{FF2B5EF4-FFF2-40B4-BE49-F238E27FC236}">
                <a16:creationId xmlns:a16="http://schemas.microsoft.com/office/drawing/2014/main" id="{C82D4D11-7568-6AA9-A361-3A1DC6752EE2}"/>
              </a:ext>
            </a:extLst>
          </p:cNvPr>
          <p:cNvSpPr/>
          <p:nvPr/>
        </p:nvSpPr>
        <p:spPr>
          <a:xfrm>
            <a:off x="173178" y="655303"/>
            <a:ext cx="8834464" cy="523220"/>
          </a:xfrm>
          <a:prstGeom prst="rect">
            <a:avLst/>
          </a:prstGeom>
        </p:spPr>
        <p:txBody>
          <a:bodyPr wrap="square">
            <a:spAutoFit/>
          </a:bodyPr>
          <a:lstStyle/>
          <a:p>
            <a:pPr lvl="0" defTabSz="914400" hangingPunct="0">
              <a:defRPr/>
            </a:pPr>
            <a:r>
              <a:rPr lang="en-CA" sz="1400" kern="0" dirty="0">
                <a:solidFill>
                  <a:srgbClr val="254776"/>
                </a:solidFill>
                <a:latin typeface="Arial"/>
                <a:cs typeface="Arial" panose="020B0604020202020204" pitchFamily="34" charset="0"/>
                <a:sym typeface="Arial"/>
              </a:rPr>
              <a:t>… et des choses que nous </a:t>
            </a:r>
            <a:r>
              <a:rPr lang="en-CA" sz="1400" kern="0" dirty="0" err="1">
                <a:solidFill>
                  <a:srgbClr val="254776"/>
                </a:solidFill>
                <a:latin typeface="Arial"/>
                <a:cs typeface="Arial" panose="020B0604020202020204" pitchFamily="34" charset="0"/>
                <a:sym typeface="Arial"/>
              </a:rPr>
              <a:t>avons</a:t>
            </a:r>
            <a:r>
              <a:rPr lang="en-CA" sz="1400" kern="0" dirty="0">
                <a:solidFill>
                  <a:srgbClr val="254776"/>
                </a:solidFill>
                <a:latin typeface="Arial"/>
                <a:cs typeface="Arial" panose="020B0604020202020204" pitchFamily="34" charset="0"/>
                <a:sym typeface="Arial"/>
              </a:rPr>
              <a:t> </a:t>
            </a:r>
            <a:r>
              <a:rPr lang="en-CA" sz="1400" kern="0" dirty="0" err="1">
                <a:solidFill>
                  <a:srgbClr val="254776"/>
                </a:solidFill>
                <a:latin typeface="Arial"/>
                <a:cs typeface="Arial" panose="020B0604020202020204" pitchFamily="34" charset="0"/>
                <a:sym typeface="Arial"/>
              </a:rPr>
              <a:t>entendu</a:t>
            </a:r>
            <a:r>
              <a:rPr lang="en-CA" sz="1400" kern="0" dirty="0">
                <a:solidFill>
                  <a:srgbClr val="254776"/>
                </a:solidFill>
                <a:latin typeface="Arial"/>
                <a:cs typeface="Arial" panose="020B0604020202020204" pitchFamily="34" charset="0"/>
                <a:sym typeface="Arial"/>
              </a:rPr>
              <a:t> dans les </a:t>
            </a:r>
            <a:r>
              <a:rPr lang="en-CA" sz="1400" kern="0" dirty="0" err="1">
                <a:solidFill>
                  <a:srgbClr val="254776"/>
                </a:solidFill>
                <a:latin typeface="Arial"/>
                <a:cs typeface="Arial" panose="020B0604020202020204" pitchFamily="34" charset="0"/>
                <a:sym typeface="Arial"/>
              </a:rPr>
              <a:t>boîtes</a:t>
            </a:r>
            <a:r>
              <a:rPr lang="en-CA" sz="1400" kern="0" dirty="0">
                <a:solidFill>
                  <a:srgbClr val="254776"/>
                </a:solidFill>
                <a:latin typeface="Arial"/>
                <a:cs typeface="Arial" panose="020B0604020202020204" pitchFamily="34" charset="0"/>
                <a:sym typeface="Arial"/>
              </a:rPr>
              <a:t> de </a:t>
            </a:r>
            <a:r>
              <a:rPr lang="en-CA" sz="1400" kern="0" dirty="0" err="1">
                <a:solidFill>
                  <a:srgbClr val="254776"/>
                </a:solidFill>
                <a:latin typeface="Arial"/>
                <a:cs typeface="Arial" panose="020B0604020202020204" pitchFamily="34" charset="0"/>
                <a:sym typeface="Arial"/>
              </a:rPr>
              <a:t>commentaires</a:t>
            </a:r>
            <a:r>
              <a:rPr lang="en-CA" sz="1400" kern="0" dirty="0">
                <a:solidFill>
                  <a:srgbClr val="254776"/>
                </a:solidFill>
                <a:latin typeface="Arial"/>
                <a:cs typeface="Arial" panose="020B0604020202020204" pitchFamily="34" charset="0"/>
                <a:sym typeface="Arial"/>
              </a:rPr>
              <a:t> (</a:t>
            </a:r>
            <a:r>
              <a:rPr lang="en-CA" sz="1400" kern="0" dirty="0" err="1">
                <a:solidFill>
                  <a:srgbClr val="254776"/>
                </a:solidFill>
                <a:latin typeface="Arial"/>
                <a:cs typeface="Arial" panose="020B0604020202020204" pitchFamily="34" charset="0"/>
                <a:sym typeface="Arial"/>
              </a:rPr>
              <a:t>en</a:t>
            </a:r>
            <a:r>
              <a:rPr lang="en-CA" sz="1400" kern="0" dirty="0">
                <a:solidFill>
                  <a:srgbClr val="254776"/>
                </a:solidFill>
                <a:latin typeface="Arial"/>
                <a:cs typeface="Arial" panose="020B0604020202020204" pitchFamily="34" charset="0"/>
                <a:sym typeface="Arial"/>
              </a:rPr>
              <a:t> </a:t>
            </a:r>
            <a:r>
              <a:rPr lang="en-CA" sz="1400" kern="0" dirty="0" err="1">
                <a:solidFill>
                  <a:srgbClr val="254776"/>
                </a:solidFill>
                <a:latin typeface="Arial"/>
                <a:cs typeface="Arial" panose="020B0604020202020204" pitchFamily="34" charset="0"/>
                <a:sym typeface="Arial"/>
              </a:rPr>
              <a:t>bref</a:t>
            </a:r>
            <a:r>
              <a:rPr lang="en-CA" sz="1400" kern="0" dirty="0">
                <a:solidFill>
                  <a:srgbClr val="254776"/>
                </a:solidFill>
                <a:latin typeface="Arial"/>
                <a:cs typeface="Arial" panose="020B0604020202020204" pitchFamily="34" charset="0"/>
                <a:sym typeface="Arial"/>
              </a:rPr>
              <a:t>, la </a:t>
            </a:r>
            <a:r>
              <a:rPr lang="en-CA" sz="1400" kern="0" dirty="0" err="1">
                <a:solidFill>
                  <a:srgbClr val="254776"/>
                </a:solidFill>
                <a:latin typeface="Arial"/>
                <a:cs typeface="Arial" panose="020B0604020202020204" pitchFamily="34" charset="0"/>
                <a:sym typeface="Arial"/>
              </a:rPr>
              <a:t>plupart</a:t>
            </a:r>
            <a:r>
              <a:rPr lang="en-CA" sz="1400" kern="0" dirty="0">
                <a:solidFill>
                  <a:srgbClr val="254776"/>
                </a:solidFill>
                <a:latin typeface="Arial"/>
                <a:cs typeface="Arial" panose="020B0604020202020204" pitchFamily="34" charset="0"/>
                <a:sym typeface="Arial"/>
              </a:rPr>
              <a:t> des pays </a:t>
            </a:r>
            <a:r>
              <a:rPr lang="en-CA" sz="1400" kern="0" dirty="0" err="1">
                <a:solidFill>
                  <a:srgbClr val="254776"/>
                </a:solidFill>
                <a:latin typeface="Arial"/>
                <a:cs typeface="Arial" panose="020B0604020202020204" pitchFamily="34" charset="0"/>
                <a:sym typeface="Arial"/>
              </a:rPr>
              <a:t>ont</a:t>
            </a:r>
            <a:r>
              <a:rPr lang="en-CA" sz="1400" kern="0" dirty="0">
                <a:solidFill>
                  <a:srgbClr val="254776"/>
                </a:solidFill>
                <a:latin typeface="Arial"/>
                <a:cs typeface="Arial" panose="020B0604020202020204" pitchFamily="34" charset="0"/>
                <a:sym typeface="Arial"/>
              </a:rPr>
              <a:t> </a:t>
            </a:r>
            <a:r>
              <a:rPr lang="en-CA" sz="1400" kern="0" dirty="0" err="1">
                <a:solidFill>
                  <a:srgbClr val="254776"/>
                </a:solidFill>
                <a:latin typeface="Arial"/>
                <a:cs typeface="Arial" panose="020B0604020202020204" pitchFamily="34" charset="0"/>
                <a:sym typeface="Arial"/>
              </a:rPr>
              <a:t>peu</a:t>
            </a:r>
            <a:r>
              <a:rPr lang="en-CA" sz="1400" kern="0" dirty="0">
                <a:solidFill>
                  <a:srgbClr val="254776"/>
                </a:solidFill>
                <a:latin typeface="Arial"/>
                <a:cs typeface="Arial" panose="020B0604020202020204" pitchFamily="34" charset="0"/>
                <a:sym typeface="Arial"/>
              </a:rPr>
              <a:t> de </a:t>
            </a:r>
            <a:r>
              <a:rPr lang="en-CA" sz="1400" kern="0" dirty="0" err="1">
                <a:solidFill>
                  <a:srgbClr val="254776"/>
                </a:solidFill>
                <a:latin typeface="Arial"/>
                <a:cs typeface="Arial" panose="020B0604020202020204" pitchFamily="34" charset="0"/>
                <a:sym typeface="Arial"/>
              </a:rPr>
              <a:t>ces</a:t>
            </a:r>
            <a:r>
              <a:rPr lang="en-CA" sz="1400" kern="0" dirty="0">
                <a:solidFill>
                  <a:srgbClr val="254776"/>
                </a:solidFill>
                <a:latin typeface="Arial"/>
                <a:cs typeface="Arial" panose="020B0604020202020204" pitchFamily="34" charset="0"/>
                <a:sym typeface="Arial"/>
              </a:rPr>
              <a:t> </a:t>
            </a:r>
            <a:r>
              <a:rPr lang="en-CA" sz="1400" kern="0" dirty="0" err="1">
                <a:solidFill>
                  <a:srgbClr val="254776"/>
                </a:solidFill>
                <a:latin typeface="Arial"/>
                <a:cs typeface="Arial" panose="020B0604020202020204" pitchFamily="34" charset="0"/>
                <a:sym typeface="Arial"/>
              </a:rPr>
              <a:t>caractéristiques</a:t>
            </a:r>
            <a:r>
              <a:rPr lang="en-CA" sz="1400" kern="0" dirty="0">
                <a:solidFill>
                  <a:srgbClr val="254776"/>
                </a:solidFill>
                <a:latin typeface="Arial"/>
                <a:cs typeface="Arial" panose="020B0604020202020204" pitchFamily="34" charset="0"/>
                <a:sym typeface="Arial"/>
              </a:rPr>
              <a:t> et ne </a:t>
            </a:r>
            <a:r>
              <a:rPr lang="en-CA" sz="1400" kern="0" dirty="0" err="1">
                <a:solidFill>
                  <a:srgbClr val="254776"/>
                </a:solidFill>
                <a:latin typeface="Arial"/>
                <a:cs typeface="Arial" panose="020B0604020202020204" pitchFamily="34" charset="0"/>
                <a:sym typeface="Arial"/>
              </a:rPr>
              <a:t>fonctionnent</a:t>
            </a:r>
            <a:r>
              <a:rPr lang="en-CA" sz="1400" kern="0" dirty="0">
                <a:solidFill>
                  <a:srgbClr val="254776"/>
                </a:solidFill>
                <a:latin typeface="Arial"/>
                <a:cs typeface="Arial" panose="020B0604020202020204" pitchFamily="34" charset="0"/>
                <a:sym typeface="Arial"/>
              </a:rPr>
              <a:t> pas de manière </a:t>
            </a:r>
            <a:r>
              <a:rPr lang="en-CA" sz="1400" kern="0" dirty="0" err="1">
                <a:solidFill>
                  <a:srgbClr val="254776"/>
                </a:solidFill>
                <a:latin typeface="Arial"/>
                <a:cs typeface="Arial" panose="020B0604020202020204" pitchFamily="34" charset="0"/>
                <a:sym typeface="Arial"/>
              </a:rPr>
              <a:t>optimale</a:t>
            </a:r>
            <a:r>
              <a:rPr lang="en-CA" sz="1400" kern="0" dirty="0">
                <a:solidFill>
                  <a:srgbClr val="254776"/>
                </a:solidFill>
                <a:latin typeface="Arial"/>
                <a:cs typeface="Arial" panose="020B0604020202020204" pitchFamily="34" charset="0"/>
                <a:sym typeface="Arial"/>
              </a:rPr>
              <a:t>, surtout </a:t>
            </a:r>
            <a:r>
              <a:rPr lang="en-CA" sz="1400" kern="0" dirty="0" err="1">
                <a:solidFill>
                  <a:srgbClr val="254776"/>
                </a:solidFill>
                <a:latin typeface="Arial"/>
                <a:cs typeface="Arial" panose="020B0604020202020204" pitchFamily="34" charset="0"/>
                <a:sym typeface="Arial"/>
              </a:rPr>
              <a:t>lorsque</a:t>
            </a:r>
            <a:r>
              <a:rPr lang="en-CA" sz="1400" kern="0" dirty="0">
                <a:solidFill>
                  <a:srgbClr val="254776"/>
                </a:solidFill>
                <a:latin typeface="Arial"/>
                <a:cs typeface="Arial" panose="020B0604020202020204" pitchFamily="34" charset="0"/>
                <a:sym typeface="Arial"/>
              </a:rPr>
              <a:t> des crises </a:t>
            </a:r>
            <a:r>
              <a:rPr lang="en-CA" sz="1400" kern="0" dirty="0" err="1">
                <a:solidFill>
                  <a:srgbClr val="254776"/>
                </a:solidFill>
                <a:latin typeface="Arial"/>
                <a:cs typeface="Arial" panose="020B0604020202020204" pitchFamily="34" charset="0"/>
                <a:sym typeface="Arial"/>
              </a:rPr>
              <a:t>émergent</a:t>
            </a:r>
            <a:r>
              <a:rPr lang="en-CA" sz="1400" kern="0" dirty="0">
                <a:solidFill>
                  <a:srgbClr val="254776"/>
                </a:solidFill>
                <a:latin typeface="Arial"/>
                <a:cs typeface="Arial" panose="020B0604020202020204" pitchFamily="34" charset="0"/>
                <a:sym typeface="Arial"/>
              </a:rPr>
              <a:t>)</a:t>
            </a:r>
          </a:p>
        </p:txBody>
      </p:sp>
      <p:pic>
        <p:nvPicPr>
          <p:cNvPr id="5" name="Picture 4" descr="Graphical user interface, text&#10;&#10;Description automatically generated">
            <a:extLst>
              <a:ext uri="{FF2B5EF4-FFF2-40B4-BE49-F238E27FC236}">
                <a16:creationId xmlns:a16="http://schemas.microsoft.com/office/drawing/2014/main" id="{BC84DDAF-EBF9-DC88-CBC0-BAD397CB3118}"/>
              </a:ext>
            </a:extLst>
          </p:cNvPr>
          <p:cNvPicPr>
            <a:picLocks noChangeAspect="1"/>
          </p:cNvPicPr>
          <p:nvPr/>
        </p:nvPicPr>
        <p:blipFill>
          <a:blip r:embed="rId3"/>
          <a:stretch>
            <a:fillRect/>
          </a:stretch>
        </p:blipFill>
        <p:spPr>
          <a:xfrm>
            <a:off x="147906" y="6413321"/>
            <a:ext cx="1594826" cy="373423"/>
          </a:xfrm>
          <a:prstGeom prst="rect">
            <a:avLst/>
          </a:prstGeom>
        </p:spPr>
      </p:pic>
      <p:sp>
        <p:nvSpPr>
          <p:cNvPr id="6" name="TextBox 5">
            <a:extLst>
              <a:ext uri="{FF2B5EF4-FFF2-40B4-BE49-F238E27FC236}">
                <a16:creationId xmlns:a16="http://schemas.microsoft.com/office/drawing/2014/main" id="{C1EDD73A-ECEE-981C-E80A-5B90237211EA}"/>
              </a:ext>
            </a:extLst>
          </p:cNvPr>
          <p:cNvSpPr txBox="1"/>
          <p:nvPr/>
        </p:nvSpPr>
        <p:spPr>
          <a:xfrm>
            <a:off x="10484307" y="6268212"/>
            <a:ext cx="1585706" cy="553998"/>
          </a:xfrm>
          <a:prstGeom prst="rect">
            <a:avLst/>
          </a:prstGeom>
          <a:solidFill>
            <a:schemeClr val="bg1"/>
          </a:solidFill>
        </p:spPr>
        <p:txBody>
          <a:bodyPr wrap="square">
            <a:spAutoFit/>
          </a:bodyPr>
          <a:lstStyle/>
          <a:p>
            <a:r>
              <a:rPr lang="en-CA" sz="600" b="0" i="1" strike="noStrike" dirty="0">
                <a:solidFill>
                  <a:schemeClr val="tx1">
                    <a:lumMod val="75000"/>
                  </a:schemeClr>
                </a:solidFill>
                <a:effectLst/>
                <a:latin typeface="Roboto" panose="020F0502020204030204" pitchFamily="34" charset="0"/>
              </a:rPr>
              <a:t>© 2023 McMaster University. All rights reserved. This work is licensed under a Creative Commons Attribution-</a:t>
            </a:r>
            <a:r>
              <a:rPr lang="en-CA" sz="600" b="0" i="1" strike="noStrike" dirty="0" err="1">
                <a:solidFill>
                  <a:schemeClr val="tx1">
                    <a:lumMod val="75000"/>
                  </a:schemeClr>
                </a:solidFill>
                <a:effectLst/>
                <a:latin typeface="Roboto" panose="020F0502020204030204" pitchFamily="34" charset="0"/>
              </a:rPr>
              <a:t>NonCommercial</a:t>
            </a:r>
            <a:r>
              <a:rPr lang="en-CA" sz="600" b="0" i="1" strike="noStrike" dirty="0">
                <a:solidFill>
                  <a:schemeClr val="tx1">
                    <a:lumMod val="75000"/>
                  </a:schemeClr>
                </a:solidFill>
                <a:effectLst/>
                <a:latin typeface="Roboto" panose="020F0502020204030204" pitchFamily="34" charset="0"/>
              </a:rPr>
              <a:t>-</a:t>
            </a:r>
            <a:r>
              <a:rPr lang="en-CA" sz="600" b="0" i="1" strike="noStrike" dirty="0" err="1">
                <a:solidFill>
                  <a:schemeClr val="tx1">
                    <a:lumMod val="75000"/>
                  </a:schemeClr>
                </a:solidFill>
                <a:effectLst/>
                <a:latin typeface="Roboto" panose="020F0502020204030204" pitchFamily="34" charset="0"/>
              </a:rPr>
              <a:t>ShareAlike</a:t>
            </a:r>
            <a:r>
              <a:rPr lang="en-CA" sz="600" b="0" i="1" strike="noStrike" dirty="0">
                <a:solidFill>
                  <a:schemeClr val="tx1">
                    <a:lumMod val="75000"/>
                  </a:schemeClr>
                </a:solidFill>
                <a:effectLst/>
                <a:latin typeface="Roboto" panose="020F0502020204030204" pitchFamily="34" charset="0"/>
              </a:rPr>
              <a:t> 4.0 International License. </a:t>
            </a:r>
          </a:p>
        </p:txBody>
      </p:sp>
    </p:spTree>
    <p:extLst>
      <p:ext uri="{BB962C8B-B14F-4D97-AF65-F5344CB8AC3E}">
        <p14:creationId xmlns:p14="http://schemas.microsoft.com/office/powerpoint/2010/main" val="1985792139"/>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40435</TotalTime>
  <Words>523</Words>
  <Application>Microsoft Macintosh PowerPoint</Application>
  <PresentationFormat>Widescreen</PresentationFormat>
  <Paragraphs>35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Courier New</vt:lpstr>
      <vt:lpstr>Helvetica</vt:lpstr>
      <vt:lpstr>Roboto</vt:lpstr>
      <vt:lpstr>McMaster Brighter World Theme</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354</cp:revision>
  <cp:lastPrinted>2017-06-06T20:04:49Z</cp:lastPrinted>
  <dcterms:created xsi:type="dcterms:W3CDTF">2017-04-21T15:41:45Z</dcterms:created>
  <dcterms:modified xsi:type="dcterms:W3CDTF">2023-02-16T18:59:50Z</dcterms:modified>
</cp:coreProperties>
</file>