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sldIdLst>
    <p:sldId id="1072" r:id="rId2"/>
  </p:sldIdLst>
  <p:sldSz cx="12192000" cy="6858000"/>
  <p:notesSz cx="6858000" cy="9144000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4642E50-E5DE-79BB-8A0F-76F2BC0E1C0D}" name="Hamel, Geneviève" initials="HG" userId="S::genevieve.hamel@mamh.gouv.qc.ca::6eb7419e-cd0d-4f10-b207-08545a96531b" providerId="AD"/>
  <p188:author id="{FD004155-0BE5-983B-240A-7F579D944F20}" name="Lavis, John" initials="LJ" userId="S::lavisj@mcmaster.ca::8625103c-d98b-4845-814c-6cf45bf9f2ec" providerId="AD"/>
  <p188:author id="{CB079C5A-0D4E-BE37-2D8A-87824B504FDA}" name="Sue Johnston" initials="SJ" userId="26f1e46323adff1d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3F5"/>
    <a:srgbClr val="8DD2E5"/>
    <a:srgbClr val="99CC66"/>
    <a:srgbClr val="CC76A6"/>
    <a:srgbClr val="254776"/>
    <a:srgbClr val="FEB714"/>
    <a:srgbClr val="FFC057"/>
    <a:srgbClr val="6AA855"/>
    <a:srgbClr val="6FC0D3"/>
    <a:srgbClr val="8DC7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179" autoAdjust="0"/>
    <p:restoredTop sz="95707" autoAdjust="0"/>
  </p:normalViewPr>
  <p:slideViewPr>
    <p:cSldViewPr snapToGrid="0" snapToObjects="1">
      <p:cViewPr varScale="1">
        <p:scale>
          <a:sx n="128" d="100"/>
          <a:sy n="128" d="100"/>
        </p:scale>
        <p:origin x="376" y="184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charset="0"/>
              </a:defRPr>
            </a:lvl1pPr>
          </a:lstStyle>
          <a:p>
            <a:fld id="{E9F3A7FF-300E-B84F-A2D0-CDCDE713DCB9}" type="datetimeFigureOut">
              <a:rPr lang="en-US" smtClean="0"/>
              <a:pPr/>
              <a:t>2/16/23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charset="0"/>
              </a:defRPr>
            </a:lvl1pPr>
          </a:lstStyle>
          <a:p>
            <a:fld id="{7C11621C-3EA7-C342-A130-13C6D43C8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347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1pPr>
    <a:lvl2pPr marL="609585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2pPr>
    <a:lvl3pPr marL="121917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3pPr>
    <a:lvl4pPr marL="1828754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4pPr>
    <a:lvl5pPr marL="2438339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30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ckground pattern&#10;&#10;Description automatically generated">
            <a:extLst>
              <a:ext uri="{FF2B5EF4-FFF2-40B4-BE49-F238E27FC236}">
                <a16:creationId xmlns:a16="http://schemas.microsoft.com/office/drawing/2014/main" id="{508AC5A7-CE1D-1B83-E287-3CF1EB9791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223195"/>
          </a:xfrm>
          <a:prstGeom prst="rect">
            <a:avLst/>
          </a:prstGeom>
        </p:spPr>
      </p:pic>
      <p:sp>
        <p:nvSpPr>
          <p:cNvPr id="2" name="Title Placeholder" descr="Master title"/>
          <p:cNvSpPr>
            <a:spLocks noGrp="1"/>
          </p:cNvSpPr>
          <p:nvPr>
            <p:ph type="ctrTitle"/>
          </p:nvPr>
        </p:nvSpPr>
        <p:spPr>
          <a:xfrm>
            <a:off x="2715491" y="634805"/>
            <a:ext cx="6862619" cy="2666171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>
              <a:lnSpc>
                <a:spcPct val="100000"/>
              </a:lnSpc>
              <a:defRPr sz="4000">
                <a:solidFill>
                  <a:srgbClr val="25477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Placeholder" descr="Master subtitle"/>
          <p:cNvSpPr>
            <a:spLocks noGrp="1"/>
          </p:cNvSpPr>
          <p:nvPr>
            <p:ph type="subTitle" idx="1"/>
          </p:nvPr>
        </p:nvSpPr>
        <p:spPr>
          <a:xfrm>
            <a:off x="4110182" y="3300976"/>
            <a:ext cx="4073237" cy="9116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Meeting Information" descr="Meering or Audience Data">
            <a:extLst>
              <a:ext uri="{FF2B5EF4-FFF2-40B4-BE49-F238E27FC236}">
                <a16:creationId xmlns:a16="http://schemas.microsoft.com/office/drawing/2014/main" id="{E4830579-3FC9-4C47-AF4E-DC02A16FCB8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56005" y="4212601"/>
            <a:ext cx="4181593" cy="911617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67">
                <a:solidFill>
                  <a:srgbClr val="464F55"/>
                </a:solidFill>
              </a:defRPr>
            </a:lvl1pPr>
            <a:lvl2pPr marL="457189" indent="0">
              <a:buNone/>
              <a:defRPr sz="1467"/>
            </a:lvl2pPr>
            <a:lvl3pPr marL="914377" indent="0">
              <a:buNone/>
              <a:defRPr sz="1467"/>
            </a:lvl3pPr>
            <a:lvl4pPr marL="1371566" indent="0">
              <a:buNone/>
              <a:defRPr sz="1467"/>
            </a:lvl4pPr>
            <a:lvl5pPr marL="1828754" indent="0">
              <a:buNone/>
              <a:defRPr sz="1467"/>
            </a:lvl5pPr>
          </a:lstStyle>
          <a:p>
            <a:pPr lvl="0"/>
            <a:r>
              <a:rPr lang="en-US" dirty="0"/>
              <a:t>Meeting or Audience Date</a:t>
            </a:r>
          </a:p>
        </p:txBody>
      </p:sp>
      <p:sp>
        <p:nvSpPr>
          <p:cNvPr id="8" name="Slide Number" descr="Page Number">
            <a:extLst>
              <a:ext uri="{FF2B5EF4-FFF2-40B4-BE49-F238E27FC236}">
                <a16:creationId xmlns:a16="http://schemas.microsoft.com/office/drawing/2014/main" id="{EE66D232-CA20-FDCA-F279-F1103BF3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blur, blurry&#10;&#10;Description automatically generated">
            <a:extLst>
              <a:ext uri="{FF2B5EF4-FFF2-40B4-BE49-F238E27FC236}">
                <a16:creationId xmlns:a16="http://schemas.microsoft.com/office/drawing/2014/main" id="{83CD791E-98A1-0162-6CC0-D6583896CE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10000"/>
          </a:blip>
          <a:srcRect l="9741" t="6894" r="7309" b="29427"/>
          <a:stretch/>
        </p:blipFill>
        <p:spPr>
          <a:xfrm>
            <a:off x="0" y="0"/>
            <a:ext cx="12192000" cy="6250905"/>
          </a:xfrm>
          <a:prstGeom prst="rect">
            <a:avLst/>
          </a:prstGeom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8D0C2E2-5D81-CE5F-219E-22C224152F8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60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263E6EE-4BB6-8A1C-E311-0E74B18F45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12" name="Subtitle Placeholder" descr="Slide sub title">
            <a:extLst>
              <a:ext uri="{FF2B5EF4-FFF2-40B4-BE49-F238E27FC236}">
                <a16:creationId xmlns:a16="http://schemas.microsoft.com/office/drawing/2014/main" id="{E4697456-D8E5-5447-AB08-1193E92AD31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3" name="Content Placeholder" descr="Slide content"/>
          <p:cNvSpPr>
            <a:spLocks noGrp="1"/>
          </p:cNvSpPr>
          <p:nvPr>
            <p:ph idx="1" hasCustomPrompt="1"/>
          </p:nvPr>
        </p:nvSpPr>
        <p:spPr>
          <a:xfrm>
            <a:off x="267858" y="1471001"/>
            <a:ext cx="11708068" cy="4536015"/>
          </a:xfrm>
        </p:spPr>
        <p:txBody>
          <a:bodyPr lIns="10800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5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2783A4F7-F459-E4B5-6A3C-3ABC5E9C0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286C0FB-52F0-3A89-90C6-66C46E6DD5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  <p:sp>
        <p:nvSpPr>
          <p:cNvPr id="10" name="Slide Number" descr="Page Number">
            <a:extLst>
              <a:ext uri="{FF2B5EF4-FFF2-40B4-BE49-F238E27FC236}">
                <a16:creationId xmlns:a16="http://schemas.microsoft.com/office/drawing/2014/main" id="{8889B7D9-D7D3-4C70-618E-523C87036B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C109112-8569-4EDB-48D6-5A631B8A2EBA}"/>
              </a:ext>
            </a:extLst>
          </p:cNvPr>
          <p:cNvSpPr txBox="1"/>
          <p:nvPr userDrawn="1"/>
        </p:nvSpPr>
        <p:spPr>
          <a:xfrm>
            <a:off x="8933933" y="1036229"/>
            <a:ext cx="324246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/>
              <a:t>Noter: version complète disponible dans la mise à jour 2023</a:t>
            </a:r>
            <a:endParaRPr kumimoji="0" lang="en-US" sz="1050" b="0" i="1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2202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E5F536A-097D-F9C2-3926-5439D376C0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D769DDCC-F1E0-C10D-BC2A-BCACFC731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113435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" descr="Page Number">
            <a:extLst>
              <a:ext uri="{FF2B5EF4-FFF2-40B4-BE49-F238E27FC236}">
                <a16:creationId xmlns:a16="http://schemas.microsoft.com/office/drawing/2014/main" id="{562B326D-4420-96CE-9477-EAFA66BBA8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E9353E2E-99A4-592F-60C3-5088FF465CD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4F22093-7553-3A57-84DA-8FA6D2CD9FB3}"/>
              </a:ext>
            </a:extLst>
          </p:cNvPr>
          <p:cNvSpPr txBox="1"/>
          <p:nvPr userDrawn="1"/>
        </p:nvSpPr>
        <p:spPr>
          <a:xfrm>
            <a:off x="8933933" y="1036229"/>
            <a:ext cx="324246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/>
              <a:t>Noter: version complète disponible dans la mise à jour 2023</a:t>
            </a:r>
            <a:endParaRPr kumimoji="0" lang="en-US" sz="1050" b="0" i="1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9926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EF50776-A37A-951A-D077-1B92C26B46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8" name="Left Content Placeholder">
            <a:extLst>
              <a:ext uri="{FF2B5EF4-FFF2-40B4-BE49-F238E27FC236}">
                <a16:creationId xmlns:a16="http://schemas.microsoft.com/office/drawing/2014/main" id="{7ED32BB9-068A-BC8C-7D27-8C1A6E07DE97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9" name="Right Content Placeholder">
            <a:extLst>
              <a:ext uri="{FF2B5EF4-FFF2-40B4-BE49-F238E27FC236}">
                <a16:creationId xmlns:a16="http://schemas.microsoft.com/office/drawing/2014/main" id="{AE9B9F67-FF62-5938-072D-74A9156DF59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97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10" name="Subtitle Placeholder" descr="Slide sub title">
            <a:extLst>
              <a:ext uri="{FF2B5EF4-FFF2-40B4-BE49-F238E27FC236}">
                <a16:creationId xmlns:a16="http://schemas.microsoft.com/office/drawing/2014/main" id="{95C762DA-EFD0-C76E-4E74-A61801BDF4D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1" name="Title Placeholder" descr="Master Title">
            <a:extLst>
              <a:ext uri="{FF2B5EF4-FFF2-40B4-BE49-F238E27FC236}">
                <a16:creationId xmlns:a16="http://schemas.microsoft.com/office/drawing/2014/main" id="{C90B5A47-A1F6-28BB-5CFA-3CB937513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Slide Number" descr="Page Number">
            <a:extLst>
              <a:ext uri="{FF2B5EF4-FFF2-40B4-BE49-F238E27FC236}">
                <a16:creationId xmlns:a16="http://schemas.microsoft.com/office/drawing/2014/main" id="{FB11FD29-404E-0128-612A-FE3DE5DAD4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0D8833EF-1349-6CFE-3551-34515FFA92C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D28A248-BC1A-1293-3716-2765A06F26A9}"/>
              </a:ext>
            </a:extLst>
          </p:cNvPr>
          <p:cNvSpPr txBox="1"/>
          <p:nvPr userDrawn="1"/>
        </p:nvSpPr>
        <p:spPr>
          <a:xfrm>
            <a:off x="8933933" y="1036229"/>
            <a:ext cx="324246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/>
              <a:t>Noter: version complète disponible dans la mise à jour 2023</a:t>
            </a:r>
            <a:endParaRPr kumimoji="0" lang="en-US" sz="1050" b="0" i="1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784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" descr="Slide Content"/>
          <p:cNvSpPr>
            <a:spLocks noGrp="1"/>
          </p:cNvSpPr>
          <p:nvPr>
            <p:ph type="body" idx="1"/>
          </p:nvPr>
        </p:nvSpPr>
        <p:spPr>
          <a:xfrm>
            <a:off x="267858" y="1480930"/>
            <a:ext cx="11708068" cy="4645234"/>
          </a:xfrm>
          <a:prstGeom prst="rect">
            <a:avLst/>
          </a:prstGeom>
        </p:spPr>
        <p:txBody>
          <a:bodyPr vert="horz" lIns="10800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URL">
            <a:extLst>
              <a:ext uri="{FF2B5EF4-FFF2-40B4-BE49-F238E27FC236}">
                <a16:creationId xmlns:a16="http://schemas.microsoft.com/office/drawing/2014/main" id="{0C654FC7-9C31-074E-AD8E-D6FD365BF2A7}"/>
              </a:ext>
            </a:extLst>
          </p:cNvPr>
          <p:cNvSpPr txBox="1"/>
          <p:nvPr userDrawn="1"/>
        </p:nvSpPr>
        <p:spPr>
          <a:xfrm>
            <a:off x="267858" y="6277352"/>
            <a:ext cx="3339700" cy="559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evidencecommission@mcmaster.ca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www.evidencecommission.org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@evidencecomm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0EB42C68-2428-64E4-0D5F-4E2E792505F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93" y="6338887"/>
            <a:ext cx="122703" cy="12270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3A7D78D-A0CB-7AFD-BBB4-995E97AE4878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83" y="6659257"/>
            <a:ext cx="126293" cy="126293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A3FC173-5774-5895-C511-3286CCCFCC41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83" y="6504045"/>
            <a:ext cx="126293" cy="126293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2DC0F4D4-FDFA-BAAD-9B15-3AAD692D6905}"/>
              </a:ext>
            </a:extLst>
          </p:cNvPr>
          <p:cNvSpPr txBox="1"/>
          <p:nvPr userDrawn="1"/>
        </p:nvSpPr>
        <p:spPr>
          <a:xfrm>
            <a:off x="8408358" y="6300460"/>
            <a:ext cx="3630484" cy="5386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 © McMaster Health Forum on behalf McMaster University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Share freely, give credit, adapt with permission. This work is licensed under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a Creative Commons Attribution-NoDerivatives 4.0 International License.</a:t>
            </a:r>
          </a:p>
        </p:txBody>
      </p:sp>
      <p:sp>
        <p:nvSpPr>
          <p:cNvPr id="17" name="Slide Number" descr="Page Number">
            <a:extLst>
              <a:ext uri="{FF2B5EF4-FFF2-40B4-BE49-F238E27FC236}">
                <a16:creationId xmlns:a16="http://schemas.microsoft.com/office/drawing/2014/main" id="{038D6026-73A3-1882-2BB8-CDC441E82D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4220E00-5CFF-0AE1-9606-366474FAFAE9}"/>
              </a:ext>
            </a:extLst>
          </p:cNvPr>
          <p:cNvCxnSpPr>
            <a:cxnSpLocks/>
          </p:cNvCxnSpPr>
          <p:nvPr userDrawn="1"/>
        </p:nvCxnSpPr>
        <p:spPr>
          <a:xfrm>
            <a:off x="0" y="6260774"/>
            <a:ext cx="12192000" cy="0"/>
          </a:xfrm>
          <a:prstGeom prst="line">
            <a:avLst/>
          </a:prstGeom>
          <a:ln w="25400">
            <a:solidFill>
              <a:srgbClr val="464F55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4689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1" r:id="rId3"/>
    <p:sldLayoutId id="2147483672" r:id="rId4"/>
  </p:sldLayoutIdLst>
  <p:hf hdr="0" ftr="0"/>
  <p:txStyles>
    <p:titleStyle>
      <a:lvl1pPr marL="0" marR="0" indent="0" algn="l" defTabSz="457189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2400" b="0" i="0" kern="1200">
          <a:solidFill>
            <a:srgbClr val="254776"/>
          </a:solidFill>
          <a:latin typeface="Arial" charset="0"/>
          <a:ea typeface="+mj-ea"/>
          <a:cs typeface="+mj-cs"/>
        </a:defRPr>
      </a:lvl1pPr>
    </p:titleStyle>
    <p:bodyStyle>
      <a:lvl1pPr marL="285750" indent="-285750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Font typeface="Arial" panose="020B0604020202020204" pitchFamily="34" charset="0"/>
        <a:buChar char="•"/>
        <a:defRPr sz="1800" b="0" i="0" kern="1200">
          <a:solidFill>
            <a:srgbClr val="464F55"/>
          </a:solidFill>
          <a:latin typeface="Arial" charset="0"/>
          <a:ea typeface="+mn-ea"/>
          <a:cs typeface="+mn-cs"/>
        </a:defRPr>
      </a:lvl1pPr>
      <a:lvl2pPr marL="646934" indent="-28574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902977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168171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433364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F053F53-A563-614C-82F3-2A2BC6E1895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31513" y="1618046"/>
            <a:ext cx="12127237" cy="4399648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C820B9E4-4B35-1649-AD5C-478374854BE2}"/>
              </a:ext>
            </a:extLst>
          </p:cNvPr>
          <p:cNvGrpSpPr/>
          <p:nvPr/>
        </p:nvGrpSpPr>
        <p:grpSpPr>
          <a:xfrm>
            <a:off x="2368010" y="2335718"/>
            <a:ext cx="2166419" cy="2967766"/>
            <a:chOff x="2401260" y="2334025"/>
            <a:chExt cx="2166419" cy="2967766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1B5F09C-3865-CD44-8B1B-A67D03F19D67}"/>
                </a:ext>
              </a:extLst>
            </p:cNvPr>
            <p:cNvSpPr txBox="1"/>
            <p:nvPr/>
          </p:nvSpPr>
          <p:spPr>
            <a:xfrm>
              <a:off x="2401260" y="2334025"/>
              <a:ext cx="2150090" cy="3385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algn="ctr"/>
              <a:r>
                <a:rPr lang="fr-CA" sz="1600">
                  <a:solidFill>
                    <a:srgbClr val="C3C7CD"/>
                  </a:solidFill>
                  <a:latin typeface="Helvetica" pitchFamily="2" charset="0"/>
                </a:rPr>
                <a:t>Décideurs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CC82F3E-306A-AE41-B8EF-E76994219A58}"/>
                </a:ext>
              </a:extLst>
            </p:cNvPr>
            <p:cNvSpPr txBox="1"/>
            <p:nvPr/>
          </p:nvSpPr>
          <p:spPr>
            <a:xfrm>
              <a:off x="2401260" y="3662290"/>
              <a:ext cx="2150090" cy="3385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algn="ctr"/>
              <a:r>
                <a:rPr lang="fr-CA" sz="1600" dirty="0">
                  <a:solidFill>
                    <a:srgbClr val="C3C7CD"/>
                  </a:solidFill>
                  <a:latin typeface="Helvetica" pitchFamily="2" charset="0"/>
                </a:rPr>
                <a:t>Intermédiaires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DC0034F-5EA2-604C-BBEE-C8A7E5C21974}"/>
                </a:ext>
              </a:extLst>
            </p:cNvPr>
            <p:cNvSpPr txBox="1"/>
            <p:nvPr/>
          </p:nvSpPr>
          <p:spPr>
            <a:xfrm>
              <a:off x="2417589" y="3003974"/>
              <a:ext cx="2150090" cy="40010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algn="ctr"/>
              <a:r>
                <a:rPr lang="fr-CA" sz="2000" b="1">
                  <a:solidFill>
                    <a:schemeClr val="bg1"/>
                  </a:solidFill>
                  <a:latin typeface="Helvetica" pitchFamily="2" charset="0"/>
                </a:rPr>
                <a:t>Hybride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10388DE-8A9B-0B44-B82B-48AE41619AFA}"/>
                </a:ext>
              </a:extLst>
            </p:cNvPr>
            <p:cNvSpPr txBox="1"/>
            <p:nvPr/>
          </p:nvSpPr>
          <p:spPr>
            <a:xfrm>
              <a:off x="2417589" y="4215515"/>
              <a:ext cx="2150090" cy="40010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algn="ctr"/>
              <a:r>
                <a:rPr lang="fr-CA" sz="2000" b="1" dirty="0">
                  <a:solidFill>
                    <a:schemeClr val="bg1"/>
                  </a:solidFill>
                  <a:latin typeface="Helvetica" pitchFamily="2" charset="0"/>
                </a:rPr>
                <a:t>Hybride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406613D-4C39-FA4C-B91E-07771D46699A}"/>
                </a:ext>
              </a:extLst>
            </p:cNvPr>
            <p:cNvSpPr txBox="1"/>
            <p:nvPr/>
          </p:nvSpPr>
          <p:spPr>
            <a:xfrm>
              <a:off x="2401260" y="4963239"/>
              <a:ext cx="2150090" cy="3385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algn="ctr"/>
              <a:endParaRPr lang="fr-CA" sz="1600">
                <a:solidFill>
                  <a:srgbClr val="22497A"/>
                </a:solidFill>
                <a:latin typeface="Helvetica" pitchFamily="2" charset="0"/>
              </a:endParaRP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A8FCF87E-2B59-3046-B3F5-99B27D245E2D}"/>
              </a:ext>
            </a:extLst>
          </p:cNvPr>
          <p:cNvSpPr txBox="1"/>
          <p:nvPr/>
        </p:nvSpPr>
        <p:spPr>
          <a:xfrm>
            <a:off x="149720" y="1871350"/>
            <a:ext cx="2252645" cy="18928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fr-CA" sz="1400" b="1" dirty="0">
                <a:solidFill>
                  <a:srgbClr val="C3C7CD"/>
                </a:solidFill>
                <a:latin typeface="Helvetica" pitchFamily="2" charset="0"/>
              </a:rPr>
              <a:t>Hybride mondial</a:t>
            </a:r>
          </a:p>
          <a:p>
            <a:pPr algn="ctr"/>
            <a:r>
              <a:rPr lang="fr-CA" sz="1400" b="1" dirty="0">
                <a:solidFill>
                  <a:srgbClr val="C3C7CD"/>
                </a:solidFill>
                <a:latin typeface="Helvetica" pitchFamily="2" charset="0"/>
              </a:rPr>
              <a:t>décideurs et intermédiaires</a:t>
            </a:r>
            <a:br>
              <a:rPr lang="fr-CA" sz="1200" dirty="0">
                <a:solidFill>
                  <a:srgbClr val="C3C7CD"/>
                </a:solidFill>
                <a:latin typeface="Helvetica" pitchFamily="2" charset="0"/>
              </a:rPr>
            </a:br>
            <a:endParaRPr lang="fr-CA" sz="300" dirty="0">
              <a:solidFill>
                <a:srgbClr val="C3C7CD"/>
              </a:solidFill>
              <a:latin typeface="Helvetica" pitchFamily="2" charset="0"/>
            </a:endParaRPr>
          </a:p>
          <a:p>
            <a:pPr algn="ctr"/>
            <a:r>
              <a:rPr lang="fr-CA" sz="1200" dirty="0">
                <a:solidFill>
                  <a:srgbClr val="C3C7CD"/>
                </a:solidFill>
                <a:latin typeface="Helvetica" pitchFamily="2" charset="0"/>
              </a:rPr>
              <a:t>(ex.: commissions mondiales et unités techniques au sein des bureaux mondiaux, régionaux et nationaux des organisations multilatérales qui soutiennent les États membres)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424BD7F-8B4D-7B44-B5E2-BDBFACAD9B6B}"/>
              </a:ext>
            </a:extLst>
          </p:cNvPr>
          <p:cNvSpPr txBox="1"/>
          <p:nvPr/>
        </p:nvSpPr>
        <p:spPr>
          <a:xfrm>
            <a:off x="7623731" y="3005667"/>
            <a:ext cx="215009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fr-CA" sz="1800" b="1" dirty="0">
                <a:solidFill>
                  <a:schemeClr val="bg1"/>
                </a:solidFill>
                <a:latin typeface="Helvetica" pitchFamily="2" charset="0"/>
              </a:rPr>
              <a:t>Hybride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17C98FF-0D76-D542-9AA1-B72DFA36BF6E}"/>
              </a:ext>
            </a:extLst>
          </p:cNvPr>
          <p:cNvSpPr txBox="1"/>
          <p:nvPr/>
        </p:nvSpPr>
        <p:spPr>
          <a:xfrm>
            <a:off x="7623731" y="4217208"/>
            <a:ext cx="215009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fr-CA" sz="1800" b="1" dirty="0">
                <a:solidFill>
                  <a:schemeClr val="bg1"/>
                </a:solidFill>
                <a:latin typeface="Helvetica" pitchFamily="2" charset="0"/>
              </a:rPr>
              <a:t>Hybride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D754C71-2471-0A4E-94D3-ABFB92AE90F3}"/>
              </a:ext>
            </a:extLst>
          </p:cNvPr>
          <p:cNvSpPr txBox="1"/>
          <p:nvPr/>
        </p:nvSpPr>
        <p:spPr>
          <a:xfrm>
            <a:off x="7623731" y="2335718"/>
            <a:ext cx="2150090" cy="33855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fr-CA" sz="1600" dirty="0">
                <a:solidFill>
                  <a:srgbClr val="C3C7CD"/>
                </a:solidFill>
                <a:latin typeface="Helvetica" pitchFamily="2" charset="0"/>
              </a:rPr>
              <a:t>Décideurs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E48F127-2040-764E-B2FD-C7D5D45B70A2}"/>
              </a:ext>
            </a:extLst>
          </p:cNvPr>
          <p:cNvSpPr txBox="1"/>
          <p:nvPr/>
        </p:nvSpPr>
        <p:spPr>
          <a:xfrm>
            <a:off x="7623731" y="3663983"/>
            <a:ext cx="2150090" cy="33855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fr-CA" sz="1600" dirty="0">
                <a:solidFill>
                  <a:srgbClr val="C3C7CD"/>
                </a:solidFill>
                <a:latin typeface="Helvetica" pitchFamily="2" charset="0"/>
              </a:rPr>
              <a:t>Intermédiaires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8AFB8C8-3D0E-3648-9E26-5EE8BAB70C4E}"/>
              </a:ext>
            </a:extLst>
          </p:cNvPr>
          <p:cNvSpPr/>
          <p:nvPr/>
        </p:nvSpPr>
        <p:spPr>
          <a:xfrm>
            <a:off x="2471896" y="1295154"/>
            <a:ext cx="19586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A" sz="1800" b="1">
                <a:solidFill>
                  <a:srgbClr val="C3C7CD"/>
                </a:solidFill>
                <a:cs typeface="Arial" panose="020B0604020202020204" pitchFamily="34" charset="0"/>
              </a:rPr>
              <a:t>Niveau mondial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2AF41A7-67AD-7642-A4BA-FF3D089E2261}"/>
              </a:ext>
            </a:extLst>
          </p:cNvPr>
          <p:cNvSpPr/>
          <p:nvPr/>
        </p:nvSpPr>
        <p:spPr>
          <a:xfrm>
            <a:off x="6550037" y="1291740"/>
            <a:ext cx="42974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A" sz="1800" b="1">
                <a:solidFill>
                  <a:srgbClr val="C3C7CD"/>
                </a:solidFill>
                <a:cs typeface="Arial" panose="020B0604020202020204" pitchFamily="34" charset="0"/>
              </a:rPr>
              <a:t>Niveau national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5025664-7E20-034E-B180-870A0F03EBEF}"/>
              </a:ext>
            </a:extLst>
          </p:cNvPr>
          <p:cNvSpPr txBox="1"/>
          <p:nvPr/>
        </p:nvSpPr>
        <p:spPr>
          <a:xfrm>
            <a:off x="225572" y="3975128"/>
            <a:ext cx="2150089" cy="16927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fr-CA" sz="1400" b="1" dirty="0">
                <a:solidFill>
                  <a:srgbClr val="254776"/>
                </a:solidFill>
                <a:latin typeface="Helvetica" pitchFamily="2" charset="0"/>
              </a:rPr>
              <a:t>Hybride mondial</a:t>
            </a:r>
          </a:p>
          <a:p>
            <a:pPr algn="ctr"/>
            <a:r>
              <a:rPr lang="fr-CA" sz="1400" b="1" dirty="0">
                <a:solidFill>
                  <a:srgbClr val="254776"/>
                </a:solidFill>
                <a:latin typeface="Helvetica" pitchFamily="2" charset="0"/>
              </a:rPr>
              <a:t>intermédiaires et producteurs de données probantes</a:t>
            </a:r>
            <a:endParaRPr lang="fr-CA" sz="1200" dirty="0">
              <a:solidFill>
                <a:srgbClr val="254776"/>
              </a:solidFill>
              <a:latin typeface="Helvetica" pitchFamily="2" charset="0"/>
            </a:endParaRPr>
          </a:p>
          <a:p>
            <a:pPr algn="ctr"/>
            <a:r>
              <a:rPr lang="fr-CA" sz="1200" dirty="0">
                <a:solidFill>
                  <a:srgbClr val="254776"/>
                </a:solidFill>
                <a:latin typeface="Helvetica" pitchFamily="2" charset="0"/>
              </a:rPr>
              <a:t>(ex.: groupes de travail Cochrane et Groupe d'experts intergouvernemental sur l'évolution du climat (GIEC))</a:t>
            </a:r>
            <a:endParaRPr lang="fr-CA" sz="200" dirty="0">
              <a:solidFill>
                <a:srgbClr val="254776"/>
              </a:solidFill>
              <a:latin typeface="Helvetica" pitchFamily="2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7A2ED93-A1F8-2846-A3AD-8FC44707262F}"/>
              </a:ext>
            </a:extLst>
          </p:cNvPr>
          <p:cNvSpPr txBox="1"/>
          <p:nvPr/>
        </p:nvSpPr>
        <p:spPr>
          <a:xfrm>
            <a:off x="9773821" y="1971262"/>
            <a:ext cx="2229720" cy="147732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fr-CA" sz="1400" b="1" dirty="0">
                <a:solidFill>
                  <a:srgbClr val="C3C7CD"/>
                </a:solidFill>
                <a:latin typeface="Helvetica" pitchFamily="2" charset="0"/>
              </a:rPr>
              <a:t>Hybride national</a:t>
            </a:r>
          </a:p>
          <a:p>
            <a:pPr algn="ctr"/>
            <a:r>
              <a:rPr lang="fr-CA" sz="1400" b="1" dirty="0">
                <a:solidFill>
                  <a:srgbClr val="C3C7CD"/>
                </a:solidFill>
                <a:latin typeface="Helvetica" pitchFamily="2" charset="0"/>
              </a:rPr>
              <a:t>décideurs et intermédiaires</a:t>
            </a:r>
            <a:endParaRPr lang="fr-CA" sz="200" dirty="0">
              <a:solidFill>
                <a:srgbClr val="C3C7CD"/>
              </a:solidFill>
              <a:latin typeface="Helvetica" pitchFamily="2" charset="0"/>
            </a:endParaRPr>
          </a:p>
          <a:p>
            <a:pPr algn="ctr"/>
            <a:r>
              <a:rPr lang="fr-CA" sz="1200" dirty="0">
                <a:solidFill>
                  <a:srgbClr val="C3C7CD"/>
                </a:solidFill>
                <a:latin typeface="Helvetica" pitchFamily="2" charset="0"/>
              </a:rPr>
              <a:t>(ex.: commissions nationales, organismes consultatifs gouvernementaux, conseils scientifiques du gouvernement)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EA0D560-F690-EB4B-B867-D874CE2F1204}"/>
              </a:ext>
            </a:extLst>
          </p:cNvPr>
          <p:cNvSpPr txBox="1"/>
          <p:nvPr/>
        </p:nvSpPr>
        <p:spPr>
          <a:xfrm>
            <a:off x="9748864" y="3892113"/>
            <a:ext cx="2254677" cy="18774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fr-CA" sz="1400" b="1" dirty="0">
                <a:solidFill>
                  <a:srgbClr val="254776"/>
                </a:solidFill>
                <a:latin typeface="Helvetica" pitchFamily="2" charset="0"/>
              </a:rPr>
              <a:t>Hybride national</a:t>
            </a:r>
          </a:p>
          <a:p>
            <a:pPr algn="ctr"/>
            <a:r>
              <a:rPr lang="fr-CA" sz="1400" b="1" dirty="0">
                <a:solidFill>
                  <a:srgbClr val="254776"/>
                </a:solidFill>
                <a:latin typeface="Helvetica" pitchFamily="2" charset="0"/>
              </a:rPr>
              <a:t>intermédiaires et producteurs de données probantes</a:t>
            </a:r>
            <a:endParaRPr lang="fr-CA" sz="1200" dirty="0">
              <a:solidFill>
                <a:srgbClr val="254776"/>
              </a:solidFill>
              <a:latin typeface="Helvetica" pitchFamily="2" charset="0"/>
            </a:endParaRPr>
          </a:p>
          <a:p>
            <a:pPr algn="ctr"/>
            <a:endParaRPr lang="fr-CA" sz="1200" dirty="0">
              <a:solidFill>
                <a:srgbClr val="254776"/>
              </a:solidFill>
              <a:latin typeface="Helvetica" pitchFamily="2" charset="0"/>
            </a:endParaRPr>
          </a:p>
          <a:p>
            <a:pPr algn="ctr"/>
            <a:r>
              <a:rPr lang="fr-CA" sz="1200" dirty="0">
                <a:solidFill>
                  <a:srgbClr val="254776"/>
                </a:solidFill>
                <a:latin typeface="Helvetica" pitchFamily="2" charset="0"/>
              </a:rPr>
              <a:t>(ex.: unités locales d'appui axées sur des types de données probantes, des secteurs spécifiques, etc.)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30E2CCF-B8D6-7541-BDAA-5B16B89AE1F7}"/>
              </a:ext>
            </a:extLst>
          </p:cNvPr>
          <p:cNvSpPr txBox="1"/>
          <p:nvPr/>
        </p:nvSpPr>
        <p:spPr>
          <a:xfrm>
            <a:off x="5653313" y="3492786"/>
            <a:ext cx="2047863" cy="73866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fr-CA" sz="1400" b="1" dirty="0">
                <a:solidFill>
                  <a:srgbClr val="254776"/>
                </a:solidFill>
                <a:latin typeface="Helvetica" pitchFamily="2" charset="0"/>
              </a:rPr>
              <a:t>Réseaux nationaux d'appui aux données probantes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821EC43-8BDE-0646-8A9C-A133147F3A75}"/>
              </a:ext>
            </a:extLst>
          </p:cNvPr>
          <p:cNvSpPr txBox="1"/>
          <p:nvPr/>
        </p:nvSpPr>
        <p:spPr>
          <a:xfrm>
            <a:off x="4335686" y="1979390"/>
            <a:ext cx="1587715" cy="5232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fr-CA" sz="1400" i="1" dirty="0">
                <a:solidFill>
                  <a:srgbClr val="C3C7C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Orientation normative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B67C318-261F-374D-BA15-B167B8F18EF8}"/>
              </a:ext>
            </a:extLst>
          </p:cNvPr>
          <p:cNvSpPr txBox="1"/>
          <p:nvPr/>
        </p:nvSpPr>
        <p:spPr>
          <a:xfrm>
            <a:off x="4335686" y="3242848"/>
            <a:ext cx="1587715" cy="5232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fr-CA" sz="1400" i="1" dirty="0">
                <a:solidFill>
                  <a:srgbClr val="C3C7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Assistance technique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3F4F8CB-BA5F-3ED5-D7EE-146F8F174D7A}"/>
              </a:ext>
            </a:extLst>
          </p:cNvPr>
          <p:cNvSpPr txBox="1"/>
          <p:nvPr/>
        </p:nvSpPr>
        <p:spPr>
          <a:xfrm>
            <a:off x="2408529" y="4868030"/>
            <a:ext cx="215009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fr-CA" sz="1800" b="1" dirty="0">
                <a:solidFill>
                  <a:srgbClr val="254776"/>
                </a:solidFill>
                <a:latin typeface="Helvetica" pitchFamily="2" charset="0"/>
              </a:rPr>
              <a:t>Producteurs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7BAB75-2A7A-63B5-18D1-86FAD6FA66EE}"/>
              </a:ext>
            </a:extLst>
          </p:cNvPr>
          <p:cNvSpPr txBox="1"/>
          <p:nvPr/>
        </p:nvSpPr>
        <p:spPr>
          <a:xfrm>
            <a:off x="7623731" y="4868030"/>
            <a:ext cx="215009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fr-CA" sz="1800" b="1" dirty="0">
                <a:solidFill>
                  <a:srgbClr val="254776"/>
                </a:solidFill>
                <a:latin typeface="Helvetica" pitchFamily="2" charset="0"/>
              </a:rPr>
              <a:t>Producteurs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811B605-CAB5-CB02-4A31-111C3AFF8F54}"/>
              </a:ext>
            </a:extLst>
          </p:cNvPr>
          <p:cNvSpPr txBox="1"/>
          <p:nvPr/>
        </p:nvSpPr>
        <p:spPr>
          <a:xfrm>
            <a:off x="4335684" y="5159075"/>
            <a:ext cx="2687415" cy="9541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fr-CA" sz="1400" i="1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Biens publics mondiaux liés aux données probantes, en particulier les synthèses vivantes de données probantes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1C7CDFCE-7EC1-234C-9F71-FF560F6C4A56}"/>
              </a:ext>
            </a:extLst>
          </p:cNvPr>
          <p:cNvSpPr txBox="1">
            <a:spLocks/>
          </p:cNvSpPr>
          <p:nvPr/>
        </p:nvSpPr>
        <p:spPr>
          <a:xfrm>
            <a:off x="227215" y="97789"/>
            <a:ext cx="8272016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marR="0" indent="0" algn="l" defTabSz="45718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kern="1200">
                <a:solidFill>
                  <a:srgbClr val="25477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r>
              <a:rPr lang="en-CA" b="1" dirty="0">
                <a:solidFill>
                  <a:srgbClr val="0F447C"/>
                </a:solidFill>
                <a:latin typeface="Helvetica" pitchFamily="2" charset="0"/>
                <a:cs typeface="Arial" panose="020B0604020202020204" pitchFamily="34" charset="0"/>
              </a:rPr>
              <a:t>2.0</a:t>
            </a:r>
            <a:r>
              <a:rPr lang="en-CA" dirty="0">
                <a:solidFill>
                  <a:srgbClr val="0F447C"/>
                </a:solidFill>
                <a:latin typeface="Helvetica" pitchFamily="2" charset="0"/>
                <a:cs typeface="Arial" panose="020B0604020202020204" pitchFamily="34" charset="0"/>
              </a:rPr>
              <a:t> </a:t>
            </a:r>
            <a:r>
              <a:rPr lang="en-CA" dirty="0" err="1">
                <a:solidFill>
                  <a:srgbClr val="0F447C"/>
                </a:solidFill>
                <a:latin typeface="Helvetica" pitchFamily="2" charset="0"/>
                <a:cs typeface="Arial" panose="020B0604020202020204" pitchFamily="34" charset="0"/>
              </a:rPr>
              <a:t>Améliorer</a:t>
            </a:r>
            <a:r>
              <a:rPr lang="en-CA" dirty="0">
                <a:solidFill>
                  <a:srgbClr val="0F447C"/>
                </a:solidFill>
                <a:latin typeface="Helvetica" pitchFamily="2" charset="0"/>
                <a:cs typeface="Arial" panose="020B0604020202020204" pitchFamily="34" charset="0"/>
              </a:rPr>
              <a:t> la coordination entre les </a:t>
            </a:r>
            <a:r>
              <a:rPr lang="en-CA" dirty="0" err="1">
                <a:solidFill>
                  <a:srgbClr val="0F447C"/>
                </a:solidFill>
                <a:latin typeface="Helvetica" pitchFamily="2" charset="0"/>
                <a:cs typeface="Arial" panose="020B0604020202020204" pitchFamily="34" charset="0"/>
              </a:rPr>
              <a:t>producteurs</a:t>
            </a:r>
            <a:r>
              <a:rPr lang="en-CA" dirty="0">
                <a:solidFill>
                  <a:srgbClr val="0F447C"/>
                </a:solidFill>
                <a:latin typeface="Helvetica" pitchFamily="2" charset="0"/>
                <a:cs typeface="Arial" panose="020B0604020202020204" pitchFamily="34" charset="0"/>
              </a:rPr>
              <a:t> de </a:t>
            </a:r>
            <a:r>
              <a:rPr lang="en-CA" dirty="0" err="1">
                <a:solidFill>
                  <a:srgbClr val="0F447C"/>
                </a:solidFill>
                <a:latin typeface="Helvetica" pitchFamily="2" charset="0"/>
                <a:cs typeface="Arial" panose="020B0604020202020204" pitchFamily="34" charset="0"/>
              </a:rPr>
              <a:t>données</a:t>
            </a:r>
            <a:r>
              <a:rPr lang="en-CA" dirty="0">
                <a:solidFill>
                  <a:srgbClr val="0F447C"/>
                </a:solidFill>
                <a:latin typeface="Helvetica" pitchFamily="2" charset="0"/>
                <a:cs typeface="Arial" panose="020B0604020202020204" pitchFamily="34" charset="0"/>
              </a:rPr>
              <a:t> </a:t>
            </a:r>
            <a:r>
              <a:rPr lang="en-CA" dirty="0" err="1">
                <a:solidFill>
                  <a:srgbClr val="0F447C"/>
                </a:solidFill>
                <a:latin typeface="Helvetica" pitchFamily="2" charset="0"/>
                <a:cs typeface="Arial" panose="020B0604020202020204" pitchFamily="34" charset="0"/>
              </a:rPr>
              <a:t>probantes</a:t>
            </a:r>
            <a:r>
              <a:rPr lang="en-CA" dirty="0">
                <a:solidFill>
                  <a:srgbClr val="0F447C"/>
                </a:solidFill>
                <a:latin typeface="Helvetica" pitchFamily="2" charset="0"/>
                <a:cs typeface="Arial" panose="020B0604020202020204" pitchFamily="34" charset="0"/>
              </a:rPr>
              <a:t> (</a:t>
            </a:r>
            <a:r>
              <a:rPr lang="en-CA" dirty="0" err="1">
                <a:solidFill>
                  <a:srgbClr val="0F447C"/>
                </a:solidFill>
                <a:latin typeface="Helvetica" pitchFamily="2" charset="0"/>
                <a:cs typeface="Arial" panose="020B0604020202020204" pitchFamily="34" charset="0"/>
              </a:rPr>
              <a:t>à</a:t>
            </a:r>
            <a:r>
              <a:rPr lang="en-CA" dirty="0">
                <a:solidFill>
                  <a:srgbClr val="0F447C"/>
                </a:solidFill>
                <a:latin typeface="Helvetica" pitchFamily="2" charset="0"/>
                <a:cs typeface="Arial" panose="020B0604020202020204" pitchFamily="34" charset="0"/>
              </a:rPr>
              <a:t> la </a:t>
            </a:r>
            <a:r>
              <a:rPr lang="en-CA" dirty="0" err="1">
                <a:solidFill>
                  <a:srgbClr val="0F447C"/>
                </a:solidFill>
                <a:latin typeface="Helvetica" pitchFamily="2" charset="0"/>
                <a:cs typeface="Arial" panose="020B0604020202020204" pitchFamily="34" charset="0"/>
              </a:rPr>
              <a:t>fois</a:t>
            </a:r>
            <a:r>
              <a:rPr lang="en-CA" dirty="0">
                <a:solidFill>
                  <a:srgbClr val="0F447C"/>
                </a:solidFill>
                <a:latin typeface="Helvetica" pitchFamily="2" charset="0"/>
                <a:cs typeface="Arial" panose="020B0604020202020204" pitchFamily="34" charset="0"/>
              </a:rPr>
              <a:t> </a:t>
            </a:r>
            <a:r>
              <a:rPr lang="en-CA" dirty="0" err="1">
                <a:solidFill>
                  <a:srgbClr val="0F447C"/>
                </a:solidFill>
                <a:latin typeface="Helvetica" pitchFamily="2" charset="0"/>
                <a:cs typeface="Arial" panose="020B0604020202020204" pitchFamily="34" charset="0"/>
              </a:rPr>
              <a:t>mondiaux</a:t>
            </a:r>
            <a:r>
              <a:rPr lang="en-CA" dirty="0">
                <a:solidFill>
                  <a:srgbClr val="0F447C"/>
                </a:solidFill>
                <a:latin typeface="Helvetica" pitchFamily="2" charset="0"/>
                <a:cs typeface="Arial" panose="020B0604020202020204" pitchFamily="34" charset="0"/>
              </a:rPr>
              <a:t> et </a:t>
            </a:r>
            <a:r>
              <a:rPr lang="en-CA" dirty="0" err="1">
                <a:solidFill>
                  <a:srgbClr val="0F447C"/>
                </a:solidFill>
                <a:latin typeface="Helvetica" pitchFamily="2" charset="0"/>
                <a:cs typeface="Arial" panose="020B0604020202020204" pitchFamily="34" charset="0"/>
              </a:rPr>
              <a:t>nationaux</a:t>
            </a:r>
            <a:r>
              <a:rPr lang="en-CA" dirty="0">
                <a:solidFill>
                  <a:srgbClr val="0F447C"/>
                </a:solidFill>
                <a:latin typeface="Helvetica" pitchFamily="2" charset="0"/>
                <a:cs typeface="Arial" panose="020B0604020202020204" pitchFamily="34" charset="0"/>
              </a:rPr>
              <a:t>) </a:t>
            </a:r>
            <a:r>
              <a:rPr lang="en-CA" dirty="0" err="1">
                <a:solidFill>
                  <a:srgbClr val="0F447C"/>
                </a:solidFill>
                <a:latin typeface="Helvetica" pitchFamily="2" charset="0"/>
                <a:cs typeface="Arial" panose="020B0604020202020204" pitchFamily="34" charset="0"/>
              </a:rPr>
              <a:t>est</a:t>
            </a:r>
            <a:r>
              <a:rPr lang="en-CA" dirty="0">
                <a:solidFill>
                  <a:srgbClr val="0F447C"/>
                </a:solidFill>
                <a:latin typeface="Helvetica" pitchFamily="2" charset="0"/>
                <a:cs typeface="Arial" panose="020B0604020202020204" pitchFamily="34" charset="0"/>
              </a:rPr>
              <a:t> un point de </a:t>
            </a:r>
            <a:r>
              <a:rPr lang="en-CA" dirty="0" err="1">
                <a:solidFill>
                  <a:srgbClr val="0F447C"/>
                </a:solidFill>
                <a:latin typeface="Helvetica" pitchFamily="2" charset="0"/>
                <a:cs typeface="Arial" panose="020B0604020202020204" pitchFamily="34" charset="0"/>
              </a:rPr>
              <a:t>départ</a:t>
            </a:r>
            <a:r>
              <a:rPr lang="en-CA" dirty="0">
                <a:solidFill>
                  <a:srgbClr val="0F447C"/>
                </a:solidFill>
                <a:latin typeface="Helvetica" pitchFamily="2" charset="0"/>
                <a:cs typeface="Arial" panose="020B0604020202020204" pitchFamily="34" charset="0"/>
              </a:rPr>
              <a:t> important</a:t>
            </a:r>
          </a:p>
        </p:txBody>
      </p:sp>
    </p:spTree>
    <p:extLst>
      <p:ext uri="{BB962C8B-B14F-4D97-AF65-F5344CB8AC3E}">
        <p14:creationId xmlns:p14="http://schemas.microsoft.com/office/powerpoint/2010/main" val="2666897944"/>
      </p:ext>
    </p:extLst>
  </p:cSld>
  <p:clrMapOvr>
    <a:masterClrMapping/>
  </p:clrMapOvr>
</p:sld>
</file>

<file path=ppt/theme/theme1.xml><?xml version="1.0" encoding="utf-8"?>
<a:theme xmlns:a="http://schemas.openxmlformats.org/drawingml/2006/main" name="McMaster Brighter World Theme">
  <a:themeElements>
    <a:clrScheme name="Custom 6">
      <a:dk1>
        <a:srgbClr val="4C555C"/>
      </a:dk1>
      <a:lt1>
        <a:srgbClr val="FFFFFF"/>
      </a:lt1>
      <a:dk2>
        <a:srgbClr val="FFFFFF"/>
      </a:dk2>
      <a:lt2>
        <a:srgbClr val="FFFFFF"/>
      </a:lt2>
      <a:accent1>
        <a:srgbClr val="E8F6FA"/>
      </a:accent1>
      <a:accent2>
        <a:srgbClr val="40B5D3"/>
      </a:accent2>
      <a:accent3>
        <a:srgbClr val="40B5D3"/>
      </a:accent3>
      <a:accent4>
        <a:srgbClr val="D2D654"/>
      </a:accent4>
      <a:accent5>
        <a:srgbClr val="6FD3E3"/>
      </a:accent5>
      <a:accent6>
        <a:srgbClr val="A71930"/>
      </a:accent6>
      <a:hlink>
        <a:srgbClr val="E8F6FA"/>
      </a:hlink>
      <a:folHlink>
        <a:srgbClr val="E8F6F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40435</TotalTime>
  <Words>170</Words>
  <Application>Microsoft Macintosh PowerPoint</Application>
  <PresentationFormat>Widescreen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Courier New</vt:lpstr>
      <vt:lpstr>Helvetica</vt:lpstr>
      <vt:lpstr>McMaster Brighter World Theme</vt:lpstr>
      <vt:lpstr>PowerPoint Presentation</vt:lpstr>
    </vt:vector>
  </TitlesOfParts>
  <Company>Ariad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Iwona Sowinski</dc:creator>
  <cp:lastModifiedBy>Lott, Steven</cp:lastModifiedBy>
  <cp:revision>354</cp:revision>
  <cp:lastPrinted>2017-06-06T20:04:49Z</cp:lastPrinted>
  <dcterms:created xsi:type="dcterms:W3CDTF">2017-04-21T15:41:45Z</dcterms:created>
  <dcterms:modified xsi:type="dcterms:W3CDTF">2023-02-16T19:00:18Z</dcterms:modified>
</cp:coreProperties>
</file>