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4"/>
  </p:notesMasterIdLst>
  <p:sldIdLst>
    <p:sldId id="1095" r:id="rId2"/>
    <p:sldId id="1096" r:id="rId3"/>
  </p:sldIdLst>
  <p:sldSz cx="12192000" cy="6858000"/>
  <p:notesSz cx="6858000" cy="9144000"/>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4642E50-E5DE-79BB-8A0F-76F2BC0E1C0D}" name="Hamel, Geneviève" initials="HG" userId="S::genevieve.hamel@mamh.gouv.qc.ca::6eb7419e-cd0d-4f10-b207-08545a96531b" providerId="AD"/>
  <p188:author id="{FD004155-0BE5-983B-240A-7F579D944F20}" name="Lavis, John" initials="LJ" userId="S::lavisj@mcmaster.ca::8625103c-d98b-4845-814c-6cf45bf9f2ec" providerId="AD"/>
  <p188:author id="{CB079C5A-0D4E-BE37-2D8A-87824B504FDA}" name="Sue Johnston" initials="SJ" userId="26f1e46323adff1d"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3F5"/>
    <a:srgbClr val="8DD2E5"/>
    <a:srgbClr val="99CC66"/>
    <a:srgbClr val="CC76A6"/>
    <a:srgbClr val="254776"/>
    <a:srgbClr val="FEB714"/>
    <a:srgbClr val="FFC057"/>
    <a:srgbClr val="6AA855"/>
    <a:srgbClr val="6FC0D3"/>
    <a:srgbClr val="8DC75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179" autoAdjust="0"/>
    <p:restoredTop sz="95707" autoAdjust="0"/>
  </p:normalViewPr>
  <p:slideViewPr>
    <p:cSldViewPr snapToGrid="0" snapToObjects="1">
      <p:cViewPr varScale="1">
        <p:scale>
          <a:sx n="128" d="100"/>
          <a:sy n="128" d="100"/>
        </p:scale>
        <p:origin x="376" y="184"/>
      </p:cViewPr>
      <p:guideLst>
        <p:guide orient="horz" pos="2137"/>
        <p:guide pos="3840"/>
      </p:guideLst>
    </p:cSldViewPr>
  </p:slideViewPr>
  <p:outlineViewPr>
    <p:cViewPr>
      <p:scale>
        <a:sx n="33" d="100"/>
        <a:sy n="33" d="100"/>
      </p:scale>
      <p:origin x="0" y="0"/>
    </p:cViewPr>
  </p:outlineViewPr>
  <p:notesTextViewPr>
    <p:cViewPr>
      <p:scale>
        <a:sx n="20" d="100"/>
        <a:sy n="2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9"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Arial"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Arial" charset="0"/>
              </a:defRPr>
            </a:lvl1pPr>
          </a:lstStyle>
          <a:p>
            <a:fld id="{E9F3A7FF-300E-B84F-A2D0-CDCDE713DCB9}" type="datetimeFigureOut">
              <a:rPr lang="en-US" smtClean="0"/>
              <a:pPr/>
              <a:t>2/16/23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Arial"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Arial" charset="0"/>
              </a:defRPr>
            </a:lvl1pPr>
          </a:lstStyle>
          <a:p>
            <a:fld id="{7C11621C-3EA7-C342-A130-13C6D43C8C01}" type="slidenum">
              <a:rPr lang="en-US" smtClean="0"/>
              <a:pPr/>
              <a:t>‹#›</a:t>
            </a:fld>
            <a:endParaRPr lang="en-US" dirty="0"/>
          </a:p>
        </p:txBody>
      </p:sp>
    </p:spTree>
    <p:extLst>
      <p:ext uri="{BB962C8B-B14F-4D97-AF65-F5344CB8AC3E}">
        <p14:creationId xmlns:p14="http://schemas.microsoft.com/office/powerpoint/2010/main" val="438347906"/>
      </p:ext>
    </p:extLst>
  </p:cSld>
  <p:clrMap bg1="lt1" tx1="dk1" bg2="lt2" tx2="dk2" accent1="accent1" accent2="accent2" accent3="accent3" accent4="accent4" accent5="accent5" accent6="accent6" hlink="hlink" folHlink="folHlink"/>
  <p:notesStyle>
    <a:lvl1pPr marL="0" algn="l" defTabSz="1219170" rtl="0" eaLnBrk="1" latinLnBrk="0" hangingPunct="1">
      <a:defRPr sz="1600" b="0" i="0" kern="1200">
        <a:solidFill>
          <a:schemeClr val="tx1"/>
        </a:solidFill>
        <a:latin typeface="Arial" charset="0"/>
        <a:ea typeface="+mn-ea"/>
        <a:cs typeface="+mn-cs"/>
      </a:defRPr>
    </a:lvl1pPr>
    <a:lvl2pPr marL="609585" algn="l" defTabSz="1219170" rtl="0" eaLnBrk="1" latinLnBrk="0" hangingPunct="1">
      <a:defRPr sz="1600" b="0" i="0" kern="1200">
        <a:solidFill>
          <a:schemeClr val="tx1"/>
        </a:solidFill>
        <a:latin typeface="Arial" charset="0"/>
        <a:ea typeface="+mn-ea"/>
        <a:cs typeface="+mn-cs"/>
      </a:defRPr>
    </a:lvl2pPr>
    <a:lvl3pPr marL="1219170" algn="l" defTabSz="1219170" rtl="0" eaLnBrk="1" latinLnBrk="0" hangingPunct="1">
      <a:defRPr sz="1600" b="0" i="0" kern="1200">
        <a:solidFill>
          <a:schemeClr val="tx1"/>
        </a:solidFill>
        <a:latin typeface="Arial" charset="0"/>
        <a:ea typeface="+mn-ea"/>
        <a:cs typeface="+mn-cs"/>
      </a:defRPr>
    </a:lvl3pPr>
    <a:lvl4pPr marL="1828754" algn="l" defTabSz="1219170" rtl="0" eaLnBrk="1" latinLnBrk="0" hangingPunct="1">
      <a:defRPr sz="1600" b="0" i="0" kern="1200">
        <a:solidFill>
          <a:schemeClr val="tx1"/>
        </a:solidFill>
        <a:latin typeface="Arial" charset="0"/>
        <a:ea typeface="+mn-ea"/>
        <a:cs typeface="+mn-cs"/>
      </a:defRPr>
    </a:lvl4pPr>
    <a:lvl5pPr marL="2438339" algn="l" defTabSz="1219170" rtl="0" eaLnBrk="1" latinLnBrk="0" hangingPunct="1">
      <a:defRPr sz="1600" b="0" i="0" kern="1200">
        <a:solidFill>
          <a:schemeClr val="tx1"/>
        </a:solidFill>
        <a:latin typeface="Arial"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0825663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9011706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6" name="Picture 5" descr="Background pattern&#10;&#10;Description automatically generated">
            <a:extLst>
              <a:ext uri="{FF2B5EF4-FFF2-40B4-BE49-F238E27FC236}">
                <a16:creationId xmlns:a16="http://schemas.microsoft.com/office/drawing/2014/main" id="{508AC5A7-CE1D-1B83-E287-3CF1EB9791E6}"/>
              </a:ext>
            </a:extLst>
          </p:cNvPr>
          <p:cNvPicPr>
            <a:picLocks noChangeAspect="1"/>
          </p:cNvPicPr>
          <p:nvPr userDrawn="1"/>
        </p:nvPicPr>
        <p:blipFill>
          <a:blip r:embed="rId2"/>
          <a:stretch>
            <a:fillRect/>
          </a:stretch>
        </p:blipFill>
        <p:spPr>
          <a:xfrm>
            <a:off x="0" y="0"/>
            <a:ext cx="12192000" cy="6223195"/>
          </a:xfrm>
          <a:prstGeom prst="rect">
            <a:avLst/>
          </a:prstGeom>
        </p:spPr>
      </p:pic>
      <p:sp>
        <p:nvSpPr>
          <p:cNvPr id="2" name="Title Placeholder" descr="Master title"/>
          <p:cNvSpPr>
            <a:spLocks noGrp="1"/>
          </p:cNvSpPr>
          <p:nvPr>
            <p:ph type="ctrTitle"/>
          </p:nvPr>
        </p:nvSpPr>
        <p:spPr>
          <a:xfrm>
            <a:off x="2715491" y="634805"/>
            <a:ext cx="6862619" cy="2666171"/>
          </a:xfrm>
          <a:prstGeom prst="rect">
            <a:avLst/>
          </a:prstGeom>
        </p:spPr>
        <p:txBody>
          <a:bodyPr anchor="b" anchorCtr="0">
            <a:normAutofit/>
          </a:bodyPr>
          <a:lstStyle>
            <a:lvl1pPr algn="ctr">
              <a:lnSpc>
                <a:spcPct val="100000"/>
              </a:lnSpc>
              <a:defRPr sz="4000">
                <a:solidFill>
                  <a:srgbClr val="254776"/>
                </a:solidFill>
              </a:defRPr>
            </a:lvl1pPr>
          </a:lstStyle>
          <a:p>
            <a:r>
              <a:rPr lang="en-US" dirty="0"/>
              <a:t>Click to edit Master title style</a:t>
            </a:r>
          </a:p>
        </p:txBody>
      </p:sp>
      <p:sp>
        <p:nvSpPr>
          <p:cNvPr id="3" name="Subtitle Placeholder" descr="Master subtitle"/>
          <p:cNvSpPr>
            <a:spLocks noGrp="1"/>
          </p:cNvSpPr>
          <p:nvPr>
            <p:ph type="subTitle" idx="1"/>
          </p:nvPr>
        </p:nvSpPr>
        <p:spPr>
          <a:xfrm>
            <a:off x="4110182" y="3300976"/>
            <a:ext cx="4073237" cy="911624"/>
          </a:xfrm>
        </p:spPr>
        <p:txBody>
          <a:bodyPr/>
          <a:lstStyle>
            <a:lvl1pPr marL="0" indent="0" algn="ctr">
              <a:buNone/>
              <a:defRPr>
                <a:solidFill>
                  <a:schemeClr val="tx1"/>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Click to edit Master subtitle style</a:t>
            </a:r>
          </a:p>
        </p:txBody>
      </p:sp>
      <p:sp>
        <p:nvSpPr>
          <p:cNvPr id="7" name="Meeting Information" descr="Meering or Audience Data">
            <a:extLst>
              <a:ext uri="{FF2B5EF4-FFF2-40B4-BE49-F238E27FC236}">
                <a16:creationId xmlns:a16="http://schemas.microsoft.com/office/drawing/2014/main" id="{E4830579-3FC9-4C47-AF4E-DC02A16FCB8B}"/>
              </a:ext>
            </a:extLst>
          </p:cNvPr>
          <p:cNvSpPr>
            <a:spLocks noGrp="1"/>
          </p:cNvSpPr>
          <p:nvPr>
            <p:ph type="body" sz="quarter" idx="10" hasCustomPrompt="1"/>
          </p:nvPr>
        </p:nvSpPr>
        <p:spPr>
          <a:xfrm>
            <a:off x="4056005" y="4212601"/>
            <a:ext cx="4181593" cy="911617"/>
          </a:xfrm>
        </p:spPr>
        <p:txBody>
          <a:bodyPr anchor="ctr" anchorCtr="0">
            <a:noAutofit/>
          </a:bodyPr>
          <a:lstStyle>
            <a:lvl1pPr marL="0" indent="0" algn="ctr">
              <a:buNone/>
              <a:defRPr sz="1467">
                <a:solidFill>
                  <a:srgbClr val="464F55"/>
                </a:solidFill>
              </a:defRPr>
            </a:lvl1pPr>
            <a:lvl2pPr marL="457189" indent="0">
              <a:buNone/>
              <a:defRPr sz="1467"/>
            </a:lvl2pPr>
            <a:lvl3pPr marL="914377" indent="0">
              <a:buNone/>
              <a:defRPr sz="1467"/>
            </a:lvl3pPr>
            <a:lvl4pPr marL="1371566" indent="0">
              <a:buNone/>
              <a:defRPr sz="1467"/>
            </a:lvl4pPr>
            <a:lvl5pPr marL="1828754" indent="0">
              <a:buNone/>
              <a:defRPr sz="1467"/>
            </a:lvl5pPr>
          </a:lstStyle>
          <a:p>
            <a:pPr lvl="0"/>
            <a:r>
              <a:rPr lang="en-US" dirty="0"/>
              <a:t>Meeting or Audience Date</a:t>
            </a:r>
          </a:p>
        </p:txBody>
      </p:sp>
      <p:sp>
        <p:nvSpPr>
          <p:cNvPr id="8" name="Slide Number" descr="Page Number">
            <a:extLst>
              <a:ext uri="{FF2B5EF4-FFF2-40B4-BE49-F238E27FC236}">
                <a16:creationId xmlns:a16="http://schemas.microsoft.com/office/drawing/2014/main" id="{EE66D232-CA20-FDCA-F279-F1103BF3DEAE}"/>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1" name="Picture 10" descr="A picture containing blur, blurry&#10;&#10;Description automatically generated">
            <a:extLst>
              <a:ext uri="{FF2B5EF4-FFF2-40B4-BE49-F238E27FC236}">
                <a16:creationId xmlns:a16="http://schemas.microsoft.com/office/drawing/2014/main" id="{83CD791E-98A1-0162-6CC0-D6583896CE29}"/>
              </a:ext>
            </a:extLst>
          </p:cNvPr>
          <p:cNvPicPr>
            <a:picLocks noChangeAspect="1"/>
          </p:cNvPicPr>
          <p:nvPr userDrawn="1"/>
        </p:nvPicPr>
        <p:blipFill rotWithShape="1">
          <a:blip r:embed="rId3">
            <a:alphaModFix amt="10000"/>
          </a:blip>
          <a:srcRect l="9741" t="6894" r="7309" b="29427"/>
          <a:stretch/>
        </p:blipFill>
        <p:spPr>
          <a:xfrm>
            <a:off x="0" y="0"/>
            <a:ext cx="12192000" cy="6250905"/>
          </a:xfrm>
          <a:prstGeom prst="rect">
            <a:avLst/>
          </a:prstGeom>
        </p:spPr>
      </p:pic>
      <p:pic>
        <p:nvPicPr>
          <p:cNvPr id="9" name="Picture 8" descr="A picture containing text, sign&#10;&#10;Description automatically generated">
            <a:extLst>
              <a:ext uri="{FF2B5EF4-FFF2-40B4-BE49-F238E27FC236}">
                <a16:creationId xmlns:a16="http://schemas.microsoft.com/office/drawing/2014/main" id="{88D0C2E2-5D81-CE5F-219E-22C224152F86}"/>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1417601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B263E6EE-4BB6-8A1C-E311-0E74B18F451C}"/>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12" name="Subtitle Placeholder" descr="Slide sub title">
            <a:extLst>
              <a:ext uri="{FF2B5EF4-FFF2-40B4-BE49-F238E27FC236}">
                <a16:creationId xmlns:a16="http://schemas.microsoft.com/office/drawing/2014/main" id="{E4697456-D8E5-5447-AB08-1193E92AD317}"/>
              </a:ext>
            </a:extLst>
          </p:cNvPr>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189" indent="0">
              <a:buNone/>
              <a:defRPr sz="2000"/>
            </a:lvl2pPr>
            <a:lvl3pPr marL="914377" indent="0">
              <a:buNone/>
              <a:defRPr sz="2000"/>
            </a:lvl3pPr>
            <a:lvl4pPr marL="1371566" indent="0">
              <a:buNone/>
              <a:defRPr sz="2000"/>
            </a:lvl4pPr>
            <a:lvl5pPr marL="1828754" indent="0">
              <a:buNone/>
              <a:defRPr sz="2000"/>
            </a:lvl5pPr>
          </a:lstStyle>
          <a:p>
            <a:pPr lvl="0"/>
            <a:r>
              <a:rPr lang="en-US" dirty="0"/>
              <a:t>Click to add subtitle</a:t>
            </a:r>
          </a:p>
        </p:txBody>
      </p:sp>
      <p:sp>
        <p:nvSpPr>
          <p:cNvPr id="3" name="Content Placeholder" descr="Slide content"/>
          <p:cNvSpPr>
            <a:spLocks noGrp="1"/>
          </p:cNvSpPr>
          <p:nvPr>
            <p:ph idx="1" hasCustomPrompt="1"/>
          </p:nvPr>
        </p:nvSpPr>
        <p:spPr>
          <a:xfrm>
            <a:off x="267858" y="1471001"/>
            <a:ext cx="11708068" cy="4536015"/>
          </a:xfrm>
        </p:spPr>
        <p:txBody>
          <a:bodyPr lIns="108000"/>
          <a:lstStyle>
            <a:lvl1pPr>
              <a:lnSpc>
                <a:spcPct val="100000"/>
              </a:lnSpc>
              <a:spcBef>
                <a:spcPts val="0"/>
              </a:spcBef>
              <a:spcAft>
                <a:spcPts val="800"/>
              </a:spcAft>
              <a:defRPr/>
            </a:lvl1pPr>
            <a:lvl2pPr>
              <a:lnSpc>
                <a:spcPct val="100000"/>
              </a:lnSpc>
              <a:spcBef>
                <a:spcPts val="0"/>
              </a:spcBef>
              <a:spcAft>
                <a:spcPts val="800"/>
              </a:spcAft>
              <a:defRPr/>
            </a:lvl2pPr>
            <a:lvl3pPr>
              <a:lnSpc>
                <a:spcPct val="100000"/>
              </a:lnSpc>
              <a:spcBef>
                <a:spcPts val="0"/>
              </a:spcBef>
              <a:spcAft>
                <a:spcPts val="800"/>
              </a:spcAft>
              <a:defRPr/>
            </a:lvl3pPr>
            <a:lvl4pPr>
              <a:lnSpc>
                <a:spcPct val="100000"/>
              </a:lnSpc>
              <a:spcBef>
                <a:spcPts val="0"/>
              </a:spcBef>
              <a:spcAft>
                <a:spcPts val="800"/>
              </a:spcAft>
              <a:defRPr/>
            </a:lvl4pPr>
            <a:lvl5pPr>
              <a:lnSpc>
                <a:spcPct val="100000"/>
              </a:lnSpc>
              <a:spcBef>
                <a:spcPts val="0"/>
              </a:spcBef>
              <a:spcAft>
                <a:spcPts val="800"/>
              </a:spcAft>
              <a:defRPr/>
            </a:lvl5pPr>
          </a:lstStyle>
          <a:p>
            <a:pPr lvl="0"/>
            <a:r>
              <a:rPr lang="en-US" dirty="0"/>
              <a:t>Click to add text or select an icon below for picture, table, graph and more content options.</a:t>
            </a:r>
          </a:p>
        </p:txBody>
      </p:sp>
      <p:sp>
        <p:nvSpPr>
          <p:cNvPr id="7" name="Title Placeholder" descr="Master Title">
            <a:extLst>
              <a:ext uri="{FF2B5EF4-FFF2-40B4-BE49-F238E27FC236}">
                <a16:creationId xmlns:a16="http://schemas.microsoft.com/office/drawing/2014/main" id="{2783A4F7-F459-E4B5-6A3C-3ABC5E9C03C0}"/>
              </a:ext>
            </a:extLst>
          </p:cNvPr>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pic>
        <p:nvPicPr>
          <p:cNvPr id="11" name="Picture 10" descr="A picture containing text, sign&#10;&#10;Description automatically generated">
            <a:extLst>
              <a:ext uri="{FF2B5EF4-FFF2-40B4-BE49-F238E27FC236}">
                <a16:creationId xmlns:a16="http://schemas.microsoft.com/office/drawing/2014/main" id="{8286C0FB-52F0-3A89-90C6-66C46E6DD55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
        <p:nvSpPr>
          <p:cNvPr id="10" name="Slide Number" descr="Page Number">
            <a:extLst>
              <a:ext uri="{FF2B5EF4-FFF2-40B4-BE49-F238E27FC236}">
                <a16:creationId xmlns:a16="http://schemas.microsoft.com/office/drawing/2014/main" id="{8889B7D9-D7D3-4C70-618E-523C87036B7C}"/>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sp>
        <p:nvSpPr>
          <p:cNvPr id="2" name="TextBox 1">
            <a:extLst>
              <a:ext uri="{FF2B5EF4-FFF2-40B4-BE49-F238E27FC236}">
                <a16:creationId xmlns:a16="http://schemas.microsoft.com/office/drawing/2014/main" id="{FC109112-8569-4EDB-48D6-5A631B8A2EBA}"/>
              </a:ext>
            </a:extLst>
          </p:cNvPr>
          <p:cNvSpPr txBox="1"/>
          <p:nvPr userDrawn="1"/>
        </p:nvSpPr>
        <p:spPr>
          <a:xfrm>
            <a:off x="8933933" y="1036229"/>
            <a:ext cx="3242460" cy="230832"/>
          </a:xfrm>
          <a:prstGeom prst="rect">
            <a:avLst/>
          </a:prstGeom>
          <a:noFill/>
        </p:spPr>
        <p:txBody>
          <a:bodyPr wrap="square">
            <a:spAutoFit/>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lang="fr-FR" sz="900" dirty="0"/>
              <a:t>Noter: version complète disponible dans la mise à jour 2023</a:t>
            </a:r>
            <a:endParaRPr kumimoji="0" lang="en-US" sz="1050" b="0" i="1" u="none" strike="noStrike" kern="1200" cap="none" spc="0" normalizeH="0" baseline="0" noProof="0" dirty="0">
              <a:ln>
                <a:noFill/>
              </a:ln>
              <a:solidFill>
                <a:srgbClr val="254776"/>
              </a:solidFill>
              <a:effectLst/>
              <a:uLnTx/>
              <a:uFillTx/>
              <a:latin typeface="Arial" panose="020B0604020202020204"/>
              <a:ea typeface="+mn-ea"/>
              <a:cs typeface="+mn-cs"/>
            </a:endParaRPr>
          </a:p>
        </p:txBody>
      </p:sp>
    </p:spTree>
    <p:extLst>
      <p:ext uri="{BB962C8B-B14F-4D97-AF65-F5344CB8AC3E}">
        <p14:creationId xmlns:p14="http://schemas.microsoft.com/office/powerpoint/2010/main" val="4172202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E5F536A-097D-F9C2-3926-5439D376C093}"/>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7" name="Title Placeholder" descr="Master Title">
            <a:extLst>
              <a:ext uri="{FF2B5EF4-FFF2-40B4-BE49-F238E27FC236}">
                <a16:creationId xmlns:a16="http://schemas.microsoft.com/office/drawing/2014/main" id="{D769DDCC-F1E0-C10D-BC2A-BCACFC731371}"/>
              </a:ext>
            </a:extLst>
          </p:cNvPr>
          <p:cNvSpPr>
            <a:spLocks noGrp="1"/>
          </p:cNvSpPr>
          <p:nvPr>
            <p:ph type="title"/>
          </p:nvPr>
        </p:nvSpPr>
        <p:spPr>
          <a:xfrm>
            <a:off x="267858" y="113435"/>
            <a:ext cx="11708068" cy="1006368"/>
          </a:xfrm>
          <a:prstGeom prst="rect">
            <a:avLst/>
          </a:prstGeom>
        </p:spPr>
        <p:txBody>
          <a:bodyPr vert="horz" lIns="91440" tIns="45720" rIns="91440" bIns="45720" rtlCol="0" anchor="ctr">
            <a:normAutofit/>
          </a:bodyPr>
          <a:lstStyle>
            <a:lvl1pPr>
              <a:lnSpc>
                <a:spcPct val="100000"/>
              </a:lnSpc>
              <a:defRPr/>
            </a:lvl1pPr>
          </a:lstStyle>
          <a:p>
            <a:r>
              <a:rPr lang="en-US" dirty="0"/>
              <a:t>Click to edit Master title style</a:t>
            </a:r>
          </a:p>
        </p:txBody>
      </p:sp>
      <p:sp>
        <p:nvSpPr>
          <p:cNvPr id="6" name="Slide Number" descr="Page Number">
            <a:extLst>
              <a:ext uri="{FF2B5EF4-FFF2-40B4-BE49-F238E27FC236}">
                <a16:creationId xmlns:a16="http://schemas.microsoft.com/office/drawing/2014/main" id="{562B326D-4420-96CE-9477-EAFA66BBA81E}"/>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1" name="Picture 10" descr="A picture containing text, sign&#10;&#10;Description automatically generated">
            <a:extLst>
              <a:ext uri="{FF2B5EF4-FFF2-40B4-BE49-F238E27FC236}">
                <a16:creationId xmlns:a16="http://schemas.microsoft.com/office/drawing/2014/main" id="{E9353E2E-99A4-592F-60C3-5088FF465CD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
        <p:nvSpPr>
          <p:cNvPr id="2" name="TextBox 1">
            <a:extLst>
              <a:ext uri="{FF2B5EF4-FFF2-40B4-BE49-F238E27FC236}">
                <a16:creationId xmlns:a16="http://schemas.microsoft.com/office/drawing/2014/main" id="{44F22093-7553-3A57-84DA-8FA6D2CD9FB3}"/>
              </a:ext>
            </a:extLst>
          </p:cNvPr>
          <p:cNvSpPr txBox="1"/>
          <p:nvPr userDrawn="1"/>
        </p:nvSpPr>
        <p:spPr>
          <a:xfrm>
            <a:off x="8933933" y="1036229"/>
            <a:ext cx="3242460" cy="230832"/>
          </a:xfrm>
          <a:prstGeom prst="rect">
            <a:avLst/>
          </a:prstGeom>
          <a:noFill/>
        </p:spPr>
        <p:txBody>
          <a:bodyPr wrap="square">
            <a:spAutoFit/>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lang="fr-FR" sz="900" dirty="0"/>
              <a:t>Noter: version complète disponible dans la mise à jour 2023</a:t>
            </a:r>
            <a:endParaRPr kumimoji="0" lang="en-US" sz="1050" b="0" i="1" u="none" strike="noStrike" kern="1200" cap="none" spc="0" normalizeH="0" baseline="0" noProof="0" dirty="0">
              <a:ln>
                <a:noFill/>
              </a:ln>
              <a:solidFill>
                <a:srgbClr val="254776"/>
              </a:solidFill>
              <a:effectLst/>
              <a:uLnTx/>
              <a:uFillTx/>
              <a:latin typeface="Arial" panose="020B0604020202020204"/>
              <a:ea typeface="+mn-ea"/>
              <a:cs typeface="+mn-cs"/>
            </a:endParaRPr>
          </a:p>
        </p:txBody>
      </p:sp>
    </p:spTree>
    <p:extLst>
      <p:ext uri="{BB962C8B-B14F-4D97-AF65-F5344CB8AC3E}">
        <p14:creationId xmlns:p14="http://schemas.microsoft.com/office/powerpoint/2010/main" val="233992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3EF50776-A37A-951A-D077-1B92C26B467B}"/>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8" name="Left Content Placeholder">
            <a:extLst>
              <a:ext uri="{FF2B5EF4-FFF2-40B4-BE49-F238E27FC236}">
                <a16:creationId xmlns:a16="http://schemas.microsoft.com/office/drawing/2014/main" id="{7ED32BB9-068A-BC8C-7D27-8C1A6E07DE97}"/>
              </a:ext>
            </a:extLst>
          </p:cNvPr>
          <p:cNvSpPr>
            <a:spLocks noGrp="1"/>
          </p:cNvSpPr>
          <p:nvPr>
            <p:ph sz="half" idx="1" hasCustomPrompt="1"/>
          </p:nvPr>
        </p:nvSpPr>
        <p:spPr>
          <a:xfrm>
            <a:off x="609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9" name="Right Content Placeholder">
            <a:extLst>
              <a:ext uri="{FF2B5EF4-FFF2-40B4-BE49-F238E27FC236}">
                <a16:creationId xmlns:a16="http://schemas.microsoft.com/office/drawing/2014/main" id="{AE9B9F67-FF62-5938-072D-74A9156DF599}"/>
              </a:ext>
            </a:extLst>
          </p:cNvPr>
          <p:cNvSpPr>
            <a:spLocks noGrp="1"/>
          </p:cNvSpPr>
          <p:nvPr>
            <p:ph sz="half" idx="2" hasCustomPrompt="1"/>
          </p:nvPr>
        </p:nvSpPr>
        <p:spPr>
          <a:xfrm>
            <a:off x="6197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10" name="Subtitle Placeholder" descr="Slide sub title">
            <a:extLst>
              <a:ext uri="{FF2B5EF4-FFF2-40B4-BE49-F238E27FC236}">
                <a16:creationId xmlns:a16="http://schemas.microsoft.com/office/drawing/2014/main" id="{95C762DA-EFD0-C76E-4E74-A61801BDF4D3}"/>
              </a:ext>
            </a:extLst>
          </p:cNvPr>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189" indent="0">
              <a:buNone/>
              <a:defRPr sz="2000"/>
            </a:lvl2pPr>
            <a:lvl3pPr marL="914377" indent="0">
              <a:buNone/>
              <a:defRPr sz="2000"/>
            </a:lvl3pPr>
            <a:lvl4pPr marL="1371566" indent="0">
              <a:buNone/>
              <a:defRPr sz="2000"/>
            </a:lvl4pPr>
            <a:lvl5pPr marL="1828754" indent="0">
              <a:buNone/>
              <a:defRPr sz="2000"/>
            </a:lvl5pPr>
          </a:lstStyle>
          <a:p>
            <a:pPr lvl="0"/>
            <a:r>
              <a:rPr lang="en-US" dirty="0"/>
              <a:t>Click to add subtitle</a:t>
            </a:r>
          </a:p>
        </p:txBody>
      </p:sp>
      <p:sp>
        <p:nvSpPr>
          <p:cNvPr id="11" name="Title Placeholder" descr="Master Title">
            <a:extLst>
              <a:ext uri="{FF2B5EF4-FFF2-40B4-BE49-F238E27FC236}">
                <a16:creationId xmlns:a16="http://schemas.microsoft.com/office/drawing/2014/main" id="{C90B5A47-A1F6-28BB-5CFA-3CB937513C4D}"/>
              </a:ext>
            </a:extLst>
          </p:cNvPr>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sp>
        <p:nvSpPr>
          <p:cNvPr id="15" name="Slide Number" descr="Page Number">
            <a:extLst>
              <a:ext uri="{FF2B5EF4-FFF2-40B4-BE49-F238E27FC236}">
                <a16:creationId xmlns:a16="http://schemas.microsoft.com/office/drawing/2014/main" id="{FB11FD29-404E-0128-612A-FE3DE5DAD437}"/>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6" name="Picture 15" descr="A picture containing text, sign&#10;&#10;Description automatically generated">
            <a:extLst>
              <a:ext uri="{FF2B5EF4-FFF2-40B4-BE49-F238E27FC236}">
                <a16:creationId xmlns:a16="http://schemas.microsoft.com/office/drawing/2014/main" id="{0D8833EF-1349-6CFE-3551-34515FFA92C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
        <p:nvSpPr>
          <p:cNvPr id="2" name="TextBox 1">
            <a:extLst>
              <a:ext uri="{FF2B5EF4-FFF2-40B4-BE49-F238E27FC236}">
                <a16:creationId xmlns:a16="http://schemas.microsoft.com/office/drawing/2014/main" id="{ED28A248-BC1A-1293-3716-2765A06F26A9}"/>
              </a:ext>
            </a:extLst>
          </p:cNvPr>
          <p:cNvSpPr txBox="1"/>
          <p:nvPr userDrawn="1"/>
        </p:nvSpPr>
        <p:spPr>
          <a:xfrm>
            <a:off x="8933933" y="1036229"/>
            <a:ext cx="3242460" cy="230832"/>
          </a:xfrm>
          <a:prstGeom prst="rect">
            <a:avLst/>
          </a:prstGeom>
          <a:noFill/>
        </p:spPr>
        <p:txBody>
          <a:bodyPr wrap="square">
            <a:spAutoFit/>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lang="fr-FR" sz="900" dirty="0"/>
              <a:t>Noter: version complète disponible dans la mise à jour 2023</a:t>
            </a:r>
            <a:endParaRPr kumimoji="0" lang="en-US" sz="1050" b="0" i="1" u="none" strike="noStrike" kern="1200" cap="none" spc="0" normalizeH="0" baseline="0" noProof="0" dirty="0">
              <a:ln>
                <a:noFill/>
              </a:ln>
              <a:solidFill>
                <a:srgbClr val="254776"/>
              </a:solidFill>
              <a:effectLst/>
              <a:uLnTx/>
              <a:uFillTx/>
              <a:latin typeface="Arial" panose="020B0604020202020204"/>
              <a:ea typeface="+mn-ea"/>
              <a:cs typeface="+mn-cs"/>
            </a:endParaRPr>
          </a:p>
        </p:txBody>
      </p:sp>
    </p:spTree>
    <p:extLst>
      <p:ext uri="{BB962C8B-B14F-4D97-AF65-F5344CB8AC3E}">
        <p14:creationId xmlns:p14="http://schemas.microsoft.com/office/powerpoint/2010/main" val="3917843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descr="Slide Content"/>
          <p:cNvSpPr>
            <a:spLocks noGrp="1"/>
          </p:cNvSpPr>
          <p:nvPr>
            <p:ph type="body" idx="1"/>
          </p:nvPr>
        </p:nvSpPr>
        <p:spPr>
          <a:xfrm>
            <a:off x="267858" y="1480930"/>
            <a:ext cx="11708068" cy="4645234"/>
          </a:xfrm>
          <a:prstGeom prst="rect">
            <a:avLst/>
          </a:prstGeom>
        </p:spPr>
        <p:txBody>
          <a:bodyPr vert="horz" lIns="10800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URL">
            <a:extLst>
              <a:ext uri="{FF2B5EF4-FFF2-40B4-BE49-F238E27FC236}">
                <a16:creationId xmlns:a16="http://schemas.microsoft.com/office/drawing/2014/main" id="{0C654FC7-9C31-074E-AD8E-D6FD365BF2A7}"/>
              </a:ext>
            </a:extLst>
          </p:cNvPr>
          <p:cNvSpPr txBox="1"/>
          <p:nvPr userDrawn="1"/>
        </p:nvSpPr>
        <p:spPr>
          <a:xfrm>
            <a:off x="267858" y="6277352"/>
            <a:ext cx="3339700" cy="559127"/>
          </a:xfrm>
          <a:prstGeom prst="rect">
            <a:avLst/>
          </a:prstGeom>
          <a:noFill/>
        </p:spPr>
        <p:txBody>
          <a:bodyPr wrap="square" rtlCol="0">
            <a:spAutoFit/>
          </a:bodyPr>
          <a:lstStyle/>
          <a:p>
            <a:pPr>
              <a:lnSpc>
                <a:spcPct val="100000"/>
              </a:lnSpc>
              <a:spcAft>
                <a:spcPts val="200"/>
              </a:spcAft>
            </a:pPr>
            <a:r>
              <a:rPr lang="en-CA" sz="900" dirty="0">
                <a:solidFill>
                  <a:srgbClr val="464F55"/>
                </a:solidFill>
                <a:effectLst/>
                <a:latin typeface="Arial" panose="020B0604020202020204" pitchFamily="34" charset="0"/>
                <a:cs typeface="Arial" panose="020B0604020202020204" pitchFamily="34" charset="0"/>
              </a:rPr>
              <a:t>evidencecommission@mcmaster.ca</a:t>
            </a:r>
          </a:p>
          <a:p>
            <a:pPr>
              <a:lnSpc>
                <a:spcPct val="100000"/>
              </a:lnSpc>
              <a:spcAft>
                <a:spcPts val="200"/>
              </a:spcAft>
            </a:pPr>
            <a:r>
              <a:rPr lang="en-CA" sz="900" u="none" dirty="0">
                <a:solidFill>
                  <a:srgbClr val="464F55"/>
                </a:solidFill>
                <a:effectLst/>
                <a:latin typeface="Arial" panose="020B0604020202020204" pitchFamily="34" charset="0"/>
                <a:cs typeface="Arial" panose="020B0604020202020204" pitchFamily="34" charset="0"/>
              </a:rPr>
              <a:t>www.evidencecommission.org</a:t>
            </a:r>
          </a:p>
          <a:p>
            <a:pPr>
              <a:lnSpc>
                <a:spcPct val="100000"/>
              </a:lnSpc>
              <a:spcAft>
                <a:spcPts val="200"/>
              </a:spcAft>
            </a:pPr>
            <a:r>
              <a:rPr lang="en-CA" sz="900" u="none" dirty="0">
                <a:solidFill>
                  <a:srgbClr val="464F55"/>
                </a:solidFill>
                <a:effectLst/>
                <a:latin typeface="Arial" panose="020B0604020202020204" pitchFamily="34" charset="0"/>
                <a:cs typeface="Arial" panose="020B0604020202020204" pitchFamily="34" charset="0"/>
              </a:rPr>
              <a:t>@evidencecomm</a:t>
            </a:r>
          </a:p>
        </p:txBody>
      </p:sp>
      <p:pic>
        <p:nvPicPr>
          <p:cNvPr id="25" name="Picture 24">
            <a:extLst>
              <a:ext uri="{FF2B5EF4-FFF2-40B4-BE49-F238E27FC236}">
                <a16:creationId xmlns:a16="http://schemas.microsoft.com/office/drawing/2014/main" id="{0EB42C68-2428-64E4-0D5F-4E2E792505FB}"/>
              </a:ext>
            </a:extLst>
          </p:cNvPr>
          <p:cNvPicPr>
            <a:picLocks noChangeAspect="1"/>
          </p:cNvPicPr>
          <p:nvPr userDrawn="1"/>
        </p:nvPicPr>
        <p:blipFill>
          <a:blip r:embed="rId6" cstate="print">
            <a:grayscl/>
            <a:extLst>
              <a:ext uri="{28A0092B-C50C-407E-A947-70E740481C1C}">
                <a14:useLocalDpi xmlns:a14="http://schemas.microsoft.com/office/drawing/2010/main" val="0"/>
              </a:ext>
            </a:extLst>
          </a:blip>
          <a:stretch>
            <a:fillRect/>
          </a:stretch>
        </p:blipFill>
        <p:spPr>
          <a:xfrm>
            <a:off x="186493" y="6338887"/>
            <a:ext cx="122703" cy="122703"/>
          </a:xfrm>
          <a:prstGeom prst="rect">
            <a:avLst/>
          </a:prstGeom>
        </p:spPr>
      </p:pic>
      <p:pic>
        <p:nvPicPr>
          <p:cNvPr id="26" name="Picture 25">
            <a:extLst>
              <a:ext uri="{FF2B5EF4-FFF2-40B4-BE49-F238E27FC236}">
                <a16:creationId xmlns:a16="http://schemas.microsoft.com/office/drawing/2014/main" id="{43A7D78D-A0CB-7AFD-BBB4-995E97AE4878}"/>
              </a:ext>
            </a:extLst>
          </p:cNvPr>
          <p:cNvPicPr>
            <a:picLocks noChangeAspect="1"/>
          </p:cNvPicPr>
          <p:nvPr userDrawn="1"/>
        </p:nvPicPr>
        <p:blipFill>
          <a:blip r:embed="rId7" cstate="print">
            <a:grayscl/>
            <a:extLst>
              <a:ext uri="{28A0092B-C50C-407E-A947-70E740481C1C}">
                <a14:useLocalDpi xmlns:a14="http://schemas.microsoft.com/office/drawing/2010/main" val="0"/>
              </a:ext>
            </a:extLst>
          </a:blip>
          <a:stretch>
            <a:fillRect/>
          </a:stretch>
        </p:blipFill>
        <p:spPr>
          <a:xfrm>
            <a:off x="190083" y="6659257"/>
            <a:ext cx="126293" cy="126293"/>
          </a:xfrm>
          <a:prstGeom prst="rect">
            <a:avLst/>
          </a:prstGeom>
        </p:spPr>
      </p:pic>
      <p:pic>
        <p:nvPicPr>
          <p:cNvPr id="27" name="Picture 26">
            <a:extLst>
              <a:ext uri="{FF2B5EF4-FFF2-40B4-BE49-F238E27FC236}">
                <a16:creationId xmlns:a16="http://schemas.microsoft.com/office/drawing/2014/main" id="{CA3FC173-5774-5895-C511-3286CCCFCC41}"/>
              </a:ext>
            </a:extLst>
          </p:cNvPr>
          <p:cNvPicPr>
            <a:picLocks noChangeAspect="1"/>
          </p:cNvPicPr>
          <p:nvPr userDrawn="1"/>
        </p:nvPicPr>
        <p:blipFill>
          <a:blip r:embed="rId8" cstate="print">
            <a:grayscl/>
            <a:extLst>
              <a:ext uri="{28A0092B-C50C-407E-A947-70E740481C1C}">
                <a14:useLocalDpi xmlns:a14="http://schemas.microsoft.com/office/drawing/2010/main" val="0"/>
              </a:ext>
            </a:extLst>
          </a:blip>
          <a:stretch>
            <a:fillRect/>
          </a:stretch>
        </p:blipFill>
        <p:spPr>
          <a:xfrm>
            <a:off x="190083" y="6504045"/>
            <a:ext cx="126293" cy="126293"/>
          </a:xfrm>
          <a:prstGeom prst="rect">
            <a:avLst/>
          </a:prstGeom>
        </p:spPr>
      </p:pic>
      <p:sp>
        <p:nvSpPr>
          <p:cNvPr id="28" name="TextBox 27">
            <a:extLst>
              <a:ext uri="{FF2B5EF4-FFF2-40B4-BE49-F238E27FC236}">
                <a16:creationId xmlns:a16="http://schemas.microsoft.com/office/drawing/2014/main" id="{2DC0F4D4-FDFA-BAAD-9B15-3AAD692D6905}"/>
              </a:ext>
            </a:extLst>
          </p:cNvPr>
          <p:cNvSpPr txBox="1"/>
          <p:nvPr userDrawn="1"/>
        </p:nvSpPr>
        <p:spPr>
          <a:xfrm>
            <a:off x="8408358" y="6300460"/>
            <a:ext cx="3630484" cy="53860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r">
              <a:spcAft>
                <a:spcPts val="200"/>
              </a:spcAft>
            </a:pPr>
            <a:r>
              <a:rPr lang="en-CA" sz="800" i="1" dirty="0">
                <a:solidFill>
                  <a:srgbClr val="464F55"/>
                </a:solidFill>
              </a:rPr>
              <a:t> © McMaster Health Forum on behalf McMaster University</a:t>
            </a:r>
          </a:p>
          <a:p>
            <a:pPr algn="r">
              <a:spcAft>
                <a:spcPts val="200"/>
              </a:spcAft>
            </a:pPr>
            <a:r>
              <a:rPr lang="en-CA" sz="800" i="1" dirty="0">
                <a:solidFill>
                  <a:srgbClr val="464F55"/>
                </a:solidFill>
              </a:rPr>
              <a:t>Share freely, give credit, adapt with permission. This work is licensed under</a:t>
            </a:r>
          </a:p>
          <a:p>
            <a:pPr algn="r">
              <a:spcAft>
                <a:spcPts val="200"/>
              </a:spcAft>
            </a:pPr>
            <a:r>
              <a:rPr lang="en-CA" sz="800" i="1" dirty="0">
                <a:solidFill>
                  <a:srgbClr val="464F55"/>
                </a:solidFill>
              </a:rPr>
              <a:t>a Creative Commons Attribution-NoDerivatives 4.0 International License.</a:t>
            </a:r>
          </a:p>
        </p:txBody>
      </p:sp>
      <p:sp>
        <p:nvSpPr>
          <p:cNvPr id="17" name="Slide Number" descr="Page Number">
            <a:extLst>
              <a:ext uri="{FF2B5EF4-FFF2-40B4-BE49-F238E27FC236}">
                <a16:creationId xmlns:a16="http://schemas.microsoft.com/office/drawing/2014/main" id="{038D6026-73A3-1882-2BB8-CDC441E82D58}"/>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cxnSp>
        <p:nvCxnSpPr>
          <p:cNvPr id="10" name="Straight Connector 9">
            <a:extLst>
              <a:ext uri="{FF2B5EF4-FFF2-40B4-BE49-F238E27FC236}">
                <a16:creationId xmlns:a16="http://schemas.microsoft.com/office/drawing/2014/main" id="{24220E00-5CFF-0AE1-9606-366474FAFAE9}"/>
              </a:ext>
            </a:extLst>
          </p:cNvPr>
          <p:cNvCxnSpPr>
            <a:cxnSpLocks/>
          </p:cNvCxnSpPr>
          <p:nvPr userDrawn="1"/>
        </p:nvCxnSpPr>
        <p:spPr>
          <a:xfrm>
            <a:off x="0" y="6260774"/>
            <a:ext cx="12192000" cy="0"/>
          </a:xfrm>
          <a:prstGeom prst="line">
            <a:avLst/>
          </a:prstGeom>
          <a:ln w="25400">
            <a:solidFill>
              <a:srgbClr val="464F55"/>
            </a:solidFill>
          </a:ln>
          <a:effectLst/>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104689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71" r:id="rId3"/>
    <p:sldLayoutId id="2147483672" r:id="rId4"/>
  </p:sldLayoutIdLst>
  <p:hf hdr="0" ftr="0"/>
  <p:txStyles>
    <p:titleStyle>
      <a:lvl1pPr marL="0" marR="0" indent="0" algn="l" defTabSz="457189" rtl="0" eaLnBrk="1" fontAlgn="auto" latinLnBrk="0" hangingPunct="1">
        <a:lnSpc>
          <a:spcPct val="100000"/>
        </a:lnSpc>
        <a:spcBef>
          <a:spcPct val="0"/>
        </a:spcBef>
        <a:spcAft>
          <a:spcPts val="0"/>
        </a:spcAft>
        <a:buClrTx/>
        <a:buSzTx/>
        <a:buFontTx/>
        <a:buNone/>
        <a:tabLst/>
        <a:defRPr sz="2400" b="0" i="0" kern="1200">
          <a:solidFill>
            <a:srgbClr val="254776"/>
          </a:solidFill>
          <a:latin typeface="Arial" charset="0"/>
          <a:ea typeface="+mj-ea"/>
          <a:cs typeface="+mj-cs"/>
        </a:defRPr>
      </a:lvl1pPr>
    </p:titleStyle>
    <p:bodyStyle>
      <a:lvl1pPr marL="285750" indent="-285750" algn="l" defTabSz="457189" rtl="0" eaLnBrk="1" latinLnBrk="0" hangingPunct="1">
        <a:lnSpc>
          <a:spcPct val="100000"/>
        </a:lnSpc>
        <a:spcBef>
          <a:spcPts val="0"/>
        </a:spcBef>
        <a:spcAft>
          <a:spcPts val="800"/>
        </a:spcAft>
        <a:buClr>
          <a:srgbClr val="254776"/>
        </a:buClr>
        <a:buFont typeface="Arial" panose="020B0604020202020204" pitchFamily="34" charset="0"/>
        <a:buChar char="•"/>
        <a:defRPr sz="1800" b="0" i="0" kern="1200">
          <a:solidFill>
            <a:srgbClr val="464F55"/>
          </a:solidFill>
          <a:latin typeface="Arial" charset="0"/>
          <a:ea typeface="+mn-ea"/>
          <a:cs typeface="+mn-cs"/>
        </a:defRPr>
      </a:lvl1pPr>
      <a:lvl2pPr marL="646934" indent="-285744" algn="l" defTabSz="457189" rtl="0" eaLnBrk="1" latinLnBrk="0" hangingPunct="1">
        <a:lnSpc>
          <a:spcPct val="100000"/>
        </a:lnSpc>
        <a:spcBef>
          <a:spcPts val="0"/>
        </a:spcBef>
        <a:spcAft>
          <a:spcPts val="800"/>
        </a:spcAft>
        <a:buClr>
          <a:srgbClr val="254776"/>
        </a:buClr>
        <a:buSzPct val="65000"/>
        <a:buFont typeface="Courier New" panose="02070309020205020404" pitchFamily="49" charset="0"/>
        <a:buChar char="o"/>
        <a:defRPr sz="1800" b="0" i="0" kern="1200">
          <a:solidFill>
            <a:schemeClr val="tx1"/>
          </a:solidFill>
          <a:latin typeface="Arial" charset="0"/>
          <a:ea typeface="+mn-ea"/>
          <a:cs typeface="+mn-cs"/>
        </a:defRPr>
      </a:lvl2pPr>
      <a:lvl3pPr marL="902977" indent="-228594" algn="l" defTabSz="457189" rtl="0" eaLnBrk="1" latinLnBrk="0" hangingPunct="1">
        <a:lnSpc>
          <a:spcPct val="100000"/>
        </a:lnSpc>
        <a:spcBef>
          <a:spcPts val="0"/>
        </a:spcBef>
        <a:spcAft>
          <a:spcPts val="800"/>
        </a:spcAft>
        <a:buClr>
          <a:schemeClr val="tx1">
            <a:lumMod val="60000"/>
            <a:lumOff val="40000"/>
          </a:schemeClr>
        </a:buClr>
        <a:buFont typeface="Arial"/>
        <a:buChar char="•"/>
        <a:defRPr sz="1800" b="0" i="0" kern="1200">
          <a:solidFill>
            <a:schemeClr val="tx1"/>
          </a:solidFill>
          <a:latin typeface="Arial" charset="0"/>
          <a:ea typeface="+mn-ea"/>
          <a:cs typeface="+mn-cs"/>
        </a:defRPr>
      </a:lvl3pPr>
      <a:lvl4pPr marL="1168171" indent="-228594" algn="l" defTabSz="457189" rtl="0" eaLnBrk="1" latinLnBrk="0" hangingPunct="1">
        <a:lnSpc>
          <a:spcPct val="100000"/>
        </a:lnSpc>
        <a:spcBef>
          <a:spcPts val="0"/>
        </a:spcBef>
        <a:spcAft>
          <a:spcPts val="800"/>
        </a:spcAft>
        <a:buClr>
          <a:schemeClr val="tx1">
            <a:lumMod val="60000"/>
            <a:lumOff val="40000"/>
          </a:schemeClr>
        </a:buClr>
        <a:buSzPct val="65000"/>
        <a:buFont typeface="Courier New" panose="02070309020205020404" pitchFamily="49" charset="0"/>
        <a:buChar char="o"/>
        <a:defRPr sz="1800" b="0" i="0" kern="1200">
          <a:solidFill>
            <a:schemeClr val="tx1"/>
          </a:solidFill>
          <a:latin typeface="Arial" charset="0"/>
          <a:ea typeface="+mn-ea"/>
          <a:cs typeface="+mn-cs"/>
        </a:defRPr>
      </a:lvl4pPr>
      <a:lvl5pPr marL="1433364" indent="-228594" algn="l" defTabSz="457189" rtl="0" eaLnBrk="1" latinLnBrk="0" hangingPunct="1">
        <a:lnSpc>
          <a:spcPct val="100000"/>
        </a:lnSpc>
        <a:spcBef>
          <a:spcPts val="0"/>
        </a:spcBef>
        <a:spcAft>
          <a:spcPts val="800"/>
        </a:spcAft>
        <a:buClr>
          <a:schemeClr val="tx1">
            <a:lumMod val="60000"/>
            <a:lumOff val="40000"/>
          </a:schemeClr>
        </a:buClr>
        <a:buFont typeface="Arial" panose="020B0604020202020204" pitchFamily="34" charset="0"/>
        <a:buChar char="•"/>
        <a:defRPr sz="1800" b="0" i="0" kern="1200">
          <a:solidFill>
            <a:schemeClr val="tx1"/>
          </a:solidFill>
          <a:latin typeface="Arial" charset="0"/>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165A485-638C-FCBD-C3F2-3349EFB4D8F0}"/>
              </a:ext>
            </a:extLst>
          </p:cNvPr>
          <p:cNvPicPr>
            <a:picLocks noChangeAspect="1"/>
          </p:cNvPicPr>
          <p:nvPr/>
        </p:nvPicPr>
        <p:blipFill>
          <a:blip r:embed="rId3"/>
          <a:srcRect/>
          <a:stretch/>
        </p:blipFill>
        <p:spPr>
          <a:xfrm>
            <a:off x="318654" y="1833210"/>
            <a:ext cx="9292485" cy="1932625"/>
          </a:xfrm>
          <a:prstGeom prst="rect">
            <a:avLst/>
          </a:prstGeom>
        </p:spPr>
      </p:pic>
      <p:pic>
        <p:nvPicPr>
          <p:cNvPr id="9" name="Picture 8">
            <a:extLst>
              <a:ext uri="{FF2B5EF4-FFF2-40B4-BE49-F238E27FC236}">
                <a16:creationId xmlns:a16="http://schemas.microsoft.com/office/drawing/2014/main" id="{2144524B-F99E-C979-7127-BBBD61153614}"/>
              </a:ext>
            </a:extLst>
          </p:cNvPr>
          <p:cNvPicPr>
            <a:picLocks noChangeAspect="1"/>
          </p:cNvPicPr>
          <p:nvPr/>
        </p:nvPicPr>
        <p:blipFill>
          <a:blip r:embed="rId4"/>
          <a:srcRect/>
          <a:stretch/>
        </p:blipFill>
        <p:spPr>
          <a:xfrm>
            <a:off x="318654" y="3836808"/>
            <a:ext cx="9132982" cy="2257200"/>
          </a:xfrm>
          <a:prstGeom prst="rect">
            <a:avLst/>
          </a:prstGeom>
        </p:spPr>
      </p:pic>
      <p:sp>
        <p:nvSpPr>
          <p:cNvPr id="6" name="TextBox 5">
            <a:extLst>
              <a:ext uri="{FF2B5EF4-FFF2-40B4-BE49-F238E27FC236}">
                <a16:creationId xmlns:a16="http://schemas.microsoft.com/office/drawing/2014/main" id="{CC7CB5D3-6B0E-397C-7ED4-062B0FDB7E7B}"/>
              </a:ext>
            </a:extLst>
          </p:cNvPr>
          <p:cNvSpPr txBox="1"/>
          <p:nvPr/>
        </p:nvSpPr>
        <p:spPr>
          <a:xfrm>
            <a:off x="116856" y="1375347"/>
            <a:ext cx="11955695" cy="323165"/>
          </a:xfrm>
          <a:prstGeom prst="rect">
            <a:avLst/>
          </a:prstGeom>
          <a:noFill/>
        </p:spPr>
        <p:txBody>
          <a:bodyPr wrap="square">
            <a:spAutoFit/>
          </a:bodyPr>
          <a:lstStyle/>
          <a:p>
            <a:pPr marL="177800" lvl="0" algn="ctr">
              <a:defRPr/>
            </a:pPr>
            <a:r>
              <a:rPr lang="fr-CA" sz="1500" dirty="0">
                <a:solidFill>
                  <a:srgbClr val="254776"/>
                </a:solidFill>
                <a:latin typeface="Arial" panose="020B0604020202020204" pitchFamily="34" charset="0"/>
                <a:cs typeface="Arial" panose="020B0604020202020204" pitchFamily="34" charset="0"/>
              </a:rPr>
              <a:t>20 des 24 recommandations de la Commission sur les données probantes peuvent être regroupées en trois priorités de mise en œuvre</a:t>
            </a:r>
          </a:p>
        </p:txBody>
      </p:sp>
      <p:sp>
        <p:nvSpPr>
          <p:cNvPr id="7" name="TextBox 6">
            <a:extLst>
              <a:ext uri="{FF2B5EF4-FFF2-40B4-BE49-F238E27FC236}">
                <a16:creationId xmlns:a16="http://schemas.microsoft.com/office/drawing/2014/main" id="{058C07AB-497F-1D55-0534-2FF39E01F443}"/>
              </a:ext>
            </a:extLst>
          </p:cNvPr>
          <p:cNvSpPr txBox="1"/>
          <p:nvPr/>
        </p:nvSpPr>
        <p:spPr>
          <a:xfrm>
            <a:off x="629152" y="2293289"/>
            <a:ext cx="1732416" cy="938719"/>
          </a:xfrm>
          <a:prstGeom prst="rect">
            <a:avLst/>
          </a:prstGeom>
          <a:noFill/>
        </p:spPr>
        <p:txBody>
          <a:bodyPr wrap="square">
            <a:spAutoFit/>
          </a:bodyPr>
          <a:lstStyle/>
          <a:p>
            <a:pPr algn="ctr"/>
            <a:r>
              <a:rPr lang="fr-CA" sz="1100" b="1" dirty="0">
                <a:solidFill>
                  <a:srgbClr val="254776"/>
                </a:solidFill>
                <a:effectLst/>
                <a:latin typeface="+mj-lt"/>
              </a:rPr>
              <a:t>Formaliser</a:t>
            </a:r>
          </a:p>
          <a:p>
            <a:pPr algn="ctr"/>
            <a:r>
              <a:rPr lang="fr-CA" sz="1100" b="1" dirty="0">
                <a:solidFill>
                  <a:srgbClr val="254776"/>
                </a:solidFill>
                <a:effectLst/>
                <a:latin typeface="+mj-lt"/>
              </a:rPr>
              <a:t>et renforcer les</a:t>
            </a:r>
          </a:p>
          <a:p>
            <a:pPr algn="ctr"/>
            <a:r>
              <a:rPr lang="fr-CA" sz="1100" b="1" dirty="0">
                <a:solidFill>
                  <a:srgbClr val="254776"/>
                </a:solidFill>
                <a:effectLst/>
                <a:latin typeface="+mj-lt"/>
              </a:rPr>
              <a:t>systèmes nationaux d'appui </a:t>
            </a:r>
            <a:r>
              <a:rPr lang="fr-CA" sz="1100" b="1" dirty="0">
                <a:solidFill>
                  <a:srgbClr val="254776"/>
                </a:solidFill>
                <a:latin typeface="+mj-lt"/>
              </a:rPr>
              <a:t>aux données probantes</a:t>
            </a:r>
            <a:endParaRPr lang="fr-CA" sz="1100" b="1" dirty="0">
              <a:solidFill>
                <a:srgbClr val="254776"/>
              </a:solidFill>
              <a:effectLst/>
              <a:latin typeface="+mj-lt"/>
            </a:endParaRPr>
          </a:p>
        </p:txBody>
      </p:sp>
      <p:grpSp>
        <p:nvGrpSpPr>
          <p:cNvPr id="18" name="Group 17">
            <a:extLst>
              <a:ext uri="{FF2B5EF4-FFF2-40B4-BE49-F238E27FC236}">
                <a16:creationId xmlns:a16="http://schemas.microsoft.com/office/drawing/2014/main" id="{5AEAED4A-BA44-8CD5-63B5-7662CA470C00}"/>
              </a:ext>
            </a:extLst>
          </p:cNvPr>
          <p:cNvGrpSpPr/>
          <p:nvPr/>
        </p:nvGrpSpPr>
        <p:grpSpPr>
          <a:xfrm>
            <a:off x="1146809" y="4345466"/>
            <a:ext cx="676846" cy="1264628"/>
            <a:chOff x="1146809" y="4370866"/>
            <a:chExt cx="676846" cy="1264628"/>
          </a:xfrm>
        </p:grpSpPr>
        <p:sp>
          <p:nvSpPr>
            <p:cNvPr id="17" name="Rectangle 16">
              <a:extLst>
                <a:ext uri="{FF2B5EF4-FFF2-40B4-BE49-F238E27FC236}">
                  <a16:creationId xmlns:a16="http://schemas.microsoft.com/office/drawing/2014/main" id="{33F6789C-3EB8-9706-6773-7FDF4E8909C3}"/>
                </a:ext>
              </a:extLst>
            </p:cNvPr>
            <p:cNvSpPr/>
            <p:nvPr/>
          </p:nvSpPr>
          <p:spPr>
            <a:xfrm>
              <a:off x="1167064" y="5190137"/>
              <a:ext cx="656591" cy="445357"/>
            </a:xfrm>
            <a:prstGeom prst="rect">
              <a:avLst/>
            </a:prstGeom>
            <a:solidFill>
              <a:srgbClr val="F2F3F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8D63FE40-C9E2-BC8E-B125-84D0EE79B170}"/>
                </a:ext>
              </a:extLst>
            </p:cNvPr>
            <p:cNvSpPr/>
            <p:nvPr/>
          </p:nvSpPr>
          <p:spPr>
            <a:xfrm>
              <a:off x="1146809" y="4370866"/>
              <a:ext cx="656591" cy="445357"/>
            </a:xfrm>
            <a:prstGeom prst="rect">
              <a:avLst/>
            </a:prstGeom>
            <a:solidFill>
              <a:srgbClr val="F2F3F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12" name="TextBox 11">
            <a:extLst>
              <a:ext uri="{FF2B5EF4-FFF2-40B4-BE49-F238E27FC236}">
                <a16:creationId xmlns:a16="http://schemas.microsoft.com/office/drawing/2014/main" id="{B983F9D5-5BFA-ABBC-DF56-51EEBA9B0EBC}"/>
              </a:ext>
            </a:extLst>
          </p:cNvPr>
          <p:cNvSpPr txBox="1"/>
          <p:nvPr/>
        </p:nvSpPr>
        <p:spPr>
          <a:xfrm>
            <a:off x="850900" y="4453845"/>
            <a:ext cx="1629409" cy="1107996"/>
          </a:xfrm>
          <a:prstGeom prst="rect">
            <a:avLst/>
          </a:prstGeom>
          <a:noFill/>
        </p:spPr>
        <p:txBody>
          <a:bodyPr wrap="square">
            <a:spAutoFit/>
          </a:bodyPr>
          <a:lstStyle/>
          <a:p>
            <a:pPr algn="ctr"/>
            <a:r>
              <a:rPr lang="fr-CA" sz="1100" b="1" dirty="0">
                <a:solidFill>
                  <a:srgbClr val="254776"/>
                </a:solidFill>
                <a:latin typeface="+mj-lt"/>
              </a:rPr>
              <a:t>P</a:t>
            </a:r>
            <a:r>
              <a:rPr lang="fr-CA" sz="1100" b="1" dirty="0">
                <a:solidFill>
                  <a:srgbClr val="254776"/>
                </a:solidFill>
                <a:effectLst/>
                <a:latin typeface="+mj-lt"/>
              </a:rPr>
              <a:t>riorité précédente </a:t>
            </a:r>
          </a:p>
          <a:p>
            <a:pPr algn="ctr"/>
            <a:r>
              <a:rPr lang="fr-CA" sz="1100" b="1" dirty="0">
                <a:solidFill>
                  <a:srgbClr val="254776"/>
                </a:solidFill>
                <a:effectLst/>
                <a:latin typeface="+mj-lt"/>
              </a:rPr>
              <a:t>en plus de celle d’améliorer et tirer parti de l’architecture mondiale de données probantes</a:t>
            </a:r>
          </a:p>
        </p:txBody>
      </p:sp>
      <p:sp>
        <p:nvSpPr>
          <p:cNvPr id="2" name="Title 14">
            <a:extLst>
              <a:ext uri="{FF2B5EF4-FFF2-40B4-BE49-F238E27FC236}">
                <a16:creationId xmlns:a16="http://schemas.microsoft.com/office/drawing/2014/main" id="{B221BDC8-ED30-CA7C-FB16-4E3663470ABF}"/>
              </a:ext>
            </a:extLst>
          </p:cNvPr>
          <p:cNvSpPr txBox="1">
            <a:spLocks/>
          </p:cNvSpPr>
          <p:nvPr/>
        </p:nvSpPr>
        <p:spPr>
          <a:xfrm>
            <a:off x="267858" y="97077"/>
            <a:ext cx="8619154" cy="1006368"/>
          </a:xfrm>
          <a:prstGeom prst="rect">
            <a:avLst/>
          </a:prstGeom>
        </p:spPr>
        <p:txBody>
          <a:bodyPr vert="horz" lIns="91440" tIns="45720" rIns="91440" bIns="45720" rtlCol="0" anchor="ctr">
            <a:normAutofit/>
          </a:bodyPr>
          <a:lstStyle>
            <a:lvl1pPr marL="0" marR="0" indent="0" algn="l" defTabSz="457189" rtl="0" eaLnBrk="1" fontAlgn="auto" latinLnBrk="0" hangingPunct="1">
              <a:lnSpc>
                <a:spcPct val="100000"/>
              </a:lnSpc>
              <a:spcBef>
                <a:spcPct val="0"/>
              </a:spcBef>
              <a:spcAft>
                <a:spcPts val="0"/>
              </a:spcAft>
              <a:buClrTx/>
              <a:buSzTx/>
              <a:buFontTx/>
              <a:buNone/>
              <a:tabLst/>
              <a:defRPr sz="2400" b="0" i="0" kern="1200">
                <a:solidFill>
                  <a:srgbClr val="254776"/>
                </a:solidFill>
                <a:latin typeface="Arial" charset="0"/>
                <a:ea typeface="+mj-ea"/>
                <a:cs typeface="+mj-cs"/>
              </a:defRPr>
            </a:lvl1pPr>
          </a:lstStyle>
          <a:p>
            <a:pPr defTabSz="914400" hangingPunct="0">
              <a:spcBef>
                <a:spcPts val="0"/>
              </a:spcBef>
              <a:defRPr/>
            </a:pPr>
            <a:r>
              <a:rPr kumimoji="0" lang="en-CA" i="0" strike="noStrike" kern="0" cap="none" spc="0" normalizeH="0" baseline="0" noProof="0" dirty="0">
                <a:ln>
                  <a:noFill/>
                </a:ln>
                <a:solidFill>
                  <a:srgbClr val="234776"/>
                </a:solidFill>
                <a:effectLst/>
                <a:uLnTx/>
                <a:uFillTx/>
                <a:latin typeface="Arial"/>
                <a:cs typeface="Arial" panose="020B0604020202020204" pitchFamily="34" charset="0"/>
                <a:sym typeface="Arial"/>
              </a:rPr>
              <a:t>Annexe 2</a:t>
            </a:r>
            <a:endParaRPr lang="en-CA" kern="0" dirty="0">
              <a:solidFill>
                <a:srgbClr val="FF0000"/>
              </a:solidFill>
              <a:latin typeface="Arial"/>
              <a:cs typeface="Arial" panose="020B0604020202020204" pitchFamily="34" charset="0"/>
              <a:sym typeface="Arial"/>
            </a:endParaRPr>
          </a:p>
        </p:txBody>
      </p:sp>
      <p:sp>
        <p:nvSpPr>
          <p:cNvPr id="14" name="Rectangle 13">
            <a:extLst>
              <a:ext uri="{FF2B5EF4-FFF2-40B4-BE49-F238E27FC236}">
                <a16:creationId xmlns:a16="http://schemas.microsoft.com/office/drawing/2014/main" id="{8010C278-DD1C-D209-BA0E-F71198FBC898}"/>
              </a:ext>
            </a:extLst>
          </p:cNvPr>
          <p:cNvSpPr/>
          <p:nvPr/>
        </p:nvSpPr>
        <p:spPr>
          <a:xfrm rot="16200000">
            <a:off x="5168165" y="1406671"/>
            <a:ext cx="4463047" cy="5316121"/>
          </a:xfrm>
          <a:prstGeom prst="rect">
            <a:avLst/>
          </a:prstGeom>
          <a:gradFill>
            <a:gsLst>
              <a:gs pos="0">
                <a:schemeClr val="accent1">
                  <a:tint val="100000"/>
                  <a:shade val="100000"/>
                  <a:satMod val="130000"/>
                </a:schemeClr>
              </a:gs>
              <a:gs pos="100000">
                <a:schemeClr val="bg1">
                  <a:alpha val="0"/>
                </a:schemeClr>
              </a:gs>
              <a:gs pos="0">
                <a:schemeClr val="bg1"/>
              </a:gs>
            </a:gsLst>
            <a:lin ang="162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01EF1915-2FBE-772D-C0CE-982677E20346}"/>
              </a:ext>
            </a:extLst>
          </p:cNvPr>
          <p:cNvSpPr txBox="1"/>
          <p:nvPr/>
        </p:nvSpPr>
        <p:spPr>
          <a:xfrm>
            <a:off x="2233773" y="1848583"/>
            <a:ext cx="9838778" cy="2000548"/>
          </a:xfrm>
          <a:prstGeom prst="rect">
            <a:avLst/>
          </a:prstGeom>
          <a:noFill/>
        </p:spPr>
        <p:txBody>
          <a:bodyPr wrap="square">
            <a:spAutoFit/>
          </a:bodyPr>
          <a:lstStyle/>
          <a:p>
            <a:pPr marL="177800">
              <a:defRPr/>
            </a:pPr>
            <a:r>
              <a:rPr lang="fr-CA" sz="1200" b="1" dirty="0">
                <a:solidFill>
                  <a:srgbClr val="254776"/>
                </a:solidFill>
                <a:latin typeface="Arial" panose="020B0604020202020204" pitchFamily="34" charset="0"/>
                <a:cs typeface="Arial" panose="020B0604020202020204" pitchFamily="34" charset="0"/>
              </a:rPr>
              <a:t>Décideurs gouvernementaux </a:t>
            </a:r>
            <a:r>
              <a:rPr lang="fr-CA" sz="1200" dirty="0">
                <a:solidFill>
                  <a:srgbClr val="254776"/>
                </a:solidFill>
                <a:latin typeface="Arial" panose="020B0604020202020204" pitchFamily="34" charset="0"/>
                <a:cs typeface="Arial" panose="020B0604020202020204" pitchFamily="34" charset="0"/>
              </a:rPr>
              <a:t>- Quatre recommandations en appelaient à des systèmes nationaux d’appui aux données probantes [5], du personnel d’appui aux données probantes et des partenariats [6], des conseillers scientifiques [7] et des organismes consultatifs [8] </a:t>
            </a:r>
          </a:p>
          <a:p>
            <a:pPr marL="177800">
              <a:defRPr/>
            </a:pPr>
            <a:endParaRPr lang="fr-CA" sz="600" dirty="0">
              <a:solidFill>
                <a:srgbClr val="254776"/>
              </a:solidFill>
              <a:latin typeface="Arial" panose="020B0604020202020204" pitchFamily="34" charset="0"/>
              <a:cs typeface="Arial" panose="020B0604020202020204" pitchFamily="34" charset="0"/>
            </a:endParaRPr>
          </a:p>
          <a:p>
            <a:pPr marL="177800">
              <a:defRPr/>
            </a:pPr>
            <a:r>
              <a:rPr lang="fr-CA" sz="1200" b="1" dirty="0">
                <a:solidFill>
                  <a:srgbClr val="254776"/>
                </a:solidFill>
                <a:latin typeface="Arial" panose="020B0604020202020204" pitchFamily="34" charset="0"/>
                <a:cs typeface="Arial" panose="020B0604020202020204" pitchFamily="34" charset="0"/>
              </a:rPr>
              <a:t>Leaders organisationnels, professionnels et citoyens </a:t>
            </a:r>
            <a:r>
              <a:rPr lang="fr-CA" sz="1200" dirty="0">
                <a:solidFill>
                  <a:srgbClr val="254776"/>
                </a:solidFill>
                <a:latin typeface="Arial" panose="020B0604020202020204" pitchFamily="34" charset="0"/>
                <a:cs typeface="Arial" panose="020B0604020202020204" pitchFamily="34" charset="0"/>
              </a:rPr>
              <a:t>- Une recommandation en appelait à chaque association organisationnelle, organisme professionnel et groupe de la société civile axés sur l’impact à contribuer de manière significative à son système national d’appui aux données probantes [12] </a:t>
            </a:r>
          </a:p>
          <a:p>
            <a:pPr marL="177800">
              <a:defRPr/>
            </a:pPr>
            <a:endParaRPr lang="fr-CA" sz="600" dirty="0">
              <a:solidFill>
                <a:srgbClr val="254776"/>
              </a:solidFill>
              <a:latin typeface="Arial" panose="020B0604020202020204" pitchFamily="34" charset="0"/>
              <a:cs typeface="Arial" panose="020B0604020202020204" pitchFamily="34" charset="0"/>
            </a:endParaRPr>
          </a:p>
          <a:p>
            <a:pPr marL="177800">
              <a:defRPr/>
            </a:pPr>
            <a:r>
              <a:rPr lang="fr-CA" sz="1200" b="1" dirty="0">
                <a:solidFill>
                  <a:srgbClr val="254776"/>
                </a:solidFill>
                <a:latin typeface="Arial" panose="020B0604020202020204" pitchFamily="34" charset="0"/>
                <a:cs typeface="Arial" panose="020B0604020202020204" pitchFamily="34" charset="0"/>
              </a:rPr>
              <a:t>Intermédiaires de données probantes </a:t>
            </a:r>
            <a:r>
              <a:rPr lang="fr-CA" sz="1200" dirty="0">
                <a:solidFill>
                  <a:srgbClr val="254776"/>
                </a:solidFill>
                <a:latin typeface="Arial" panose="020B0604020202020204" pitchFamily="34" charset="0"/>
                <a:cs typeface="Arial" panose="020B0604020202020204" pitchFamily="34" charset="0"/>
              </a:rPr>
              <a:t>- Une recommandation en appelait à des intermédiaires de données probantes dédiés pour soutenir les décideurs avec les meilleures données probantes et les producteurs de données probantes avec des idées et des opportunités pour avoir un impact [14], et une autre recommandation appelait à être plus réactif afin de faire les liens entre les questions auxquelles nous faisons face et les meilleures données probantes disponibles [16] </a:t>
            </a:r>
          </a:p>
        </p:txBody>
      </p:sp>
      <p:sp>
        <p:nvSpPr>
          <p:cNvPr id="4" name="TextBox 3">
            <a:extLst>
              <a:ext uri="{FF2B5EF4-FFF2-40B4-BE49-F238E27FC236}">
                <a16:creationId xmlns:a16="http://schemas.microsoft.com/office/drawing/2014/main" id="{E3F2A319-2BF1-43DC-63C1-475E89F32CE6}"/>
              </a:ext>
            </a:extLst>
          </p:cNvPr>
          <p:cNvSpPr txBox="1"/>
          <p:nvPr/>
        </p:nvSpPr>
        <p:spPr>
          <a:xfrm>
            <a:off x="2233773" y="3984252"/>
            <a:ext cx="9838778" cy="2000548"/>
          </a:xfrm>
          <a:prstGeom prst="rect">
            <a:avLst/>
          </a:prstGeom>
          <a:noFill/>
        </p:spPr>
        <p:txBody>
          <a:bodyPr wrap="square">
            <a:spAutoFit/>
          </a:bodyPr>
          <a:lstStyle/>
          <a:p>
            <a:pPr marL="177800">
              <a:defRPr/>
            </a:pPr>
            <a:r>
              <a:rPr lang="fr-CA" sz="1200" b="1" dirty="0">
                <a:solidFill>
                  <a:srgbClr val="254776"/>
                </a:solidFill>
                <a:latin typeface="Arial" panose="020B0604020202020204" pitchFamily="34" charset="0"/>
                <a:cs typeface="Arial" panose="020B0604020202020204" pitchFamily="34" charset="0"/>
              </a:rPr>
              <a:t>Décideurs gouvernementaux </a:t>
            </a:r>
            <a:r>
              <a:rPr lang="fr-CA" sz="1200" dirty="0">
                <a:solidFill>
                  <a:srgbClr val="254776"/>
                </a:solidFill>
                <a:latin typeface="Arial" panose="020B0604020202020204" pitchFamily="34" charset="0"/>
                <a:cs typeface="Arial" panose="020B0604020202020204" pitchFamily="34" charset="0"/>
              </a:rPr>
              <a:t>- Une recommandation en appelait à la constitution d’un stock de données probantes plus diversifié [9] </a:t>
            </a:r>
          </a:p>
          <a:p>
            <a:pPr marL="177800">
              <a:defRPr/>
            </a:pPr>
            <a:endParaRPr lang="fr-CA" sz="600" dirty="0">
              <a:solidFill>
                <a:srgbClr val="254776"/>
              </a:solidFill>
              <a:latin typeface="Arial" panose="020B0604020202020204" pitchFamily="34" charset="0"/>
              <a:cs typeface="Arial" panose="020B0604020202020204" pitchFamily="34" charset="0"/>
            </a:endParaRPr>
          </a:p>
          <a:p>
            <a:pPr marL="177800">
              <a:defRPr/>
            </a:pPr>
            <a:r>
              <a:rPr lang="fr-CA" sz="1200" b="1" dirty="0">
                <a:solidFill>
                  <a:srgbClr val="254776"/>
                </a:solidFill>
                <a:latin typeface="Arial" panose="020B0604020202020204" pitchFamily="34" charset="0"/>
                <a:cs typeface="Arial" panose="020B0604020202020204" pitchFamily="34" charset="0"/>
              </a:rPr>
              <a:t>Producteurs de données probantes axées sur l'impact </a:t>
            </a:r>
            <a:r>
              <a:rPr lang="fr-CA" sz="1200" dirty="0">
                <a:solidFill>
                  <a:srgbClr val="254776"/>
                </a:solidFill>
                <a:latin typeface="Arial" panose="020B0604020202020204" pitchFamily="34" charset="0"/>
                <a:cs typeface="Arial" panose="020B0604020202020204" pitchFamily="34" charset="0"/>
              </a:rPr>
              <a:t>– Cinq recommandations en appelaient à : 1) combler les lacunes et adhérer aux normes [17] ; 2) répondre, référer ou travailler avec d’autres [18] ; 3) apprendre des groupes de données probantes dans d’autres secteurs [19]; 4) être prêt à pivoter pour faire face aux urgences mondiales [20] ; et 5) rendre les données probantes plus compréhensibles [21] ; et une sixième recommandation appelait les établissements universitaires à inciter les membres du corps professoral à contribuer à leurs systèmes nationaux d’appui aux données probantes et aux biens publics mondiaux liés aux données probantes [22] </a:t>
            </a:r>
          </a:p>
          <a:p>
            <a:pPr marL="177800">
              <a:defRPr/>
            </a:pPr>
            <a:endParaRPr lang="fr-CA" sz="600" dirty="0">
              <a:solidFill>
                <a:srgbClr val="254776"/>
              </a:solidFill>
              <a:latin typeface="Arial" panose="020B0604020202020204" pitchFamily="34" charset="0"/>
              <a:cs typeface="Arial" panose="020B0604020202020204" pitchFamily="34" charset="0"/>
            </a:endParaRPr>
          </a:p>
          <a:p>
            <a:pPr marL="177800">
              <a:defRPr/>
            </a:pPr>
            <a:r>
              <a:rPr lang="fr-CA" sz="1200" b="1" dirty="0">
                <a:solidFill>
                  <a:srgbClr val="254776"/>
                </a:solidFill>
                <a:latin typeface="Arial" panose="020B0604020202020204" pitchFamily="34" charset="0"/>
                <a:cs typeface="Arial" panose="020B0604020202020204" pitchFamily="34" charset="0"/>
              </a:rPr>
              <a:t>Bailleurs de fonds </a:t>
            </a:r>
            <a:r>
              <a:rPr lang="fr-CA" sz="1200" dirty="0">
                <a:solidFill>
                  <a:srgbClr val="254776"/>
                </a:solidFill>
                <a:latin typeface="Arial" panose="020B0604020202020204" pitchFamily="34" charset="0"/>
                <a:cs typeface="Arial" panose="020B0604020202020204" pitchFamily="34" charset="0"/>
              </a:rPr>
              <a:t>– Une recommandation appelait à dépenser « plus intelligemment », et idéalement plus, sur le soutien aux données probantes, en particulier sur les systèmes nationaux d’appui aux données probantes et d’allouer certains fonds aux biens publics mondiaux liés aux données probantes [24]</a:t>
            </a:r>
          </a:p>
        </p:txBody>
      </p:sp>
    </p:spTree>
    <p:extLst>
      <p:ext uri="{BB962C8B-B14F-4D97-AF65-F5344CB8AC3E}">
        <p14:creationId xmlns:p14="http://schemas.microsoft.com/office/powerpoint/2010/main" val="3907343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165A485-638C-FCBD-C3F2-3349EFB4D8F0}"/>
              </a:ext>
            </a:extLst>
          </p:cNvPr>
          <p:cNvPicPr>
            <a:picLocks noChangeAspect="1"/>
          </p:cNvPicPr>
          <p:nvPr/>
        </p:nvPicPr>
        <p:blipFill>
          <a:blip r:embed="rId3"/>
          <a:srcRect/>
          <a:stretch/>
        </p:blipFill>
        <p:spPr>
          <a:xfrm>
            <a:off x="447741" y="1306924"/>
            <a:ext cx="9083886" cy="1918390"/>
          </a:xfrm>
          <a:prstGeom prst="rect">
            <a:avLst/>
          </a:prstGeom>
        </p:spPr>
      </p:pic>
      <p:pic>
        <p:nvPicPr>
          <p:cNvPr id="9" name="Picture 8">
            <a:extLst>
              <a:ext uri="{FF2B5EF4-FFF2-40B4-BE49-F238E27FC236}">
                <a16:creationId xmlns:a16="http://schemas.microsoft.com/office/drawing/2014/main" id="{2144524B-F99E-C979-7127-BBBD61153614}"/>
              </a:ext>
            </a:extLst>
          </p:cNvPr>
          <p:cNvPicPr>
            <a:picLocks noChangeAspect="1"/>
          </p:cNvPicPr>
          <p:nvPr/>
        </p:nvPicPr>
        <p:blipFill>
          <a:blip r:embed="rId4"/>
          <a:srcRect/>
          <a:stretch/>
        </p:blipFill>
        <p:spPr>
          <a:xfrm>
            <a:off x="477082" y="3300688"/>
            <a:ext cx="9054548" cy="1920926"/>
          </a:xfrm>
          <a:prstGeom prst="rect">
            <a:avLst/>
          </a:prstGeom>
        </p:spPr>
      </p:pic>
      <p:sp>
        <p:nvSpPr>
          <p:cNvPr id="5" name="Rectangle 4">
            <a:extLst>
              <a:ext uri="{FF2B5EF4-FFF2-40B4-BE49-F238E27FC236}">
                <a16:creationId xmlns:a16="http://schemas.microsoft.com/office/drawing/2014/main" id="{2971DF9C-77E2-0A30-C433-0D3B0FD44A82}"/>
              </a:ext>
            </a:extLst>
          </p:cNvPr>
          <p:cNvSpPr/>
          <p:nvPr/>
        </p:nvSpPr>
        <p:spPr>
          <a:xfrm rot="16200000">
            <a:off x="5650382" y="612376"/>
            <a:ext cx="4024068" cy="5316121"/>
          </a:xfrm>
          <a:prstGeom prst="rect">
            <a:avLst/>
          </a:prstGeom>
          <a:gradFill>
            <a:gsLst>
              <a:gs pos="0">
                <a:schemeClr val="accent1">
                  <a:tint val="100000"/>
                  <a:shade val="100000"/>
                  <a:satMod val="130000"/>
                </a:schemeClr>
              </a:gs>
              <a:gs pos="100000">
                <a:schemeClr val="bg1">
                  <a:alpha val="0"/>
                </a:schemeClr>
              </a:gs>
              <a:gs pos="0">
                <a:schemeClr val="bg1"/>
              </a:gs>
            </a:gsLst>
            <a:lin ang="162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CA" dirty="0"/>
          </a:p>
        </p:txBody>
      </p:sp>
      <p:sp>
        <p:nvSpPr>
          <p:cNvPr id="11" name="TextBox 10">
            <a:extLst>
              <a:ext uri="{FF2B5EF4-FFF2-40B4-BE49-F238E27FC236}">
                <a16:creationId xmlns:a16="http://schemas.microsoft.com/office/drawing/2014/main" id="{01EF1915-2FBE-772D-C0CE-982677E20346}"/>
              </a:ext>
            </a:extLst>
          </p:cNvPr>
          <p:cNvSpPr txBox="1"/>
          <p:nvPr/>
        </p:nvSpPr>
        <p:spPr>
          <a:xfrm>
            <a:off x="2233773" y="1445631"/>
            <a:ext cx="9324055" cy="1461939"/>
          </a:xfrm>
          <a:prstGeom prst="rect">
            <a:avLst/>
          </a:prstGeom>
          <a:noFill/>
        </p:spPr>
        <p:txBody>
          <a:bodyPr wrap="square">
            <a:spAutoFit/>
          </a:bodyPr>
          <a:lstStyle/>
          <a:p>
            <a:pPr marL="177800">
              <a:defRPr/>
            </a:pPr>
            <a:endParaRPr lang="fr-CA" sz="500" b="1" dirty="0">
              <a:solidFill>
                <a:srgbClr val="254776"/>
              </a:solidFill>
              <a:latin typeface="Arial" panose="020B0604020202020204" pitchFamily="34" charset="0"/>
              <a:cs typeface="Arial" panose="020B0604020202020204" pitchFamily="34" charset="0"/>
            </a:endParaRPr>
          </a:p>
          <a:p>
            <a:pPr marL="177800">
              <a:defRPr/>
            </a:pPr>
            <a:r>
              <a:rPr lang="fr-CA" sz="1200" b="1" dirty="0">
                <a:solidFill>
                  <a:srgbClr val="254776"/>
                </a:solidFill>
                <a:latin typeface="Arial" panose="020B0604020202020204" pitchFamily="34" charset="0"/>
                <a:cs typeface="Arial" panose="020B0604020202020204" pitchFamily="34" charset="0"/>
              </a:rPr>
              <a:t>Décideurs gouvernementaux </a:t>
            </a:r>
            <a:r>
              <a:rPr lang="fr-CA" sz="1200" dirty="0">
                <a:solidFill>
                  <a:srgbClr val="254776"/>
                </a:solidFill>
                <a:latin typeface="Arial" panose="020B0604020202020204" pitchFamily="34" charset="0"/>
                <a:cs typeface="Arial" panose="020B0604020202020204" pitchFamily="34" charset="0"/>
              </a:rPr>
              <a:t>- Une recommandation appelait à encourager la science ouverte en tant que catalyseur clé pour l'utilisation des données probantes dans la prise de décision [10] et une autre pour garantir que les systèmes réglementaires et les programmes de validation en cours pour l'intelligence artificielle (IA) optimisent les avantages de l'IA pour les systèmes d'appui aux données probantes et minimisent ses inconvénients [11]</a:t>
            </a:r>
          </a:p>
          <a:p>
            <a:pPr marL="177800">
              <a:defRPr/>
            </a:pPr>
            <a:endParaRPr lang="fr-CA" sz="1200" dirty="0">
              <a:solidFill>
                <a:srgbClr val="254776"/>
              </a:solidFill>
              <a:latin typeface="Arial" panose="020B0604020202020204" pitchFamily="34" charset="0"/>
              <a:cs typeface="Arial" panose="020B0604020202020204" pitchFamily="34" charset="0"/>
            </a:endParaRPr>
          </a:p>
          <a:p>
            <a:pPr marL="177800">
              <a:defRPr/>
            </a:pPr>
            <a:r>
              <a:rPr lang="fr-CA" sz="1200" b="1" dirty="0">
                <a:solidFill>
                  <a:srgbClr val="254776"/>
                </a:solidFill>
                <a:latin typeface="Arial" panose="020B0604020202020204" pitchFamily="34" charset="0"/>
                <a:cs typeface="Arial" panose="020B0604020202020204" pitchFamily="34" charset="0"/>
              </a:rPr>
              <a:t>Producteurs de données probantes axées sur l'impact </a:t>
            </a:r>
            <a:r>
              <a:rPr lang="fr-CA" sz="1200" dirty="0">
                <a:solidFill>
                  <a:srgbClr val="254776"/>
                </a:solidFill>
                <a:latin typeface="Arial" panose="020B0604020202020204" pitchFamily="34" charset="0"/>
                <a:cs typeface="Arial" panose="020B0604020202020204" pitchFamily="34" charset="0"/>
              </a:rPr>
              <a:t>- Une recommandation appelaient les journaux scientifiques à améliorer la manière dont ils soutiennent l'utilisation des meilleures données probantes [23]</a:t>
            </a:r>
            <a:endParaRPr kumimoji="0" lang="fr-CA" sz="12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p:txBody>
      </p:sp>
      <p:sp>
        <p:nvSpPr>
          <p:cNvPr id="4" name="TextBox 3">
            <a:extLst>
              <a:ext uri="{FF2B5EF4-FFF2-40B4-BE49-F238E27FC236}">
                <a16:creationId xmlns:a16="http://schemas.microsoft.com/office/drawing/2014/main" id="{92C26060-575D-5DCA-CD95-1FC2CF3AA500}"/>
              </a:ext>
            </a:extLst>
          </p:cNvPr>
          <p:cNvSpPr txBox="1"/>
          <p:nvPr/>
        </p:nvSpPr>
        <p:spPr>
          <a:xfrm>
            <a:off x="1484784" y="5244370"/>
            <a:ext cx="10230134" cy="1015663"/>
          </a:xfrm>
          <a:prstGeom prst="rect">
            <a:avLst/>
          </a:prstGeom>
          <a:noFill/>
        </p:spPr>
        <p:txBody>
          <a:bodyPr wrap="square">
            <a:spAutoFit/>
          </a:bodyPr>
          <a:lstStyle/>
          <a:p>
            <a:pPr marL="177800">
              <a:defRPr/>
            </a:pPr>
            <a:r>
              <a:rPr kumimoji="0" lang="fr-CA" sz="12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Quatre recommandations supplémentaires feront l'objet d'une attention future, notamment :</a:t>
            </a:r>
          </a:p>
          <a:p>
            <a:pPr marL="447675" lvl="1" indent="-271463">
              <a:buFont typeface="Arial" panose="020B0604020202020204" pitchFamily="34" charset="0"/>
              <a:buChar char="•"/>
              <a:defRPr/>
            </a:pPr>
            <a:r>
              <a:rPr kumimoji="0" lang="fr-CA" sz="12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deux recommandations ciblant tous ceux qui peuvent agir, l'une étant un appel à l’action [1] et la seconde une nouvelle norme proposée pour répondre - demander des données probantes - chaque fois qu'une allégation est faite (par exemple, telle intervention fonctionne) [2]</a:t>
            </a:r>
          </a:p>
          <a:p>
            <a:pPr marL="447675" lvl="1" indent="-271463">
              <a:buFont typeface="Arial" panose="020B0604020202020204" pitchFamily="34" charset="0"/>
              <a:buChar char="•"/>
              <a:defRPr/>
            </a:pPr>
            <a:r>
              <a:rPr kumimoji="0" lang="fr-CA" sz="12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deux recommandations ciblant les organisations multilatérales, l'une appelant à une résolution par les organisations multilatérales [3] et la seconde à la production d’un rapport phare [4].</a:t>
            </a:r>
          </a:p>
        </p:txBody>
      </p:sp>
      <p:sp>
        <p:nvSpPr>
          <p:cNvPr id="7" name="TextBox 6">
            <a:extLst>
              <a:ext uri="{FF2B5EF4-FFF2-40B4-BE49-F238E27FC236}">
                <a16:creationId xmlns:a16="http://schemas.microsoft.com/office/drawing/2014/main" id="{3081D8F5-DCDE-A87F-31A7-25EDD5B0688C}"/>
              </a:ext>
            </a:extLst>
          </p:cNvPr>
          <p:cNvSpPr txBox="1"/>
          <p:nvPr/>
        </p:nvSpPr>
        <p:spPr>
          <a:xfrm>
            <a:off x="830786" y="1713359"/>
            <a:ext cx="1384196" cy="1107996"/>
          </a:xfrm>
          <a:prstGeom prst="rect">
            <a:avLst/>
          </a:prstGeom>
          <a:noFill/>
        </p:spPr>
        <p:txBody>
          <a:bodyPr wrap="square">
            <a:spAutoFit/>
          </a:bodyPr>
          <a:lstStyle/>
          <a:p>
            <a:pPr algn="ctr"/>
            <a:r>
              <a:rPr lang="fr-CA" sz="1100" b="1" dirty="0">
                <a:solidFill>
                  <a:srgbClr val="254776"/>
                </a:solidFill>
                <a:effectLst/>
                <a:latin typeface="+mj-lt"/>
              </a:rPr>
              <a:t>Améliorer</a:t>
            </a:r>
          </a:p>
          <a:p>
            <a:pPr algn="ctr"/>
            <a:r>
              <a:rPr lang="fr-CA" sz="1100" b="1" dirty="0">
                <a:solidFill>
                  <a:srgbClr val="254776"/>
                </a:solidFill>
                <a:effectLst/>
                <a:latin typeface="+mj-lt"/>
              </a:rPr>
              <a:t>et tirer parti de l’architecture mondiale de données probantes</a:t>
            </a:r>
          </a:p>
        </p:txBody>
      </p:sp>
      <p:sp>
        <p:nvSpPr>
          <p:cNvPr id="12" name="TextBox 11">
            <a:extLst>
              <a:ext uri="{FF2B5EF4-FFF2-40B4-BE49-F238E27FC236}">
                <a16:creationId xmlns:a16="http://schemas.microsoft.com/office/drawing/2014/main" id="{338C5A11-C12D-F778-1D40-398E4900DBB8}"/>
              </a:ext>
            </a:extLst>
          </p:cNvPr>
          <p:cNvSpPr txBox="1"/>
          <p:nvPr/>
        </p:nvSpPr>
        <p:spPr>
          <a:xfrm>
            <a:off x="841419" y="3755625"/>
            <a:ext cx="1384196" cy="938719"/>
          </a:xfrm>
          <a:prstGeom prst="rect">
            <a:avLst/>
          </a:prstGeom>
          <a:noFill/>
        </p:spPr>
        <p:txBody>
          <a:bodyPr wrap="square">
            <a:spAutoFit/>
          </a:bodyPr>
          <a:lstStyle/>
          <a:p>
            <a:pPr algn="ctr"/>
            <a:r>
              <a:rPr lang="fr-CA" sz="1100" b="1" dirty="0">
                <a:solidFill>
                  <a:srgbClr val="254776"/>
                </a:solidFill>
                <a:effectLst/>
                <a:latin typeface="Arial" panose="020B0604020202020204" pitchFamily="34" charset="0"/>
                <a:cs typeface="Arial" panose="020B0604020202020204" pitchFamily="34" charset="0"/>
              </a:rPr>
              <a:t>Placer les données probantes</a:t>
            </a:r>
          </a:p>
          <a:p>
            <a:pPr algn="ctr"/>
            <a:r>
              <a:rPr lang="fr-CA" sz="1100" b="1" dirty="0">
                <a:solidFill>
                  <a:srgbClr val="254776"/>
                </a:solidFill>
                <a:effectLst/>
                <a:latin typeface="Arial" panose="020B0604020202020204" pitchFamily="34" charset="0"/>
                <a:cs typeface="Arial" panose="020B0604020202020204" pitchFamily="34" charset="0"/>
              </a:rPr>
              <a:t>au cœur de la </a:t>
            </a:r>
          </a:p>
          <a:p>
            <a:pPr algn="ctr"/>
            <a:r>
              <a:rPr lang="fr-CA" sz="1100" b="1" dirty="0">
                <a:solidFill>
                  <a:srgbClr val="254776"/>
                </a:solidFill>
                <a:effectLst/>
                <a:latin typeface="Arial" panose="020B0604020202020204" pitchFamily="34" charset="0"/>
                <a:cs typeface="Arial" panose="020B0604020202020204" pitchFamily="34" charset="0"/>
              </a:rPr>
              <a:t>vie quotidienne</a:t>
            </a:r>
          </a:p>
        </p:txBody>
      </p:sp>
      <p:sp>
        <p:nvSpPr>
          <p:cNvPr id="2" name="Title 14">
            <a:extLst>
              <a:ext uri="{FF2B5EF4-FFF2-40B4-BE49-F238E27FC236}">
                <a16:creationId xmlns:a16="http://schemas.microsoft.com/office/drawing/2014/main" id="{051D6788-1E80-3E05-15AF-0DAA1155E616}"/>
              </a:ext>
            </a:extLst>
          </p:cNvPr>
          <p:cNvSpPr txBox="1">
            <a:spLocks/>
          </p:cNvSpPr>
          <p:nvPr/>
        </p:nvSpPr>
        <p:spPr>
          <a:xfrm>
            <a:off x="267858" y="97077"/>
            <a:ext cx="8619154" cy="1006368"/>
          </a:xfrm>
          <a:prstGeom prst="rect">
            <a:avLst/>
          </a:prstGeom>
        </p:spPr>
        <p:txBody>
          <a:bodyPr vert="horz" lIns="91440" tIns="45720" rIns="91440" bIns="45720" rtlCol="0" anchor="ctr">
            <a:normAutofit/>
          </a:bodyPr>
          <a:lstStyle>
            <a:lvl1pPr marL="0" marR="0" indent="0" algn="l" defTabSz="457189" rtl="0" eaLnBrk="1" fontAlgn="auto" latinLnBrk="0" hangingPunct="1">
              <a:lnSpc>
                <a:spcPct val="100000"/>
              </a:lnSpc>
              <a:spcBef>
                <a:spcPct val="0"/>
              </a:spcBef>
              <a:spcAft>
                <a:spcPts val="0"/>
              </a:spcAft>
              <a:buClrTx/>
              <a:buSzTx/>
              <a:buFontTx/>
              <a:buNone/>
              <a:tabLst/>
              <a:defRPr sz="2400" b="0" i="0" kern="1200">
                <a:solidFill>
                  <a:srgbClr val="254776"/>
                </a:solidFill>
                <a:latin typeface="Arial" charset="0"/>
                <a:ea typeface="+mj-ea"/>
                <a:cs typeface="+mj-cs"/>
              </a:defRPr>
            </a:lvl1pPr>
          </a:lstStyle>
          <a:p>
            <a:pPr defTabSz="914400" hangingPunct="0">
              <a:spcBef>
                <a:spcPts val="0"/>
              </a:spcBef>
              <a:defRPr/>
            </a:pPr>
            <a:r>
              <a:rPr kumimoji="0" lang="en-CA" i="0" strike="noStrike" kern="0" cap="none" spc="0" normalizeH="0" baseline="0" noProof="0" dirty="0">
                <a:ln>
                  <a:noFill/>
                </a:ln>
                <a:solidFill>
                  <a:srgbClr val="234776"/>
                </a:solidFill>
                <a:effectLst/>
                <a:uLnTx/>
                <a:uFillTx/>
                <a:latin typeface="Arial"/>
                <a:cs typeface="Arial" panose="020B0604020202020204" pitchFamily="34" charset="0"/>
                <a:sym typeface="Arial"/>
              </a:rPr>
              <a:t>Annexe 2 </a:t>
            </a:r>
            <a:r>
              <a:rPr lang="en-CA" sz="1800" kern="0" dirty="0">
                <a:solidFill>
                  <a:srgbClr val="234776"/>
                </a:solidFill>
                <a:latin typeface="Arial"/>
                <a:cs typeface="Arial" panose="020B0604020202020204" pitchFamily="34" charset="0"/>
                <a:sym typeface="Arial"/>
              </a:rPr>
              <a:t>(suite)</a:t>
            </a:r>
            <a:endParaRPr lang="en-CA" sz="800" kern="0" dirty="0">
              <a:solidFill>
                <a:srgbClr val="FF0000"/>
              </a:solidFill>
              <a:latin typeface="Arial"/>
              <a:cs typeface="Arial" panose="020B0604020202020204" pitchFamily="34" charset="0"/>
              <a:sym typeface="Arial"/>
            </a:endParaRPr>
          </a:p>
        </p:txBody>
      </p:sp>
      <p:sp>
        <p:nvSpPr>
          <p:cNvPr id="6" name="TextBox 5">
            <a:extLst>
              <a:ext uri="{FF2B5EF4-FFF2-40B4-BE49-F238E27FC236}">
                <a16:creationId xmlns:a16="http://schemas.microsoft.com/office/drawing/2014/main" id="{660F2127-2189-5525-9716-3661381BF8A9}"/>
              </a:ext>
            </a:extLst>
          </p:cNvPr>
          <p:cNvSpPr txBox="1"/>
          <p:nvPr/>
        </p:nvSpPr>
        <p:spPr>
          <a:xfrm>
            <a:off x="2233773" y="3451282"/>
            <a:ext cx="9324055" cy="1569660"/>
          </a:xfrm>
          <a:prstGeom prst="rect">
            <a:avLst/>
          </a:prstGeom>
          <a:noFill/>
        </p:spPr>
        <p:txBody>
          <a:bodyPr wrap="square">
            <a:spAutoFit/>
          </a:bodyPr>
          <a:lstStyle/>
          <a:p>
            <a:pPr marL="177800">
              <a:defRPr/>
            </a:pPr>
            <a:r>
              <a:rPr lang="fr-CA" sz="1200" b="1" dirty="0">
                <a:solidFill>
                  <a:srgbClr val="254776"/>
                </a:solidFill>
                <a:latin typeface="Arial" panose="020B0604020202020204" pitchFamily="34" charset="0"/>
                <a:cs typeface="Arial" panose="020B0604020202020204" pitchFamily="34" charset="0"/>
              </a:rPr>
              <a:t>Leaders organisationnels, professionnels et citoyens </a:t>
            </a:r>
            <a:r>
              <a:rPr lang="fr-CA" sz="1200" dirty="0">
                <a:solidFill>
                  <a:srgbClr val="254776"/>
                </a:solidFill>
                <a:latin typeface="Arial" panose="020B0604020202020204" pitchFamily="34" charset="0"/>
                <a:cs typeface="Arial" panose="020B0604020202020204" pitchFamily="34" charset="0"/>
              </a:rPr>
              <a:t>- Une recommandation appelait les citoyens à réfléchir aux nombreuses façons dont ils peuvent utiliser les meilleures données probantes dans la vie quotidienne et à envisager de soutenir les politiciens (et autres) qui permettent cela [13]</a:t>
            </a:r>
          </a:p>
          <a:p>
            <a:pPr marL="177800">
              <a:defRPr/>
            </a:pPr>
            <a:endParaRPr lang="fr-CA" sz="1200" dirty="0">
              <a:solidFill>
                <a:srgbClr val="254776"/>
              </a:solidFill>
              <a:latin typeface="Arial" panose="020B0604020202020204" pitchFamily="34" charset="0"/>
              <a:cs typeface="Arial" panose="020B0604020202020204" pitchFamily="34" charset="0"/>
            </a:endParaRPr>
          </a:p>
          <a:p>
            <a:pPr marL="177800">
              <a:defRPr/>
            </a:pPr>
            <a:r>
              <a:rPr lang="fr-CA" sz="1200" b="1" dirty="0">
                <a:solidFill>
                  <a:srgbClr val="254776"/>
                </a:solidFill>
                <a:latin typeface="Arial" panose="020B0604020202020204" pitchFamily="34" charset="0"/>
                <a:cs typeface="Arial" panose="020B0604020202020204" pitchFamily="34" charset="0"/>
              </a:rPr>
              <a:t>Intermédiaires de données probantes </a:t>
            </a:r>
            <a:r>
              <a:rPr lang="fr-CA" sz="1200" dirty="0">
                <a:solidFill>
                  <a:srgbClr val="254776"/>
                </a:solidFill>
                <a:latin typeface="Arial" panose="020B0604020202020204" pitchFamily="34" charset="0"/>
                <a:cs typeface="Arial" panose="020B0604020202020204" pitchFamily="34" charset="0"/>
              </a:rPr>
              <a:t>- Une recommandation appelait les plateformes d'information et de médias sociaux à établir des relations avec des intermédiaires de données probantes qui peuvent aider à tirer parti des meilleures sources de données probantes, et avec des producteurs de données probantes qui peuvent aider à communiquer efficacement les données probantes, ainsi qu'à s'assurer que leurs algorithmes présentent les meilleures données probantes et combattent la mésinformation [15]</a:t>
            </a:r>
            <a:endParaRPr kumimoji="0" lang="fr-CA" sz="12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4725649"/>
      </p:ext>
    </p:extLst>
  </p:cSld>
  <p:clrMapOvr>
    <a:masterClrMapping/>
  </p:clrMapOvr>
</p:sld>
</file>

<file path=ppt/theme/theme1.xml><?xml version="1.0" encoding="utf-8"?>
<a:theme xmlns:a="http://schemas.openxmlformats.org/drawingml/2006/main" name="McMaster Brighter World Theme">
  <a:themeElements>
    <a:clrScheme name="Custom 6">
      <a:dk1>
        <a:srgbClr val="4C555C"/>
      </a:dk1>
      <a:lt1>
        <a:srgbClr val="FFFFFF"/>
      </a:lt1>
      <a:dk2>
        <a:srgbClr val="FFFFFF"/>
      </a:dk2>
      <a:lt2>
        <a:srgbClr val="FFFFFF"/>
      </a:lt2>
      <a:accent1>
        <a:srgbClr val="E8F6FA"/>
      </a:accent1>
      <a:accent2>
        <a:srgbClr val="40B5D3"/>
      </a:accent2>
      <a:accent3>
        <a:srgbClr val="40B5D3"/>
      </a:accent3>
      <a:accent4>
        <a:srgbClr val="D2D654"/>
      </a:accent4>
      <a:accent5>
        <a:srgbClr val="6FD3E3"/>
      </a:accent5>
      <a:accent6>
        <a:srgbClr val="A71930"/>
      </a:accent6>
      <a:hlink>
        <a:srgbClr val="E8F6FA"/>
      </a:hlink>
      <a:folHlink>
        <a:srgbClr val="E8F6F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40435</TotalTime>
  <Words>733</Words>
  <Application>Microsoft Macintosh PowerPoint</Application>
  <PresentationFormat>Widescreen</PresentationFormat>
  <Paragraphs>33</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Courier New</vt:lpstr>
      <vt:lpstr>McMaster Brighter World Theme</vt:lpstr>
      <vt:lpstr>PowerPoint Presentation</vt:lpstr>
      <vt:lpstr>PowerPoint Presentation</vt:lpstr>
    </vt:vector>
  </TitlesOfParts>
  <Company>Ariad Communications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Iwona Sowinski</dc:creator>
  <cp:lastModifiedBy>Lott, Steven</cp:lastModifiedBy>
  <cp:revision>353</cp:revision>
  <cp:lastPrinted>2017-06-06T20:04:49Z</cp:lastPrinted>
  <dcterms:created xsi:type="dcterms:W3CDTF">2017-04-21T15:41:45Z</dcterms:created>
  <dcterms:modified xsi:type="dcterms:W3CDTF">2023-02-16T18:54:59Z</dcterms:modified>
</cp:coreProperties>
</file>