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103"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644027">
              <a:defRPr/>
            </a:pPr>
            <a:fld id="{7C11621C-3EA7-C342-A130-13C6D43C8C01}" type="slidenum">
              <a:rPr lang="en-US">
                <a:solidFill>
                  <a:prstClr val="black"/>
                </a:solidFill>
              </a:rPr>
              <a:pPr defTabSz="644027">
                <a:defRPr/>
              </a:pPr>
              <a:t>1</a:t>
            </a:fld>
            <a:endParaRPr lang="en-US" dirty="0">
              <a:solidFill>
                <a:prstClr val="black"/>
              </a:solidFill>
            </a:endParaRPr>
          </a:p>
        </p:txBody>
      </p:sp>
    </p:spTree>
    <p:extLst>
      <p:ext uri="{BB962C8B-B14F-4D97-AF65-F5344CB8AC3E}">
        <p14:creationId xmlns:p14="http://schemas.microsoft.com/office/powerpoint/2010/main" val="186088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a:extLst>
              <a:ext uri="{FF2B5EF4-FFF2-40B4-BE49-F238E27FC236}">
                <a16:creationId xmlns:a16="http://schemas.microsoft.com/office/drawing/2014/main" id="{F077D7E0-1A04-662B-24A2-7C38A39734F0}"/>
              </a:ext>
            </a:extLst>
          </p:cNvPr>
          <p:cNvSpPr/>
          <p:nvPr/>
        </p:nvSpPr>
        <p:spPr>
          <a:xfrm>
            <a:off x="2883197" y="1205458"/>
            <a:ext cx="6384041" cy="56353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graphicFrame>
        <p:nvGraphicFramePr>
          <p:cNvPr id="47" name="Table 46">
            <a:extLst>
              <a:ext uri="{FF2B5EF4-FFF2-40B4-BE49-F238E27FC236}">
                <a16:creationId xmlns:a16="http://schemas.microsoft.com/office/drawing/2014/main" id="{1E6F8618-0B6D-5510-9D5D-12D2C99C2CBF}"/>
              </a:ext>
            </a:extLst>
          </p:cNvPr>
          <p:cNvGraphicFramePr>
            <a:graphicFrameLocks noGrp="1"/>
          </p:cNvGraphicFramePr>
          <p:nvPr>
            <p:extLst>
              <p:ext uri="{D42A27DB-BD31-4B8C-83A1-F6EECF244321}">
                <p14:modId xmlns:p14="http://schemas.microsoft.com/office/powerpoint/2010/main" val="2515749511"/>
              </p:ext>
            </p:extLst>
          </p:nvPr>
        </p:nvGraphicFramePr>
        <p:xfrm>
          <a:off x="3155511" y="1263480"/>
          <a:ext cx="5938677" cy="426720"/>
        </p:xfrm>
        <a:graphic>
          <a:graphicData uri="http://schemas.openxmlformats.org/drawingml/2006/table">
            <a:tbl>
              <a:tblPr firstRow="1" firstCol="1" bandRow="1"/>
              <a:tblGrid>
                <a:gridCol w="5938677">
                  <a:extLst>
                    <a:ext uri="{9D8B030D-6E8A-4147-A177-3AD203B41FA5}">
                      <a16:colId xmlns:a16="http://schemas.microsoft.com/office/drawing/2014/main" val="229045705"/>
                    </a:ext>
                  </a:extLst>
                </a:gridCol>
              </a:tblGrid>
              <a:tr h="0">
                <a:tc>
                  <a:txBody>
                    <a:bodyPr/>
                    <a:lstStyle/>
                    <a:p>
                      <a:r>
                        <a:rPr lang="ja-JP" altLang="ja-JP" sz="1400" b="1" kern="1200" dirty="0">
                          <a:solidFill>
                            <a:schemeClr val="tx1"/>
                          </a:solidFill>
                          <a:effectLst/>
                          <a:latin typeface="+mn-lt"/>
                          <a:ea typeface="+mn-ea"/>
                          <a:cs typeface="+mn-cs"/>
                        </a:rPr>
                        <a:t>個別または共有のエビデンス需要を有する中央機関、ライン部門、</a:t>
                      </a:r>
                      <a:endParaRPr lang="ja-JP" altLang="ja-JP" sz="1400" kern="1200" dirty="0">
                        <a:solidFill>
                          <a:schemeClr val="tx1"/>
                        </a:solidFill>
                        <a:effectLst/>
                        <a:latin typeface="+mn-lt"/>
                        <a:ea typeface="+mn-ea"/>
                        <a:cs typeface="+mn-cs"/>
                      </a:endParaRPr>
                    </a:p>
                    <a:p>
                      <a:r>
                        <a:rPr lang="ja-JP" altLang="ja-JP" sz="1400" b="1" kern="1200" dirty="0">
                          <a:solidFill>
                            <a:schemeClr val="tx1"/>
                          </a:solidFill>
                          <a:effectLst/>
                          <a:latin typeface="+mn-lt"/>
                          <a:ea typeface="+mn-ea"/>
                          <a:cs typeface="+mn-cs"/>
                        </a:rPr>
                        <a:t>および立法機関の政府政策立案者</a:t>
                      </a:r>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および組織のリーダー</a:t>
                      </a:r>
                      <a:r>
                        <a:rPr lang="ja-JP" altLang="en-US" sz="1400" kern="1200" dirty="0">
                          <a:solidFill>
                            <a:schemeClr val="tx1"/>
                          </a:solidFill>
                          <a:effectLst/>
                          <a:latin typeface="+mn-lt"/>
                          <a:ea typeface="+mn-ea"/>
                          <a:cs typeface="+mn-cs"/>
                        </a:rPr>
                        <a:t>）</a:t>
                      </a:r>
                      <a:endParaRPr lang="en-CA" sz="14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73" name="Rounded Rectangular Callout 72">
            <a:extLst>
              <a:ext uri="{FF2B5EF4-FFF2-40B4-BE49-F238E27FC236}">
                <a16:creationId xmlns:a16="http://schemas.microsoft.com/office/drawing/2014/main" id="{344350BA-CF7D-751E-FBD2-EAA3E20B975B}"/>
              </a:ext>
            </a:extLst>
          </p:cNvPr>
          <p:cNvSpPr/>
          <p:nvPr/>
        </p:nvSpPr>
        <p:spPr>
          <a:xfrm>
            <a:off x="304841" y="1184898"/>
            <a:ext cx="2372367" cy="1207908"/>
          </a:xfrm>
          <a:prstGeom prst="wedgeRoundRectCallout">
            <a:avLst>
              <a:gd name="adj1" fmla="val 65334"/>
              <a:gd name="adj2" fmla="val -23708"/>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R="331470" indent="82550" algn="ctr">
              <a:lnSpc>
                <a:spcPct val="80000"/>
              </a:lnSpc>
              <a:spcAft>
                <a:spcPts val="0"/>
              </a:spcAft>
              <a:tabLst>
                <a:tab pos="1800225" algn="l"/>
              </a:tabLst>
            </a:pPr>
            <a:endParaRPr lang="ja-JP" altLang="ja-JP" sz="1400" dirty="0">
              <a:effectLst/>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D44A39B-4971-A877-B665-63A5CD46C187}"/>
              </a:ext>
            </a:extLst>
          </p:cNvPr>
          <p:cNvSpPr/>
          <p:nvPr/>
        </p:nvSpPr>
        <p:spPr>
          <a:xfrm>
            <a:off x="0" y="6186979"/>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1" name="Rounded Rectangle 50">
            <a:extLst>
              <a:ext uri="{FF2B5EF4-FFF2-40B4-BE49-F238E27FC236}">
                <a16:creationId xmlns:a16="http://schemas.microsoft.com/office/drawing/2014/main" id="{EBEAF75D-93B7-0DC9-177C-04A0BF9CBFCE}"/>
              </a:ext>
            </a:extLst>
          </p:cNvPr>
          <p:cNvSpPr/>
          <p:nvPr/>
        </p:nvSpPr>
        <p:spPr>
          <a:xfrm>
            <a:off x="1924343" y="4685615"/>
            <a:ext cx="8304150" cy="2122106"/>
          </a:xfrm>
          <a:prstGeom prst="roundRect">
            <a:avLst/>
          </a:prstGeom>
          <a:noFill/>
          <a:ln w="28575">
            <a:solidFill>
              <a:srgbClr val="99CC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ounded Rectangle 15">
            <a:extLst>
              <a:ext uri="{FF2B5EF4-FFF2-40B4-BE49-F238E27FC236}">
                <a16:creationId xmlns:a16="http://schemas.microsoft.com/office/drawing/2014/main" id="{9A5F3425-455C-2AE9-18DF-30DB845E0A2A}"/>
              </a:ext>
            </a:extLst>
          </p:cNvPr>
          <p:cNvSpPr/>
          <p:nvPr/>
        </p:nvSpPr>
        <p:spPr>
          <a:xfrm>
            <a:off x="2883198" y="2136965"/>
            <a:ext cx="6384040" cy="1190482"/>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graphicFrame>
        <p:nvGraphicFramePr>
          <p:cNvPr id="17" name="Table 16">
            <a:extLst>
              <a:ext uri="{FF2B5EF4-FFF2-40B4-BE49-F238E27FC236}">
                <a16:creationId xmlns:a16="http://schemas.microsoft.com/office/drawing/2014/main" id="{8B8C16A7-8586-DD46-5F5C-77E6B2E27E99}"/>
              </a:ext>
            </a:extLst>
          </p:cNvPr>
          <p:cNvGraphicFramePr>
            <a:graphicFrameLocks noGrp="1"/>
          </p:cNvGraphicFramePr>
          <p:nvPr>
            <p:extLst>
              <p:ext uri="{D42A27DB-BD31-4B8C-83A1-F6EECF244321}">
                <p14:modId xmlns:p14="http://schemas.microsoft.com/office/powerpoint/2010/main" val="1737789812"/>
              </p:ext>
            </p:extLst>
          </p:nvPr>
        </p:nvGraphicFramePr>
        <p:xfrm>
          <a:off x="3212276" y="2178837"/>
          <a:ext cx="6103662" cy="1180475"/>
        </p:xfrm>
        <a:graphic>
          <a:graphicData uri="http://schemas.openxmlformats.org/drawingml/2006/table">
            <a:tbl>
              <a:tblPr firstRow="1" firstCol="1" bandRow="1"/>
              <a:tblGrid>
                <a:gridCol w="3051831">
                  <a:extLst>
                    <a:ext uri="{9D8B030D-6E8A-4147-A177-3AD203B41FA5}">
                      <a16:colId xmlns:a16="http://schemas.microsoft.com/office/drawing/2014/main" val="229045705"/>
                    </a:ext>
                  </a:extLst>
                </a:gridCol>
                <a:gridCol w="3051831">
                  <a:extLst>
                    <a:ext uri="{9D8B030D-6E8A-4147-A177-3AD203B41FA5}">
                      <a16:colId xmlns:a16="http://schemas.microsoft.com/office/drawing/2014/main" val="3960308684"/>
                    </a:ext>
                  </a:extLst>
                </a:gridCol>
              </a:tblGrid>
              <a:tr h="25532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400" b="1" kern="1200" dirty="0">
                          <a:solidFill>
                            <a:schemeClr val="tx1"/>
                          </a:solidFill>
                          <a:effectLst/>
                          <a:latin typeface="+mn-lt"/>
                          <a:ea typeface="+mn-ea"/>
                          <a:cs typeface="+mn-cs"/>
                        </a:rPr>
                        <a:t>エビデンス需要の調整</a:t>
                      </a:r>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ホライ</a:t>
                      </a:r>
                      <a:r>
                        <a:rPr lang="ja-JP" altLang="en-US" sz="1400" kern="1200" dirty="0">
                          <a:solidFill>
                            <a:schemeClr val="tx1"/>
                          </a:solidFill>
                          <a:effectLst/>
                          <a:latin typeface="+mn-lt"/>
                          <a:ea typeface="+mn-ea"/>
                          <a:cs typeface="+mn-cs"/>
                        </a:rPr>
                        <a:t>ゾ</a:t>
                      </a:r>
                      <a:r>
                        <a:rPr lang="ja-JP" altLang="ja-JP" sz="1400" kern="1200" dirty="0">
                          <a:solidFill>
                            <a:schemeClr val="tx1"/>
                          </a:solidFill>
                          <a:effectLst/>
                          <a:latin typeface="+mn-lt"/>
                          <a:ea typeface="+mn-ea"/>
                          <a:cs typeface="+mn-cs"/>
                        </a:rPr>
                        <a:t>ンスキャンおよび質問の優先順位付け</a:t>
                      </a:r>
                      <a:r>
                        <a:rPr lang="en-US" altLang="ja-JP" sz="1400" kern="1200" dirty="0">
                          <a:solidFill>
                            <a:schemeClr val="tx1"/>
                          </a:solidFill>
                          <a:effectLst/>
                          <a:latin typeface="+mn-lt"/>
                          <a:ea typeface="+mn-ea"/>
                          <a:cs typeface="+mn-cs"/>
                        </a:rPr>
                        <a:t>)</a:t>
                      </a:r>
                      <a:endParaRPr lang="en-CA" sz="1400" b="0" i="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r h="375169">
                <a:tc>
                  <a:txBody>
                    <a:bodyPr/>
                    <a:lstStyle/>
                    <a:p>
                      <a:endParaRPr lang="en-US" altLang="ja-JP" sz="1400" kern="1200" dirty="0">
                        <a:solidFill>
                          <a:schemeClr val="tx1"/>
                        </a:solidFill>
                        <a:effectLst/>
                        <a:latin typeface="+mn-lt"/>
                        <a:ea typeface="+mn-ea"/>
                        <a:cs typeface="+mn-cs"/>
                      </a:endParaRPr>
                    </a:p>
                    <a:p>
                      <a:pPr marL="796925" indent="0"/>
                      <a:r>
                        <a:rPr lang="ja-JP" altLang="en-US" sz="1400" kern="1200" dirty="0">
                          <a:solidFill>
                            <a:schemeClr val="tx1"/>
                          </a:solidFill>
                          <a:effectLst/>
                          <a:latin typeface="+mn-lt"/>
                          <a:ea typeface="+mn-ea"/>
                          <a:cs typeface="+mn-cs"/>
                        </a:rPr>
                        <a:t>ワンストップリクエスト</a:t>
                      </a:r>
                      <a:endParaRPr lang="en-US" altLang="ja-JP" sz="1400" kern="1200" dirty="0">
                        <a:solidFill>
                          <a:schemeClr val="tx1"/>
                        </a:solidFill>
                        <a:effectLst/>
                        <a:latin typeface="+mn-lt"/>
                        <a:ea typeface="+mn-ea"/>
                        <a:cs typeface="+mn-cs"/>
                      </a:endParaRPr>
                    </a:p>
                    <a:p>
                      <a:pPr marL="796925" indent="0"/>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複雑な質問の場合</a:t>
                      </a:r>
                      <a:r>
                        <a:rPr lang="en-US" altLang="ja-JP" sz="1400" kern="1200" dirty="0">
                          <a:solidFill>
                            <a:schemeClr val="tx1"/>
                          </a:solidFill>
                          <a:effectLst/>
                          <a:latin typeface="+mn-lt"/>
                          <a:ea typeface="+mn-ea"/>
                          <a:cs typeface="+mn-cs"/>
                        </a:rPr>
                        <a:t>)</a:t>
                      </a:r>
                      <a:endParaRPr lang="en-CA" sz="1400" b="1" i="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2400"/>
                        </a:spcBef>
                      </a:pPr>
                      <a:endParaRPr lang="en-US" altLang="ja-JP" sz="1400" kern="1200" dirty="0">
                        <a:solidFill>
                          <a:schemeClr val="tx1"/>
                        </a:solidFill>
                        <a:effectLst/>
                        <a:latin typeface="+mn-lt"/>
                        <a:ea typeface="+mn-ea"/>
                        <a:cs typeface="+mn-cs"/>
                      </a:endParaRPr>
                    </a:p>
                    <a:p>
                      <a:pPr>
                        <a:spcBef>
                          <a:spcPts val="0"/>
                        </a:spcBef>
                      </a:pPr>
                      <a:r>
                        <a:rPr lang="ja-JP" altLang="ja-JP" sz="1400" kern="1200" dirty="0">
                          <a:solidFill>
                            <a:schemeClr val="tx1"/>
                          </a:solidFill>
                          <a:effectLst/>
                          <a:latin typeface="+mn-lt"/>
                          <a:ea typeface="+mn-ea"/>
                          <a:cs typeface="+mn-cs"/>
                        </a:rPr>
                        <a:t>統合的反応</a:t>
                      </a:r>
                    </a:p>
                    <a:p>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複数インプットの場合</a:t>
                      </a:r>
                      <a:r>
                        <a:rPr lang="en-US" altLang="ja-JP" sz="1400" kern="1200" dirty="0">
                          <a:solidFill>
                            <a:schemeClr val="tx1"/>
                          </a:solidFill>
                          <a:effectLst/>
                          <a:latin typeface="+mn-lt"/>
                          <a:ea typeface="+mn-ea"/>
                          <a:cs typeface="+mn-cs"/>
                        </a:rPr>
                        <a:t>)</a:t>
                      </a:r>
                      <a:endParaRPr lang="en-CA" sz="1400" b="0" i="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725190"/>
                  </a:ext>
                </a:extLst>
              </a:tr>
              <a:tr h="28506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b="1" kern="1200" dirty="0">
                          <a:solidFill>
                            <a:schemeClr val="tx1"/>
                          </a:solidFill>
                          <a:effectLst/>
                          <a:latin typeface="+mn-lt"/>
                          <a:ea typeface="+mn-ea"/>
                          <a:cs typeface="+mn-cs"/>
                        </a:rPr>
                        <a:t>エビデンス供給の調整</a:t>
                      </a:r>
                      <a:endParaRPr lang="en-CA" sz="14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41" name="Rounded Rectangle 40">
            <a:extLst>
              <a:ext uri="{FF2B5EF4-FFF2-40B4-BE49-F238E27FC236}">
                <a16:creationId xmlns:a16="http://schemas.microsoft.com/office/drawing/2014/main" id="{E8C752E9-D4EE-613B-5477-E3E36541EC41}"/>
              </a:ext>
            </a:extLst>
          </p:cNvPr>
          <p:cNvSpPr/>
          <p:nvPr/>
        </p:nvSpPr>
        <p:spPr>
          <a:xfrm>
            <a:off x="2024395" y="4764985"/>
            <a:ext cx="5382317" cy="1980389"/>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42" name="Rounded Rectangle 41">
            <a:extLst>
              <a:ext uri="{FF2B5EF4-FFF2-40B4-BE49-F238E27FC236}">
                <a16:creationId xmlns:a16="http://schemas.microsoft.com/office/drawing/2014/main" id="{77FBD945-B9D6-7242-A286-2ED70F3D2F3A}"/>
              </a:ext>
            </a:extLst>
          </p:cNvPr>
          <p:cNvSpPr/>
          <p:nvPr/>
        </p:nvSpPr>
        <p:spPr>
          <a:xfrm>
            <a:off x="7537937" y="4764985"/>
            <a:ext cx="2583497" cy="1980389"/>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latin typeface="Arial" panose="020B0604020202020204" pitchFamily="34" charset="0"/>
              <a:cs typeface="Arial" panose="020B0604020202020204" pitchFamily="34" charset="0"/>
            </a:endParaRPr>
          </a:p>
        </p:txBody>
      </p:sp>
      <p:sp>
        <p:nvSpPr>
          <p:cNvPr id="48" name="Rounded Rectangle 47">
            <a:extLst>
              <a:ext uri="{FF2B5EF4-FFF2-40B4-BE49-F238E27FC236}">
                <a16:creationId xmlns:a16="http://schemas.microsoft.com/office/drawing/2014/main" id="{A79EE02D-4212-5903-224E-C6013FA50E7F}"/>
              </a:ext>
            </a:extLst>
          </p:cNvPr>
          <p:cNvSpPr/>
          <p:nvPr/>
        </p:nvSpPr>
        <p:spPr>
          <a:xfrm>
            <a:off x="2950537" y="3679192"/>
            <a:ext cx="6316696" cy="68432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graphicFrame>
        <p:nvGraphicFramePr>
          <p:cNvPr id="49" name="Table 48">
            <a:extLst>
              <a:ext uri="{FF2B5EF4-FFF2-40B4-BE49-F238E27FC236}">
                <a16:creationId xmlns:a16="http://schemas.microsoft.com/office/drawing/2014/main" id="{33597DA4-4393-C0A8-C81C-752D4297D787}"/>
              </a:ext>
            </a:extLst>
          </p:cNvPr>
          <p:cNvGraphicFramePr>
            <a:graphicFrameLocks noGrp="1"/>
          </p:cNvGraphicFramePr>
          <p:nvPr>
            <p:extLst>
              <p:ext uri="{D42A27DB-BD31-4B8C-83A1-F6EECF244321}">
                <p14:modId xmlns:p14="http://schemas.microsoft.com/office/powerpoint/2010/main" val="1192507164"/>
              </p:ext>
            </p:extLst>
          </p:nvPr>
        </p:nvGraphicFramePr>
        <p:xfrm>
          <a:off x="3250380" y="3737650"/>
          <a:ext cx="5649676" cy="640080"/>
        </p:xfrm>
        <a:graphic>
          <a:graphicData uri="http://schemas.openxmlformats.org/drawingml/2006/table">
            <a:tbl>
              <a:tblPr firstRow="1" firstCol="1" bandRow="1"/>
              <a:tblGrid>
                <a:gridCol w="5649676">
                  <a:extLst>
                    <a:ext uri="{9D8B030D-6E8A-4147-A177-3AD203B41FA5}">
                      <a16:colId xmlns:a16="http://schemas.microsoft.com/office/drawing/2014/main" val="229045705"/>
                    </a:ext>
                  </a:extLst>
                </a:gridCol>
              </a:tblGrid>
              <a:tr h="37162">
                <a:tc>
                  <a:txBody>
                    <a:bodyPr/>
                    <a:lstStyle/>
                    <a:p>
                      <a:pPr algn="ctr"/>
                      <a:r>
                        <a:rPr lang="ja-JP" altLang="ja-JP" sz="1400" b="1" kern="1200" dirty="0">
                          <a:solidFill>
                            <a:schemeClr val="tx1"/>
                          </a:solidFill>
                          <a:effectLst/>
                          <a:latin typeface="+mn-lt"/>
                          <a:ea typeface="+mn-ea"/>
                          <a:cs typeface="+mn-cs"/>
                        </a:rPr>
                        <a:t>エビデンス支援ネットワーク</a:t>
                      </a:r>
                      <a:endParaRPr lang="ja-JP" altLang="ja-JP" sz="1400" kern="1200" dirty="0">
                        <a:solidFill>
                          <a:schemeClr val="tx1"/>
                        </a:solidFill>
                        <a:effectLst/>
                        <a:latin typeface="+mn-lt"/>
                        <a:ea typeface="+mn-ea"/>
                        <a:cs typeface="+mn-cs"/>
                      </a:endParaRPr>
                    </a:p>
                    <a:p>
                      <a:pPr algn="ctr"/>
                      <a:r>
                        <a:rPr lang="ja-JP" altLang="ja-JP" sz="1400" kern="1200" dirty="0">
                          <a:solidFill>
                            <a:schemeClr val="tx1"/>
                          </a:solidFill>
                          <a:effectLst/>
                          <a:latin typeface="+mn-lt"/>
                          <a:ea typeface="+mn-ea"/>
                          <a:cs typeface="+mn-cs"/>
                        </a:rPr>
                        <a:t>エビデンス供給の調整</a:t>
                      </a:r>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協力する意思がある場合</a:t>
                      </a:r>
                      <a:r>
                        <a:rPr lang="en-US" altLang="ja-JP" sz="1400" kern="1200" dirty="0">
                          <a:solidFill>
                            <a:schemeClr val="tx1"/>
                          </a:solidFill>
                          <a:effectLst/>
                          <a:latin typeface="+mn-lt"/>
                          <a:ea typeface="+mn-ea"/>
                          <a:cs typeface="+mn-cs"/>
                        </a:rPr>
                        <a:t>)</a:t>
                      </a:r>
                      <a:r>
                        <a:rPr lang="ja-JP" altLang="ja-JP" sz="1400" kern="1200" dirty="0">
                          <a:solidFill>
                            <a:schemeClr val="tx1"/>
                          </a:solidFill>
                          <a:effectLst/>
                          <a:latin typeface="+mn-lt"/>
                          <a:ea typeface="+mn-ea"/>
                          <a:cs typeface="+mn-cs"/>
                        </a:rPr>
                        <a:t>を行い、</a:t>
                      </a:r>
                    </a:p>
                    <a:p>
                      <a:pPr algn="ctr"/>
                      <a:r>
                        <a:rPr lang="ja-JP" altLang="ja-JP" sz="1400" kern="1200" dirty="0">
                          <a:solidFill>
                            <a:schemeClr val="tx1"/>
                          </a:solidFill>
                          <a:effectLst/>
                          <a:latin typeface="+mn-lt"/>
                          <a:ea typeface="+mn-ea"/>
                          <a:cs typeface="+mn-cs"/>
                        </a:rPr>
                        <a:t>グローバルエビデンスアーキテクチャと連携する</a:t>
                      </a:r>
                      <a:endParaRPr lang="en-CA" sz="1400" b="0" i="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pSp>
        <p:nvGrpSpPr>
          <p:cNvPr id="58" name="Group 57">
            <a:extLst>
              <a:ext uri="{FF2B5EF4-FFF2-40B4-BE49-F238E27FC236}">
                <a16:creationId xmlns:a16="http://schemas.microsoft.com/office/drawing/2014/main" id="{E5B732AA-B6A9-3346-AB40-0843613AA1BA}"/>
              </a:ext>
            </a:extLst>
          </p:cNvPr>
          <p:cNvGrpSpPr/>
          <p:nvPr/>
        </p:nvGrpSpPr>
        <p:grpSpPr>
          <a:xfrm flipH="1">
            <a:off x="5980757" y="4320717"/>
            <a:ext cx="188921" cy="288000"/>
            <a:chOff x="5706073" y="0"/>
            <a:chExt cx="188921" cy="288000"/>
          </a:xfrm>
        </p:grpSpPr>
        <p:cxnSp>
          <p:nvCxnSpPr>
            <p:cNvPr id="59" name="Straight Arrow Connector 58">
              <a:extLst>
                <a:ext uri="{FF2B5EF4-FFF2-40B4-BE49-F238E27FC236}">
                  <a16:creationId xmlns:a16="http://schemas.microsoft.com/office/drawing/2014/main" id="{D257F14E-A39F-6693-3313-EB1688E4A22B}"/>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F6900DD5-C234-F559-22E4-9B8300F4D6DF}"/>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68" name="Rounded Rectangular Callout 67">
            <a:extLst>
              <a:ext uri="{FF2B5EF4-FFF2-40B4-BE49-F238E27FC236}">
                <a16:creationId xmlns:a16="http://schemas.microsoft.com/office/drawing/2014/main" id="{FB4E7214-B909-A7D1-558E-A5260CA7F7BB}"/>
              </a:ext>
            </a:extLst>
          </p:cNvPr>
          <p:cNvSpPr/>
          <p:nvPr/>
        </p:nvSpPr>
        <p:spPr>
          <a:xfrm>
            <a:off x="304840" y="4929834"/>
            <a:ext cx="1501426" cy="997657"/>
          </a:xfrm>
          <a:prstGeom prst="wedgeRoundRectCallout">
            <a:avLst>
              <a:gd name="adj1" fmla="val 66462"/>
              <a:gd name="adj2" fmla="val -24438"/>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R="20320"/>
            <a:r>
              <a:rPr lang="ja-JP" altLang="ja-JP" sz="1200" i="1" dirty="0">
                <a:solidFill>
                  <a:srgbClr val="254776"/>
                </a:solidFill>
                <a:effectLst/>
                <a:latin typeface="Arial" panose="020B0604020202020204" pitchFamily="34" charset="0"/>
                <a:cs typeface="Arial" panose="020B0604020202020204" pitchFamily="34" charset="0"/>
              </a:rPr>
              <a:t>これらのエビデンスの形式を実際の経験および先住民の知の様式で補完する必要がある。</a:t>
            </a:r>
            <a:endParaRPr lang="ja-JP" altLang="ja-JP" sz="1200" dirty="0">
              <a:effectLst/>
              <a:latin typeface="Arial" panose="020B0604020202020204" pitchFamily="34" charset="0"/>
              <a:cs typeface="Arial" panose="020B0604020202020204" pitchFamily="34" charset="0"/>
            </a:endParaRPr>
          </a:p>
        </p:txBody>
      </p:sp>
      <p:sp>
        <p:nvSpPr>
          <p:cNvPr id="69" name="Rounded Rectangular Callout 68">
            <a:extLst>
              <a:ext uri="{FF2B5EF4-FFF2-40B4-BE49-F238E27FC236}">
                <a16:creationId xmlns:a16="http://schemas.microsoft.com/office/drawing/2014/main" id="{EDA0D33F-BBA3-7BC4-B82A-E0382C092D2C}"/>
              </a:ext>
            </a:extLst>
          </p:cNvPr>
          <p:cNvSpPr/>
          <p:nvPr/>
        </p:nvSpPr>
        <p:spPr>
          <a:xfrm>
            <a:off x="304840" y="3680097"/>
            <a:ext cx="2372365" cy="976314"/>
          </a:xfrm>
          <a:prstGeom prst="wedgeRoundRectCallout">
            <a:avLst>
              <a:gd name="adj1" fmla="val 29617"/>
              <a:gd name="adj2" fmla="val 69237"/>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2065" marR="33655" indent="-635">
              <a:spcBef>
                <a:spcPts val="235"/>
              </a:spcBef>
              <a:spcAft>
                <a:spcPts val="0"/>
              </a:spcAft>
            </a:pPr>
            <a:r>
              <a:rPr lang="ja-JP" altLang="ja-JP" sz="1200" i="1" dirty="0">
                <a:solidFill>
                  <a:srgbClr val="254776"/>
                </a:solidFill>
                <a:effectLst/>
                <a:latin typeface="Arial" panose="020B0604020202020204" pitchFamily="34" charset="0"/>
                <a:cs typeface="Arial" panose="020B0604020202020204" pitchFamily="34" charset="0"/>
              </a:rPr>
              <a:t>データ分析は「良」、評価は「可」</a:t>
            </a:r>
            <a:r>
              <a:rPr lang="en-US" altLang="ja-JP" sz="1200" i="1" dirty="0">
                <a:solidFill>
                  <a:srgbClr val="254776"/>
                </a:solidFill>
                <a:effectLst/>
                <a:latin typeface="Arial" panose="020B0604020202020204" pitchFamily="34" charset="0"/>
                <a:cs typeface="Arial" panose="020B0604020202020204" pitchFamily="34" charset="0"/>
              </a:rPr>
              <a:t>(</a:t>
            </a:r>
            <a:r>
              <a:rPr lang="ja-JP" altLang="ja-JP" sz="1200" i="1" dirty="0">
                <a:solidFill>
                  <a:srgbClr val="254776"/>
                </a:solidFill>
                <a:effectLst/>
                <a:latin typeface="Arial" panose="020B0604020202020204" pitchFamily="34" charset="0"/>
                <a:cs typeface="Arial" panose="020B0604020202020204" pitchFamily="34" charset="0"/>
              </a:rPr>
              <a:t>ただし、継続的な学習および改善の促進には未使用</a:t>
            </a:r>
            <a:r>
              <a:rPr lang="en-US" altLang="ja-JP" sz="1200" i="1" dirty="0">
                <a:solidFill>
                  <a:srgbClr val="254776"/>
                </a:solidFill>
                <a:effectLst/>
                <a:latin typeface="Arial" panose="020B0604020202020204" pitchFamily="34" charset="0"/>
                <a:cs typeface="Arial" panose="020B0604020202020204" pitchFamily="34" charset="0"/>
              </a:rPr>
              <a:t>)</a:t>
            </a:r>
            <a:r>
              <a:rPr lang="ja-JP" altLang="ja-JP" sz="1200" i="1" dirty="0">
                <a:solidFill>
                  <a:srgbClr val="254776"/>
                </a:solidFill>
                <a:effectLst/>
                <a:latin typeface="Arial" panose="020B0604020202020204" pitchFamily="34" charset="0"/>
                <a:cs typeface="Arial" panose="020B0604020202020204" pitchFamily="34" charset="0"/>
              </a:rPr>
              <a:t>、他のエビデンスの形式は「不可」。</a:t>
            </a:r>
            <a:endParaRPr lang="ja-JP" altLang="ja-JP" sz="1200" dirty="0">
              <a:effectLst/>
              <a:latin typeface="Arial" panose="020B0604020202020204" pitchFamily="34" charset="0"/>
              <a:cs typeface="Arial" panose="020B0604020202020204" pitchFamily="34" charset="0"/>
            </a:endParaRPr>
          </a:p>
        </p:txBody>
      </p:sp>
      <p:sp>
        <p:nvSpPr>
          <p:cNvPr id="72" name="Rounded Rectangular Callout 71">
            <a:extLst>
              <a:ext uri="{FF2B5EF4-FFF2-40B4-BE49-F238E27FC236}">
                <a16:creationId xmlns:a16="http://schemas.microsoft.com/office/drawing/2014/main" id="{83924ABC-F0F5-79AF-8C17-EBB5C338B57C}"/>
              </a:ext>
            </a:extLst>
          </p:cNvPr>
          <p:cNvSpPr/>
          <p:nvPr/>
        </p:nvSpPr>
        <p:spPr>
          <a:xfrm>
            <a:off x="304841" y="2503716"/>
            <a:ext cx="2372365" cy="1080000"/>
          </a:xfrm>
          <a:prstGeom prst="wedgeRoundRectCallout">
            <a:avLst>
              <a:gd name="adj1" fmla="val 87003"/>
              <a:gd name="adj2" fmla="val -118187"/>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R="20955"/>
            <a:r>
              <a:rPr lang="ja-JP" altLang="ja-JP" sz="1200" i="1" dirty="0">
                <a:solidFill>
                  <a:srgbClr val="254776"/>
                </a:solidFill>
                <a:effectLst/>
                <a:latin typeface="Arial" panose="020B0604020202020204" pitchFamily="34" charset="0"/>
                <a:cs typeface="Arial" panose="020B0604020202020204" pitchFamily="34" charset="0"/>
              </a:rPr>
              <a:t>旅費および経費の請求に関する透明性を示した。</a:t>
            </a:r>
            <a:r>
              <a:rPr lang="ja-JP" altLang="ja-JP" sz="1400" i="1" dirty="0">
                <a:solidFill>
                  <a:srgbClr val="254776"/>
                </a:solidFill>
                <a:effectLst/>
                <a:latin typeface="Arial" panose="020B0604020202020204" pitchFamily="34" charset="0"/>
                <a:cs typeface="Arial" panose="020B0604020202020204" pitchFamily="34" charset="0"/>
              </a:rPr>
              <a:t>エビデンス</a:t>
            </a:r>
            <a:r>
              <a:rPr lang="ja-JP" altLang="ja-JP" sz="1200" i="1" dirty="0">
                <a:solidFill>
                  <a:srgbClr val="254776"/>
                </a:solidFill>
                <a:effectLst/>
                <a:latin typeface="Arial" panose="020B0604020202020204" pitchFamily="34" charset="0"/>
                <a:cs typeface="Arial" panose="020B0604020202020204" pitchFamily="34" charset="0"/>
              </a:rPr>
              <a:t>提供を用いた透明性への取り組みにより組織文化の変革が見込まれる。</a:t>
            </a:r>
            <a:endParaRPr lang="ja-JP" altLang="ja-JP" sz="1200" dirty="0">
              <a:effectLst/>
              <a:latin typeface="Arial" panose="020B0604020202020204" pitchFamily="34" charset="0"/>
              <a:cs typeface="Arial" panose="020B0604020202020204" pitchFamily="34" charset="0"/>
            </a:endParaRPr>
          </a:p>
        </p:txBody>
      </p:sp>
      <p:sp>
        <p:nvSpPr>
          <p:cNvPr id="74" name="Rounded Rectangular Callout 73">
            <a:extLst>
              <a:ext uri="{FF2B5EF4-FFF2-40B4-BE49-F238E27FC236}">
                <a16:creationId xmlns:a16="http://schemas.microsoft.com/office/drawing/2014/main" id="{1967901E-2F5C-FB14-BB35-EA1581470F07}"/>
              </a:ext>
            </a:extLst>
          </p:cNvPr>
          <p:cNvSpPr/>
          <p:nvPr/>
        </p:nvSpPr>
        <p:spPr>
          <a:xfrm>
            <a:off x="10384489" y="4073384"/>
            <a:ext cx="1539225" cy="1664701"/>
          </a:xfrm>
          <a:prstGeom prst="wedgeRoundRectCallout">
            <a:avLst>
              <a:gd name="adj1" fmla="val -67534"/>
              <a:gd name="adj2" fmla="val 1892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50" dirty="0">
              <a:solidFill>
                <a:srgbClr val="254776"/>
              </a:solidFill>
              <a:latin typeface="Arial" panose="020B0604020202020204" pitchFamily="34" charset="0"/>
              <a:cs typeface="Arial" panose="020B0604020202020204" pitchFamily="34" charset="0"/>
            </a:endParaRPr>
          </a:p>
        </p:txBody>
      </p:sp>
      <p:sp>
        <p:nvSpPr>
          <p:cNvPr id="76" name="Rounded Rectangular Callout 75">
            <a:extLst>
              <a:ext uri="{FF2B5EF4-FFF2-40B4-BE49-F238E27FC236}">
                <a16:creationId xmlns:a16="http://schemas.microsoft.com/office/drawing/2014/main" id="{F055B751-36AE-D135-723F-7A24F228B99E}"/>
              </a:ext>
            </a:extLst>
          </p:cNvPr>
          <p:cNvSpPr/>
          <p:nvPr/>
        </p:nvSpPr>
        <p:spPr>
          <a:xfrm>
            <a:off x="9456158" y="2622111"/>
            <a:ext cx="2581467" cy="1397418"/>
          </a:xfrm>
          <a:prstGeom prst="wedgeRoundRectCallout">
            <a:avLst>
              <a:gd name="adj1" fmla="val -62057"/>
              <a:gd name="adj2" fmla="val -2681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50" dirty="0">
              <a:solidFill>
                <a:srgbClr val="254776"/>
              </a:solidFill>
              <a:latin typeface="Arial" panose="020B0604020202020204" pitchFamily="34" charset="0"/>
              <a:cs typeface="Arial" panose="020B0604020202020204" pitchFamily="34" charset="0"/>
            </a:endParaRPr>
          </a:p>
        </p:txBody>
      </p:sp>
      <p:sp>
        <p:nvSpPr>
          <p:cNvPr id="77" name="Rounded Rectangular Callout 76">
            <a:extLst>
              <a:ext uri="{FF2B5EF4-FFF2-40B4-BE49-F238E27FC236}">
                <a16:creationId xmlns:a16="http://schemas.microsoft.com/office/drawing/2014/main" id="{1977432C-6360-FE48-4890-72C5EC4EADAF}"/>
              </a:ext>
            </a:extLst>
          </p:cNvPr>
          <p:cNvSpPr/>
          <p:nvPr/>
        </p:nvSpPr>
        <p:spPr>
          <a:xfrm>
            <a:off x="9461729" y="1199568"/>
            <a:ext cx="2581467" cy="1080000"/>
          </a:xfrm>
          <a:prstGeom prst="wedgeRoundRectCallout">
            <a:avLst>
              <a:gd name="adj1" fmla="val -63291"/>
              <a:gd name="adj2" fmla="val -2156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200" dirty="0">
              <a:solidFill>
                <a:srgbClr val="254776"/>
              </a:solidFill>
              <a:latin typeface="Arial" panose="020B0604020202020204" pitchFamily="34" charset="0"/>
              <a:cs typeface="Arial" panose="020B0604020202020204" pitchFamily="34" charset="0"/>
            </a:endParaRPr>
          </a:p>
        </p:txBody>
      </p:sp>
      <p:grpSp>
        <p:nvGrpSpPr>
          <p:cNvPr id="78" name="Group 77">
            <a:extLst>
              <a:ext uri="{FF2B5EF4-FFF2-40B4-BE49-F238E27FC236}">
                <a16:creationId xmlns:a16="http://schemas.microsoft.com/office/drawing/2014/main" id="{58A8D20F-E71D-9860-A776-0786193E2623}"/>
              </a:ext>
            </a:extLst>
          </p:cNvPr>
          <p:cNvGrpSpPr/>
          <p:nvPr/>
        </p:nvGrpSpPr>
        <p:grpSpPr>
          <a:xfrm rot="16200000" flipH="1">
            <a:off x="7382868" y="5590100"/>
            <a:ext cx="173233" cy="145420"/>
            <a:chOff x="5830099" y="0"/>
            <a:chExt cx="64895" cy="288001"/>
          </a:xfrm>
        </p:grpSpPr>
        <p:cxnSp>
          <p:nvCxnSpPr>
            <p:cNvPr id="79" name="Straight Arrow Connector 78">
              <a:extLst>
                <a:ext uri="{FF2B5EF4-FFF2-40B4-BE49-F238E27FC236}">
                  <a16:creationId xmlns:a16="http://schemas.microsoft.com/office/drawing/2014/main" id="{F9A4EB5A-B8FB-B814-FF56-138B79E3C62A}"/>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CEF1A581-4FEB-7C0B-6BB3-7141BDB18BB1}"/>
                </a:ext>
              </a:extLst>
            </p:cNvPr>
            <p:cNvCxnSpPr>
              <a:cxnSpLocks/>
            </p:cNvCxnSpPr>
            <p:nvPr/>
          </p:nvCxnSpPr>
          <p:spPr>
            <a:xfrm flipV="1">
              <a:off x="5830099" y="6"/>
              <a:ext cx="0" cy="287995"/>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cxnSp>
        <p:nvCxnSpPr>
          <p:cNvPr id="36" name="Straight Arrow Connector 35">
            <a:extLst>
              <a:ext uri="{FF2B5EF4-FFF2-40B4-BE49-F238E27FC236}">
                <a16:creationId xmlns:a16="http://schemas.microsoft.com/office/drawing/2014/main" id="{61C1BCD4-9FFF-63B9-6EAC-E2D4C298E7EC}"/>
              </a:ext>
            </a:extLst>
          </p:cNvPr>
          <p:cNvCxnSpPr>
            <a:cxnSpLocks/>
          </p:cNvCxnSpPr>
          <p:nvPr/>
        </p:nvCxnSpPr>
        <p:spPr>
          <a:xfrm flipV="1">
            <a:off x="6754816" y="2390365"/>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B5042AE-701A-E272-A246-77FDC00DC497}"/>
              </a:ext>
            </a:extLst>
          </p:cNvPr>
          <p:cNvCxnSpPr>
            <a:cxnSpLocks/>
          </p:cNvCxnSpPr>
          <p:nvPr/>
        </p:nvCxnSpPr>
        <p:spPr>
          <a:xfrm>
            <a:off x="4787263" y="2410737"/>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id="{B02E9B0E-0A8A-149E-B395-7B30A2F50895}"/>
              </a:ext>
            </a:extLst>
          </p:cNvPr>
          <p:cNvGrpSpPr/>
          <p:nvPr/>
        </p:nvGrpSpPr>
        <p:grpSpPr>
          <a:xfrm rot="10800000" flipH="1">
            <a:off x="6014424" y="1808517"/>
            <a:ext cx="188921" cy="288000"/>
            <a:chOff x="5706073" y="0"/>
            <a:chExt cx="188921" cy="288000"/>
          </a:xfrm>
        </p:grpSpPr>
        <p:cxnSp>
          <p:nvCxnSpPr>
            <p:cNvPr id="9" name="Straight Arrow Connector 8">
              <a:extLst>
                <a:ext uri="{FF2B5EF4-FFF2-40B4-BE49-F238E27FC236}">
                  <a16:creationId xmlns:a16="http://schemas.microsoft.com/office/drawing/2014/main" id="{E9C4240C-D1A5-3C17-CB57-BED11322BE52}"/>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C5BDA682-D464-06F4-502E-F7CCE28B5971}"/>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0CEA8827-63A3-7E35-4165-4DCB7CA9BF1F}"/>
              </a:ext>
            </a:extLst>
          </p:cNvPr>
          <p:cNvGrpSpPr/>
          <p:nvPr/>
        </p:nvGrpSpPr>
        <p:grpSpPr>
          <a:xfrm flipH="1">
            <a:off x="5979249" y="3351325"/>
            <a:ext cx="188921" cy="288000"/>
            <a:chOff x="5706073" y="0"/>
            <a:chExt cx="188921" cy="288000"/>
          </a:xfrm>
        </p:grpSpPr>
        <p:cxnSp>
          <p:nvCxnSpPr>
            <p:cNvPr id="14" name="Straight Arrow Connector 13">
              <a:extLst>
                <a:ext uri="{FF2B5EF4-FFF2-40B4-BE49-F238E27FC236}">
                  <a16:creationId xmlns:a16="http://schemas.microsoft.com/office/drawing/2014/main" id="{C4EFB9CB-AF18-7D79-125D-E3CBCF999319}"/>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4E76A733-4F25-A9F6-3546-91203506C947}"/>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3" name="テキスト ボックス 2">
            <a:extLst>
              <a:ext uri="{FF2B5EF4-FFF2-40B4-BE49-F238E27FC236}">
                <a16:creationId xmlns:a16="http://schemas.microsoft.com/office/drawing/2014/main" id="{6AEF8637-7A40-0236-625D-32BD246476BA}"/>
              </a:ext>
            </a:extLst>
          </p:cNvPr>
          <p:cNvSpPr txBox="1"/>
          <p:nvPr/>
        </p:nvSpPr>
        <p:spPr>
          <a:xfrm>
            <a:off x="242495" y="1184898"/>
            <a:ext cx="2372367" cy="1384995"/>
          </a:xfrm>
          <a:prstGeom prst="rect">
            <a:avLst/>
          </a:prstGeom>
          <a:noFill/>
        </p:spPr>
        <p:txBody>
          <a:bodyPr wrap="square" rtlCol="0">
            <a:spAutoFit/>
          </a:bodyPr>
          <a:lstStyle/>
          <a:p>
            <a:r>
              <a:rPr lang="ja-JP" altLang="ja-JP" sz="1200" i="1" dirty="0">
                <a:solidFill>
                  <a:srgbClr val="254776"/>
                </a:solidFill>
                <a:effectLst/>
                <a:latin typeface="Arial" panose="020B0604020202020204" pitchFamily="34" charset="0"/>
                <a:cs typeface="Arial" panose="020B0604020202020204" pitchFamily="34" charset="0"/>
              </a:rPr>
              <a:t>意思決定およびエビデンス利用において優れた領域もあるが、その問題についてのエビデンスが重点的に取り扱われる場合が多い。オプションおよび実装についてはさらに不得意である。</a:t>
            </a:r>
            <a:endParaRPr lang="ja-JP" altLang="ja-JP" sz="1200" dirty="0">
              <a:effectLst/>
              <a:latin typeface="Arial" panose="020B0604020202020204" pitchFamily="34" charset="0"/>
              <a:cs typeface="Arial" panose="020B0604020202020204" pitchFamily="34" charset="0"/>
            </a:endParaRPr>
          </a:p>
          <a:p>
            <a:endParaRPr kumimoji="1" lang="ja-JP" altLang="en-US" sz="1200" dirty="0">
              <a:latin typeface="Arial" panose="020B0604020202020204" pitchFamily="34" charset="0"/>
              <a:cs typeface="Arial" panose="020B0604020202020204" pitchFamily="34" charset="0"/>
            </a:endParaRPr>
          </a:p>
        </p:txBody>
      </p:sp>
      <p:sp>
        <p:nvSpPr>
          <p:cNvPr id="4" name="Textbox 218">
            <a:extLst>
              <a:ext uri="{FF2B5EF4-FFF2-40B4-BE49-F238E27FC236}">
                <a16:creationId xmlns:a16="http://schemas.microsoft.com/office/drawing/2014/main" id="{45AE5761-5095-AD1B-A28A-8F1FDDFA416F}"/>
              </a:ext>
            </a:extLst>
          </p:cNvPr>
          <p:cNvSpPr txBox="1"/>
          <p:nvPr/>
        </p:nvSpPr>
        <p:spPr>
          <a:xfrm>
            <a:off x="2055352" y="4867620"/>
            <a:ext cx="5275809" cy="1801495"/>
          </a:xfrm>
          <a:prstGeom prst="rect">
            <a:avLst/>
          </a:prstGeom>
          <a:noFill/>
          <a:ln w="18415">
            <a:noFill/>
            <a:prstDash val="solid"/>
          </a:ln>
        </p:spPr>
        <p:txBody>
          <a:bodyPr wrap="square" lIns="0" tIns="0" rIns="0" bIns="0" rtlCol="0">
            <a:noAutofit/>
          </a:bodyPr>
          <a:lstStyle/>
          <a:p>
            <a:pPr marL="93345">
              <a:lnSpc>
                <a:spcPts val="1400"/>
              </a:lnSpc>
            </a:pPr>
            <a:r>
              <a:rPr lang="ja-JP" sz="1300" b="1" spc="-10" dirty="0">
                <a:solidFill>
                  <a:srgbClr val="254776"/>
                </a:solidFill>
                <a:effectLst/>
                <a:latin typeface="Arial" panose="020B0604020202020204" pitchFamily="34" charset="0"/>
                <a:cs typeface="Arial" panose="020B0604020202020204" pitchFamily="34" charset="0"/>
              </a:rPr>
              <a:t>特定のエビデンスの形式に焦点を当てたエビデンス支援ユニット</a:t>
            </a:r>
            <a:endParaRPr lang="ja-JP" sz="1300" dirty="0">
              <a:effectLst/>
              <a:latin typeface="Arial" panose="020B0604020202020204" pitchFamily="34" charset="0"/>
              <a:cs typeface="Arial" panose="020B0604020202020204" pitchFamily="34" charset="0"/>
            </a:endParaRPr>
          </a:p>
          <a:p>
            <a:pPr marL="285750" lvl="0" indent="-125413">
              <a:lnSpc>
                <a:spcPts val="1300"/>
              </a:lnSpc>
              <a:spcBef>
                <a:spcPts val="115"/>
              </a:spcBef>
              <a:spcAft>
                <a:spcPts val="0"/>
              </a:spcAft>
              <a:buClr>
                <a:srgbClr val="254776"/>
              </a:buClr>
              <a:buSzPts val="750"/>
              <a:buFont typeface="Wingdings" panose="05000000000000000000" pitchFamily="2" charset="2"/>
              <a:buChar char="l"/>
              <a:tabLst>
                <a:tab pos="252413" algn="l"/>
                <a:tab pos="1450975" algn="l"/>
                <a:tab pos="2684463" algn="l"/>
              </a:tabLst>
            </a:pPr>
            <a:r>
              <a:rPr lang="ja-JP" sz="1200" spc="0" dirty="0">
                <a:solidFill>
                  <a:srgbClr val="254776"/>
                </a:solidFill>
                <a:effectLst/>
                <a:latin typeface="Arial" panose="020B0604020202020204" pitchFamily="34" charset="0"/>
                <a:cs typeface="Arial" panose="020B0604020202020204" pitchFamily="34" charset="0"/>
              </a:rPr>
              <a:t>データ分析</a:t>
            </a:r>
            <a:r>
              <a:rPr lang="en-US" sz="1200" spc="0" dirty="0">
                <a:solidFill>
                  <a:srgbClr val="254776"/>
                </a:solidFill>
                <a:effectLst/>
                <a:latin typeface="Arial" panose="020B0604020202020204" pitchFamily="34" charset="0"/>
                <a:cs typeface="Arial" panose="020B0604020202020204" pitchFamily="34" charset="0"/>
              </a:rPr>
              <a:t>		•</a:t>
            </a:r>
            <a:r>
              <a:rPr lang="en-US" sz="1200" spc="140" dirty="0">
                <a:solidFill>
                  <a:srgbClr val="254776"/>
                </a:solidFill>
                <a:effectLst/>
                <a:latin typeface="Arial" panose="020B0604020202020204" pitchFamily="34" charset="0"/>
                <a:cs typeface="Arial" panose="020B0604020202020204" pitchFamily="34" charset="0"/>
              </a:rPr>
              <a:t> </a:t>
            </a:r>
            <a:r>
              <a:rPr lang="ja-JP" sz="1200" spc="140" dirty="0">
                <a:solidFill>
                  <a:srgbClr val="254776"/>
                </a:solidFill>
                <a:effectLst/>
                <a:latin typeface="Arial" panose="020B0604020202020204" pitchFamily="34" charset="0"/>
                <a:cs typeface="Arial" panose="020B0604020202020204" pitchFamily="34" charset="0"/>
              </a:rPr>
              <a:t>エビデンス統合</a:t>
            </a:r>
            <a:endParaRPr lang="ja-JP" sz="1200" spc="0" dirty="0">
              <a:effectLst/>
              <a:latin typeface="Arial" panose="020B0604020202020204" pitchFamily="34" charset="0"/>
              <a:cs typeface="Arial" panose="020B0604020202020204" pitchFamily="34" charset="0"/>
            </a:endParaRPr>
          </a:p>
          <a:p>
            <a:pPr marL="285750" lvl="0" indent="-125413">
              <a:lnSpc>
                <a:spcPts val="1300"/>
              </a:lnSpc>
              <a:spcBef>
                <a:spcPts val="110"/>
              </a:spcBef>
              <a:spcAft>
                <a:spcPts val="0"/>
              </a:spcAft>
              <a:buClr>
                <a:srgbClr val="254776"/>
              </a:buClr>
              <a:buSzPts val="750"/>
              <a:buFont typeface="Wingdings" panose="05000000000000000000" pitchFamily="2" charset="2"/>
              <a:buChar char="l"/>
              <a:tabLst>
                <a:tab pos="252413" algn="l"/>
                <a:tab pos="1450975" algn="l"/>
                <a:tab pos="2786063" algn="l"/>
              </a:tabLst>
            </a:pPr>
            <a:r>
              <a:rPr lang="ja-JP" sz="1200" spc="-10" dirty="0">
                <a:solidFill>
                  <a:srgbClr val="254776"/>
                </a:solidFill>
                <a:effectLst/>
                <a:latin typeface="Arial" panose="020B0604020202020204" pitchFamily="34" charset="0"/>
                <a:cs typeface="Arial" panose="020B0604020202020204" pitchFamily="34" charset="0"/>
              </a:rPr>
              <a:t>モデリング</a:t>
            </a:r>
            <a:r>
              <a:rPr lang="en-US" sz="1200" spc="0" dirty="0">
                <a:solidFill>
                  <a:srgbClr val="254776"/>
                </a:solidFill>
                <a:effectLst/>
                <a:latin typeface="Arial" panose="020B0604020202020204" pitchFamily="34" charset="0"/>
                <a:cs typeface="Arial" panose="020B0604020202020204" pitchFamily="34" charset="0"/>
              </a:rPr>
              <a:t>		</a:t>
            </a:r>
            <a:r>
              <a:rPr lang="en-US" sz="1200" spc="-10" dirty="0">
                <a:solidFill>
                  <a:srgbClr val="254776"/>
                </a:solidFill>
                <a:effectLst/>
                <a:latin typeface="Arial" panose="020B0604020202020204" pitchFamily="34" charset="0"/>
                <a:cs typeface="Arial" panose="020B0604020202020204" pitchFamily="34" charset="0"/>
              </a:rPr>
              <a:t>(</a:t>
            </a:r>
            <a:r>
              <a:rPr lang="ja-JP" sz="1200" spc="-10" dirty="0">
                <a:solidFill>
                  <a:srgbClr val="254776"/>
                </a:solidFill>
                <a:effectLst/>
                <a:latin typeface="Arial" panose="020B0604020202020204" pitchFamily="34" charset="0"/>
                <a:cs typeface="Arial" panose="020B0604020202020204" pitchFamily="34" charset="0"/>
              </a:rPr>
              <a:t>コンテクストに沿ったもの</a:t>
            </a:r>
            <a:r>
              <a:rPr lang="en-US" sz="1200" spc="-10" dirty="0">
                <a:solidFill>
                  <a:srgbClr val="254776"/>
                </a:solidFill>
                <a:effectLst/>
                <a:latin typeface="Arial" panose="020B0604020202020204" pitchFamily="34" charset="0"/>
                <a:cs typeface="Arial" panose="020B0604020202020204" pitchFamily="34" charset="0"/>
              </a:rPr>
              <a:t>)</a:t>
            </a:r>
            <a:endParaRPr lang="ja-JP" sz="1200" spc="0" dirty="0">
              <a:effectLst/>
              <a:latin typeface="Arial" panose="020B0604020202020204" pitchFamily="34" charset="0"/>
              <a:cs typeface="Arial" panose="020B0604020202020204" pitchFamily="34" charset="0"/>
            </a:endParaRPr>
          </a:p>
          <a:p>
            <a:pPr marL="285750" lvl="0" indent="-125413">
              <a:lnSpc>
                <a:spcPts val="1300"/>
              </a:lnSpc>
              <a:spcBef>
                <a:spcPts val="115"/>
              </a:spcBef>
              <a:spcAft>
                <a:spcPts val="0"/>
              </a:spcAft>
              <a:buClr>
                <a:srgbClr val="254776"/>
              </a:buClr>
              <a:buSzPts val="750"/>
              <a:buFont typeface="Wingdings" panose="05000000000000000000" pitchFamily="2" charset="2"/>
              <a:buChar char="l"/>
              <a:tabLst>
                <a:tab pos="252413" algn="l"/>
                <a:tab pos="1450975" algn="l"/>
                <a:tab pos="2670175" algn="l"/>
              </a:tabLst>
            </a:pPr>
            <a:r>
              <a:rPr lang="ja-JP" sz="1200" spc="-10" dirty="0">
                <a:solidFill>
                  <a:srgbClr val="254776"/>
                </a:solidFill>
                <a:effectLst/>
                <a:latin typeface="Arial" panose="020B0604020202020204" pitchFamily="34" charset="0"/>
                <a:cs typeface="Arial" panose="020B0604020202020204" pitchFamily="34" charset="0"/>
              </a:rPr>
              <a:t>評価</a:t>
            </a:r>
            <a:r>
              <a:rPr lang="en-US" sz="1200" spc="0" dirty="0">
                <a:solidFill>
                  <a:srgbClr val="254776"/>
                </a:solidFill>
                <a:effectLst/>
                <a:latin typeface="Arial" panose="020B0604020202020204" pitchFamily="34" charset="0"/>
                <a:cs typeface="Arial" panose="020B0604020202020204" pitchFamily="34" charset="0"/>
              </a:rPr>
              <a:t>		•</a:t>
            </a:r>
            <a:r>
              <a:rPr lang="en-US" sz="1200" spc="50" dirty="0">
                <a:solidFill>
                  <a:srgbClr val="254776"/>
                </a:solidFill>
                <a:effectLst/>
                <a:latin typeface="Arial" panose="020B0604020202020204" pitchFamily="34" charset="0"/>
                <a:cs typeface="Arial" panose="020B0604020202020204" pitchFamily="34" charset="0"/>
              </a:rPr>
              <a:t> 技術評価</a:t>
            </a:r>
            <a:r>
              <a:rPr lang="en-US" sz="1200" spc="-10" dirty="0">
                <a:solidFill>
                  <a:srgbClr val="254776"/>
                </a:solidFill>
                <a:effectLst/>
                <a:latin typeface="Arial" panose="020B0604020202020204" pitchFamily="34" charset="0"/>
                <a:cs typeface="Arial" panose="020B0604020202020204" pitchFamily="34" charset="0"/>
              </a:rPr>
              <a:t>/</a:t>
            </a:r>
            <a:endParaRPr lang="ja-JP" sz="1200" spc="0" dirty="0">
              <a:effectLst/>
              <a:latin typeface="Arial" panose="020B0604020202020204" pitchFamily="34" charset="0"/>
              <a:cs typeface="Arial" panose="020B0604020202020204" pitchFamily="34" charset="0"/>
            </a:endParaRPr>
          </a:p>
          <a:p>
            <a:pPr marL="285750" marR="402590" lvl="0" indent="-125413">
              <a:lnSpc>
                <a:spcPts val="1300"/>
              </a:lnSpc>
              <a:spcBef>
                <a:spcPts val="115"/>
              </a:spcBef>
              <a:spcAft>
                <a:spcPts val="0"/>
              </a:spcAft>
              <a:buClr>
                <a:srgbClr val="254776"/>
              </a:buClr>
              <a:buSzPts val="750"/>
              <a:buFont typeface="Wingdings" panose="05000000000000000000" pitchFamily="2" charset="2"/>
              <a:buChar char="l"/>
              <a:tabLst>
                <a:tab pos="252413" algn="l"/>
                <a:tab pos="1450975" algn="l"/>
                <a:tab pos="1571625" algn="l"/>
                <a:tab pos="2598738" algn="l"/>
              </a:tabLst>
            </a:pPr>
            <a:r>
              <a:rPr lang="ja-JP" altLang="en-US" sz="1200" spc="-10" dirty="0">
                <a:solidFill>
                  <a:srgbClr val="254776"/>
                </a:solidFill>
                <a:effectLst/>
                <a:latin typeface="Arial" panose="020B0604020202020204" pitchFamily="34" charset="0"/>
                <a:cs typeface="Arial" panose="020B0604020202020204" pitchFamily="34" charset="0"/>
              </a:rPr>
              <a:t>行動</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en-US" sz="1200" spc="-10" dirty="0">
                <a:solidFill>
                  <a:srgbClr val="254776"/>
                </a:solidFill>
                <a:effectLst/>
                <a:latin typeface="Arial" panose="020B0604020202020204" pitchFamily="34" charset="0"/>
                <a:cs typeface="Arial" panose="020B0604020202020204" pitchFamily="34" charset="0"/>
              </a:rPr>
              <a:t>実装研究</a:t>
            </a:r>
            <a:r>
              <a:rPr lang="en-US" sz="1200" spc="0" dirty="0">
                <a:solidFill>
                  <a:srgbClr val="254776"/>
                </a:solidFill>
                <a:effectLst/>
                <a:latin typeface="Arial" panose="020B0604020202020204" pitchFamily="34" charset="0"/>
                <a:cs typeface="Arial" panose="020B0604020202020204" pitchFamily="34" charset="0"/>
              </a:rPr>
              <a:t>		</a:t>
            </a:r>
            <a:r>
              <a:rPr lang="ja-JP" altLang="en-US" sz="1200" spc="0" dirty="0">
                <a:solidFill>
                  <a:srgbClr val="254776"/>
                </a:solidFill>
                <a:effectLst/>
                <a:latin typeface="Arial" panose="020B0604020202020204" pitchFamily="34" charset="0"/>
                <a:cs typeface="Arial" panose="020B0604020202020204" pitchFamily="34" charset="0"/>
              </a:rPr>
              <a:t>　　　　　　　　　　　　</a:t>
            </a:r>
            <a:r>
              <a:rPr lang="ja-JP" sz="1200" spc="0" dirty="0">
                <a:solidFill>
                  <a:srgbClr val="254776"/>
                </a:solidFill>
                <a:effectLst/>
                <a:latin typeface="Arial" panose="020B0604020202020204" pitchFamily="34" charset="0"/>
                <a:cs typeface="Arial" panose="020B0604020202020204" pitchFamily="34" charset="0"/>
              </a:rPr>
              <a:t>費用効果分析の研究</a:t>
            </a:r>
            <a:endParaRPr lang="en-US" altLang="ja-JP" sz="1200" spc="0" dirty="0">
              <a:solidFill>
                <a:srgbClr val="254776"/>
              </a:solidFill>
              <a:effectLst/>
              <a:latin typeface="Arial" panose="020B0604020202020204" pitchFamily="34" charset="0"/>
              <a:cs typeface="Arial" panose="020B0604020202020204" pitchFamily="34" charset="0"/>
            </a:endParaRPr>
          </a:p>
          <a:p>
            <a:pPr marR="402590" lvl="0">
              <a:lnSpc>
                <a:spcPts val="1300"/>
              </a:lnSpc>
              <a:spcBef>
                <a:spcPts val="115"/>
              </a:spcBef>
              <a:spcAft>
                <a:spcPts val="0"/>
              </a:spcAft>
              <a:buClr>
                <a:srgbClr val="254776"/>
              </a:buClr>
              <a:buSzPts val="750"/>
              <a:tabLst>
                <a:tab pos="252413" algn="l"/>
                <a:tab pos="1450975" algn="l"/>
                <a:tab pos="1571625" algn="l"/>
                <a:tab pos="2684463" algn="l"/>
              </a:tabLst>
            </a:pPr>
            <a:r>
              <a:rPr lang="en-US" sz="1200" spc="0" dirty="0">
                <a:solidFill>
                  <a:srgbClr val="254776"/>
                </a:solidFill>
                <a:effectLst/>
                <a:latin typeface="Arial" panose="020B0604020202020204" pitchFamily="34" charset="0"/>
                <a:cs typeface="Arial" panose="020B0604020202020204" pitchFamily="34" charset="0"/>
              </a:rPr>
              <a:t>				•</a:t>
            </a:r>
            <a:r>
              <a:rPr lang="en-US" sz="1200" spc="200" dirty="0">
                <a:solidFill>
                  <a:srgbClr val="254776"/>
                </a:solidFill>
                <a:effectLst/>
                <a:latin typeface="Arial" panose="020B0604020202020204" pitchFamily="34" charset="0"/>
                <a:cs typeface="Arial" panose="020B0604020202020204" pitchFamily="34" charset="0"/>
              </a:rPr>
              <a:t> </a:t>
            </a:r>
            <a:r>
              <a:rPr lang="ja-JP" sz="1200" dirty="0">
                <a:solidFill>
                  <a:srgbClr val="254776"/>
                </a:solidFill>
                <a:effectLst/>
                <a:latin typeface="Arial" panose="020B0604020202020204" pitchFamily="34" charset="0"/>
                <a:cs typeface="Arial" panose="020B0604020202020204" pitchFamily="34" charset="0"/>
              </a:rPr>
              <a:t>ガイドライン</a:t>
            </a:r>
            <a:endParaRPr lang="ja-JP" sz="1200" dirty="0">
              <a:effectLst/>
              <a:latin typeface="Arial" panose="020B0604020202020204" pitchFamily="34" charset="0"/>
              <a:cs typeface="Arial" panose="020B0604020202020204" pitchFamily="34" charset="0"/>
            </a:endParaRPr>
          </a:p>
          <a:p>
            <a:pPr marL="285750" lvl="0" indent="-125413">
              <a:lnSpc>
                <a:spcPts val="1300"/>
              </a:lnSpc>
              <a:spcBef>
                <a:spcPts val="5"/>
              </a:spcBef>
              <a:spcAft>
                <a:spcPts val="0"/>
              </a:spcAft>
              <a:buClr>
                <a:srgbClr val="254776"/>
              </a:buClr>
              <a:buSzPts val="750"/>
              <a:buFont typeface="Wingdings" panose="05000000000000000000" pitchFamily="2" charset="2"/>
              <a:buChar char="l"/>
              <a:tabLst>
                <a:tab pos="252730" algn="l"/>
              </a:tabLst>
            </a:pPr>
            <a:r>
              <a:rPr lang="ja-JP" sz="1200" spc="0" dirty="0">
                <a:solidFill>
                  <a:srgbClr val="254776"/>
                </a:solidFill>
                <a:effectLst/>
                <a:latin typeface="Arial" panose="020B0604020202020204" pitchFamily="34" charset="0"/>
                <a:cs typeface="Arial" panose="020B0604020202020204" pitchFamily="34" charset="0"/>
              </a:rPr>
              <a:t>質的な洞察</a:t>
            </a:r>
            <a:endParaRPr lang="ja-JP" sz="1200" spc="0" dirty="0">
              <a:effectLst/>
              <a:latin typeface="Arial" panose="020B0604020202020204" pitchFamily="34" charset="0"/>
              <a:cs typeface="Arial" panose="020B0604020202020204" pitchFamily="34" charset="0"/>
            </a:endParaRPr>
          </a:p>
          <a:p>
            <a:pPr marL="93345">
              <a:lnSpc>
                <a:spcPts val="1300"/>
              </a:lnSpc>
              <a:spcBef>
                <a:spcPts val="300"/>
              </a:spcBef>
              <a:spcAft>
                <a:spcPts val="0"/>
              </a:spcAft>
            </a:pPr>
            <a:r>
              <a:rPr lang="ja-JP" sz="1300" b="1" spc="-20" dirty="0">
                <a:solidFill>
                  <a:srgbClr val="254776"/>
                </a:solidFill>
                <a:effectLst/>
                <a:latin typeface="Arial" panose="020B0604020202020204" pitchFamily="34" charset="0"/>
                <a:cs typeface="Arial" panose="020B0604020202020204" pitchFamily="34" charset="0"/>
              </a:rPr>
              <a:t>セクターまたはその他の実質的ドメインに焦点を当てた</a:t>
            </a:r>
            <a:r>
              <a:rPr lang="en-US" sz="1300" b="1" spc="-20" dirty="0">
                <a:solidFill>
                  <a:srgbClr val="254776"/>
                </a:solidFill>
                <a:effectLst/>
                <a:latin typeface="Arial" panose="020B0604020202020204" pitchFamily="34" charset="0"/>
                <a:cs typeface="Arial" panose="020B0604020202020204" pitchFamily="34" charset="0"/>
              </a:rPr>
              <a:t>(</a:t>
            </a:r>
            <a:r>
              <a:rPr lang="ja-JP" sz="1300" b="1" spc="-20" dirty="0">
                <a:solidFill>
                  <a:srgbClr val="254776"/>
                </a:solidFill>
                <a:effectLst/>
                <a:latin typeface="Arial" panose="020B0604020202020204" pitchFamily="34" charset="0"/>
                <a:cs typeface="Arial" panose="020B0604020202020204" pitchFamily="34" charset="0"/>
              </a:rPr>
              <a:t>および複数のエビデンスの形式を提供する</a:t>
            </a:r>
            <a:r>
              <a:rPr lang="en-US" sz="1300" b="1" spc="-20" dirty="0">
                <a:solidFill>
                  <a:srgbClr val="254776"/>
                </a:solidFill>
                <a:effectLst/>
                <a:latin typeface="Arial" panose="020B0604020202020204" pitchFamily="34" charset="0"/>
                <a:cs typeface="Arial" panose="020B0604020202020204" pitchFamily="34" charset="0"/>
              </a:rPr>
              <a:t>)</a:t>
            </a:r>
            <a:r>
              <a:rPr lang="ja-JP" sz="1300" b="1" spc="-20" dirty="0">
                <a:solidFill>
                  <a:srgbClr val="254776"/>
                </a:solidFill>
                <a:effectLst/>
                <a:latin typeface="Arial" panose="020B0604020202020204" pitchFamily="34" charset="0"/>
                <a:cs typeface="Arial" panose="020B0604020202020204" pitchFamily="34" charset="0"/>
              </a:rPr>
              <a:t>エビデンス支援ユニット</a:t>
            </a:r>
            <a:endParaRPr lang="ja-JP" sz="1300" dirty="0">
              <a:effectLst/>
              <a:latin typeface="Arial" panose="020B0604020202020204" pitchFamily="34" charset="0"/>
              <a:cs typeface="Arial" panose="020B0604020202020204" pitchFamily="34" charset="0"/>
            </a:endParaRPr>
          </a:p>
          <a:p>
            <a:pPr marL="261938" lvl="1" indent="-146050">
              <a:lnSpc>
                <a:spcPts val="1300"/>
              </a:lnSpc>
              <a:spcBef>
                <a:spcPts val="65"/>
              </a:spcBef>
              <a:spcAft>
                <a:spcPts val="0"/>
              </a:spcAft>
              <a:buClr>
                <a:srgbClr val="254776"/>
              </a:buClr>
              <a:buSzPts val="750"/>
              <a:buFont typeface="Wingdings" panose="05000000000000000000" pitchFamily="2" charset="2"/>
              <a:buChar char="l"/>
              <a:tabLst>
                <a:tab pos="326390" algn="l"/>
              </a:tabLst>
            </a:pPr>
            <a:r>
              <a:rPr lang="ja-JP" sz="1200" spc="0" dirty="0">
                <a:solidFill>
                  <a:srgbClr val="254776"/>
                </a:solidFill>
                <a:effectLst/>
                <a:latin typeface="Arial" panose="020B0604020202020204" pitchFamily="34" charset="0"/>
                <a:cs typeface="Arial" panose="020B0604020202020204" pitchFamily="34" charset="0"/>
              </a:rPr>
              <a:t>気候対策、教育、健康など</a:t>
            </a:r>
            <a:endParaRPr lang="ja-JP" sz="1200" spc="0" dirty="0">
              <a:effectLst/>
              <a:latin typeface="Arial" panose="020B0604020202020204" pitchFamily="34" charset="0"/>
              <a:cs typeface="Arial" panose="020B0604020202020204" pitchFamily="34" charset="0"/>
            </a:endParaRPr>
          </a:p>
        </p:txBody>
      </p:sp>
      <p:sp>
        <p:nvSpPr>
          <p:cNvPr id="5" name="Textbox 217">
            <a:extLst>
              <a:ext uri="{FF2B5EF4-FFF2-40B4-BE49-F238E27FC236}">
                <a16:creationId xmlns:a16="http://schemas.microsoft.com/office/drawing/2014/main" id="{E362D932-8F3E-4EBA-D393-CF4C613AE88F}"/>
              </a:ext>
            </a:extLst>
          </p:cNvPr>
          <p:cNvSpPr txBox="1"/>
          <p:nvPr/>
        </p:nvSpPr>
        <p:spPr>
          <a:xfrm>
            <a:off x="7583175" y="4826486"/>
            <a:ext cx="2499518" cy="1767205"/>
          </a:xfrm>
          <a:prstGeom prst="rect">
            <a:avLst/>
          </a:prstGeom>
          <a:ln w="18415">
            <a:noFill/>
            <a:prstDash val="solid"/>
          </a:ln>
        </p:spPr>
        <p:txBody>
          <a:bodyPr wrap="square" lIns="0" tIns="0" rIns="0" bIns="0" rtlCol="0">
            <a:noAutofit/>
          </a:bodyPr>
          <a:lstStyle/>
          <a:p>
            <a:pPr marL="80645">
              <a:spcBef>
                <a:spcPts val="930"/>
              </a:spcBef>
              <a:spcAft>
                <a:spcPts val="0"/>
              </a:spcAft>
            </a:pPr>
            <a:endParaRPr lang="en-US" altLang="ja-JP" sz="1200" b="1" dirty="0">
              <a:solidFill>
                <a:srgbClr val="254776"/>
              </a:solidFill>
              <a:effectLst/>
              <a:latin typeface="Arial" panose="020B0604020202020204" pitchFamily="34" charset="0"/>
              <a:cs typeface="Arial" panose="020B0604020202020204" pitchFamily="34" charset="0"/>
            </a:endParaRPr>
          </a:p>
          <a:p>
            <a:pPr marL="80645">
              <a:spcBef>
                <a:spcPts val="930"/>
              </a:spcBef>
              <a:spcAft>
                <a:spcPts val="600"/>
              </a:spcAft>
            </a:pPr>
            <a:r>
              <a:rPr lang="ja-JP" sz="1200" b="1" dirty="0">
                <a:solidFill>
                  <a:srgbClr val="254776"/>
                </a:solidFill>
                <a:effectLst/>
                <a:latin typeface="Arial" panose="020B0604020202020204" pitchFamily="34" charset="0"/>
                <a:cs typeface="Arial" panose="020B0604020202020204" pitchFamily="34" charset="0"/>
              </a:rPr>
              <a:t>グローバルエビデンスアーキテクチャ</a:t>
            </a:r>
            <a:endParaRPr lang="ja-JP" sz="1200" dirty="0">
              <a:effectLst/>
              <a:latin typeface="Arial" panose="020B0604020202020204" pitchFamily="34" charset="0"/>
              <a:cs typeface="Arial" panose="020B0604020202020204" pitchFamily="34" charset="0"/>
            </a:endParaRPr>
          </a:p>
          <a:p>
            <a:pPr marL="203200" marR="91440" lvl="0" indent="-203200" algn="just">
              <a:spcBef>
                <a:spcPts val="60"/>
              </a:spcBef>
              <a:spcAft>
                <a:spcPts val="0"/>
              </a:spcAft>
              <a:buClr>
                <a:srgbClr val="254776"/>
              </a:buClr>
              <a:buSzPts val="750"/>
              <a:buFont typeface="Wingdings" panose="05000000000000000000" pitchFamily="2" charset="2"/>
              <a:buChar char="l"/>
              <a:tabLst>
                <a:tab pos="174625" algn="l"/>
                <a:tab pos="255588" algn="l"/>
              </a:tabLst>
            </a:pPr>
            <a:r>
              <a:rPr lang="ja-JP" sz="1200" spc="0" dirty="0">
                <a:solidFill>
                  <a:srgbClr val="254776"/>
                </a:solidFill>
                <a:effectLst/>
                <a:latin typeface="Arial" panose="020B0604020202020204" pitchFamily="34" charset="0"/>
                <a:cs typeface="Arial" panose="020B0604020202020204" pitchFamily="34" charset="0"/>
              </a:rPr>
              <a:t>生きたエビデンス統合</a:t>
            </a:r>
            <a:r>
              <a:rPr lang="en-US" sz="1200" spc="0" dirty="0">
                <a:solidFill>
                  <a:srgbClr val="254776"/>
                </a:solidFill>
                <a:effectLst/>
                <a:latin typeface="Arial" panose="020B0604020202020204" pitchFamily="34" charset="0"/>
                <a:cs typeface="Arial" panose="020B0604020202020204" pitchFamily="34" charset="0"/>
              </a:rPr>
              <a:t>(</a:t>
            </a:r>
            <a:r>
              <a:rPr lang="ja-JP" sz="1200" spc="0" dirty="0">
                <a:solidFill>
                  <a:srgbClr val="254776"/>
                </a:solidFill>
                <a:effectLst/>
                <a:latin typeface="Arial" panose="020B0604020202020204" pitchFamily="34" charset="0"/>
                <a:cs typeface="Arial" panose="020B0604020202020204" pitchFamily="34" charset="0"/>
              </a:rPr>
              <a:t>グローバルな公共財</a:t>
            </a:r>
            <a:r>
              <a:rPr lang="en-US" sz="1200" spc="0" dirty="0">
                <a:solidFill>
                  <a:srgbClr val="254776"/>
                </a:solidFill>
                <a:effectLst/>
                <a:latin typeface="Arial" panose="020B0604020202020204" pitchFamily="34" charset="0"/>
                <a:cs typeface="Arial" panose="020B0604020202020204" pitchFamily="34" charset="0"/>
              </a:rPr>
              <a:t>)</a:t>
            </a:r>
            <a:endParaRPr lang="ja-JP" sz="1200" spc="0" dirty="0">
              <a:effectLst/>
              <a:latin typeface="Arial" panose="020B0604020202020204" pitchFamily="34" charset="0"/>
              <a:cs typeface="Arial" panose="020B0604020202020204" pitchFamily="34" charset="0"/>
            </a:endParaRPr>
          </a:p>
          <a:p>
            <a:pPr marL="203200" marR="127000" lvl="0" indent="-203200" algn="just">
              <a:spcBef>
                <a:spcPts val="10"/>
              </a:spcBef>
              <a:spcAft>
                <a:spcPts val="0"/>
              </a:spcAft>
              <a:buClr>
                <a:srgbClr val="254776"/>
              </a:buClr>
              <a:buSzPts val="750"/>
              <a:buFont typeface="Wingdings" panose="05000000000000000000" pitchFamily="2" charset="2"/>
              <a:buChar char="l"/>
              <a:tabLst>
                <a:tab pos="174625" algn="l"/>
                <a:tab pos="255588" algn="l"/>
              </a:tabLst>
            </a:pPr>
            <a:r>
              <a:rPr lang="ja-JP" sz="1200" spc="-10" dirty="0">
                <a:solidFill>
                  <a:srgbClr val="254776"/>
                </a:solidFill>
                <a:effectLst/>
                <a:latin typeface="Arial" panose="020B0604020202020204" pitchFamily="34" charset="0"/>
                <a:cs typeface="Arial" panose="020B0604020202020204" pitchFamily="34" charset="0"/>
              </a:rPr>
              <a:t>生きたエビデンス製品は、データ分析、モデリング、およびガイドラインのためにも存在する可能性がある</a:t>
            </a:r>
            <a:r>
              <a:rPr lang="en-US" sz="1200" spc="-10" dirty="0">
                <a:solidFill>
                  <a:srgbClr val="254776"/>
                </a:solidFill>
                <a:effectLst/>
                <a:latin typeface="Arial" panose="020B0604020202020204" pitchFamily="34" charset="0"/>
                <a:cs typeface="Arial" panose="020B0604020202020204" pitchFamily="34" charset="0"/>
              </a:rPr>
              <a:t>(</a:t>
            </a:r>
            <a:r>
              <a:rPr lang="ja-JP" sz="1200" spc="-10" dirty="0">
                <a:solidFill>
                  <a:srgbClr val="254776"/>
                </a:solidFill>
                <a:effectLst/>
                <a:latin typeface="Arial" panose="020B0604020202020204" pitchFamily="34" charset="0"/>
                <a:cs typeface="Arial" panose="020B0604020202020204" pitchFamily="34" charset="0"/>
              </a:rPr>
              <a:t>対応する節を参照</a:t>
            </a:r>
            <a:r>
              <a:rPr lang="en-US" sz="1200" spc="-10" dirty="0">
                <a:solidFill>
                  <a:srgbClr val="254776"/>
                </a:solidFill>
                <a:effectLst/>
                <a:latin typeface="Arial" panose="020B0604020202020204" pitchFamily="34" charset="0"/>
                <a:cs typeface="Arial" panose="020B0604020202020204" pitchFamily="34" charset="0"/>
              </a:rPr>
              <a:t>)</a:t>
            </a:r>
            <a:endParaRPr lang="ja-JP" sz="1200" spc="0" dirty="0">
              <a:effectLst/>
              <a:latin typeface="Arial" panose="020B0604020202020204" pitchFamily="34" charset="0"/>
              <a:cs typeface="Arial" panose="020B0604020202020204" pitchFamily="34" charset="0"/>
            </a:endParaRPr>
          </a:p>
        </p:txBody>
      </p:sp>
      <p:sp>
        <p:nvSpPr>
          <p:cNvPr id="6" name="Textbox 172">
            <a:extLst>
              <a:ext uri="{FF2B5EF4-FFF2-40B4-BE49-F238E27FC236}">
                <a16:creationId xmlns:a16="http://schemas.microsoft.com/office/drawing/2014/main" id="{7E58C958-B6B6-98F7-9CE8-0D7E09F31411}"/>
              </a:ext>
            </a:extLst>
          </p:cNvPr>
          <p:cNvSpPr txBox="1"/>
          <p:nvPr/>
        </p:nvSpPr>
        <p:spPr>
          <a:xfrm>
            <a:off x="9244247" y="1312750"/>
            <a:ext cx="2709761" cy="927100"/>
          </a:xfrm>
          <a:prstGeom prst="rect">
            <a:avLst/>
          </a:prstGeom>
        </p:spPr>
        <p:txBody>
          <a:bodyPr wrap="square" lIns="0" tIns="0" rIns="0" bIns="0" rtlCol="0">
            <a:noAutofit/>
          </a:bodyPr>
          <a:lstStyle/>
          <a:p>
            <a:pPr marL="309880" marR="59055" algn="just">
              <a:spcBef>
                <a:spcPts val="475"/>
              </a:spcBef>
              <a:spcAft>
                <a:spcPts val="0"/>
              </a:spcAft>
            </a:pPr>
            <a:r>
              <a:rPr lang="ja-JP" sz="1200" i="1" dirty="0">
                <a:solidFill>
                  <a:srgbClr val="254776"/>
                </a:solidFill>
                <a:effectLst/>
                <a:latin typeface="Arial" panose="020B0604020202020204" pitchFamily="34" charset="0"/>
                <a:cs typeface="Arial" panose="020B0604020202020204" pitchFamily="34" charset="0"/>
              </a:rPr>
              <a:t>政府には最前線のグループがいくつか存在するものの、政策キャパシティの空洞化と、エビデンス利用の新たな展開からの遅れに悩まされている。</a:t>
            </a:r>
            <a:endParaRPr lang="ja-JP" sz="1200" dirty="0">
              <a:effectLst/>
              <a:latin typeface="Arial" panose="020B0604020202020204" pitchFamily="34" charset="0"/>
              <a:cs typeface="Arial" panose="020B0604020202020204" pitchFamily="34" charset="0"/>
            </a:endParaRPr>
          </a:p>
        </p:txBody>
      </p:sp>
      <p:sp>
        <p:nvSpPr>
          <p:cNvPr id="7" name="Textbox 213">
            <a:extLst>
              <a:ext uri="{FF2B5EF4-FFF2-40B4-BE49-F238E27FC236}">
                <a16:creationId xmlns:a16="http://schemas.microsoft.com/office/drawing/2014/main" id="{A58E7FCD-CAFE-F8AA-FB3A-046EC6A4B624}"/>
              </a:ext>
            </a:extLst>
          </p:cNvPr>
          <p:cNvSpPr txBox="1"/>
          <p:nvPr/>
        </p:nvSpPr>
        <p:spPr>
          <a:xfrm>
            <a:off x="9572387" y="2661829"/>
            <a:ext cx="2361362" cy="1163320"/>
          </a:xfrm>
          <a:prstGeom prst="rect">
            <a:avLst/>
          </a:prstGeom>
        </p:spPr>
        <p:txBody>
          <a:bodyPr wrap="square" lIns="0" tIns="0" rIns="0" bIns="0" rtlCol="0">
            <a:noAutofit/>
          </a:bodyPr>
          <a:lstStyle/>
          <a:p>
            <a:pPr marL="14605" marR="32385" algn="just">
              <a:spcAft>
                <a:spcPts val="0"/>
              </a:spcAft>
            </a:pPr>
            <a:r>
              <a:rPr lang="ja-JP" sz="1100" i="1" dirty="0">
                <a:solidFill>
                  <a:srgbClr val="254776"/>
                </a:solidFill>
                <a:effectLst/>
                <a:latin typeface="Arial" panose="020B0604020202020204" pitchFamily="34" charset="0"/>
                <a:cs typeface="Arial" panose="020B0604020202020204" pitchFamily="34" charset="0"/>
              </a:rPr>
              <a:t>大抵は自組織内のスタッフおよび少数のマネジメントコンサルティング会社に頼っているものの、クラス最高かつサービス重視のエビデンス支援ユニットに対する適切な質問を提供し、そうしたユニットによる洞察を政策やプログラムに組み入れるメカニズムを持ち合わせていない。</a:t>
            </a:r>
            <a:endParaRPr lang="ja-JP" sz="1100" dirty="0">
              <a:effectLst/>
              <a:latin typeface="Arial" panose="020B0604020202020204" pitchFamily="34" charset="0"/>
              <a:cs typeface="Arial" panose="020B0604020202020204" pitchFamily="34" charset="0"/>
            </a:endParaRPr>
          </a:p>
        </p:txBody>
      </p:sp>
      <p:sp>
        <p:nvSpPr>
          <p:cNvPr id="11" name="Textbox 215">
            <a:extLst>
              <a:ext uri="{FF2B5EF4-FFF2-40B4-BE49-F238E27FC236}">
                <a16:creationId xmlns:a16="http://schemas.microsoft.com/office/drawing/2014/main" id="{4D9BCDE6-23BE-A73A-B878-1D94F8CC4BEA}"/>
              </a:ext>
            </a:extLst>
          </p:cNvPr>
          <p:cNvSpPr txBox="1"/>
          <p:nvPr/>
        </p:nvSpPr>
        <p:spPr>
          <a:xfrm>
            <a:off x="10460380" y="4193561"/>
            <a:ext cx="1463334" cy="847090"/>
          </a:xfrm>
          <a:prstGeom prst="rect">
            <a:avLst/>
          </a:prstGeom>
        </p:spPr>
        <p:txBody>
          <a:bodyPr wrap="square" lIns="0" tIns="0" rIns="0" bIns="0" rtlCol="0">
            <a:noAutofit/>
          </a:bodyPr>
          <a:lstStyle/>
          <a:p>
            <a:pPr marL="12065" marR="33020" algn="just">
              <a:spcBef>
                <a:spcPts val="235"/>
              </a:spcBef>
              <a:spcAft>
                <a:spcPts val="0"/>
              </a:spcAft>
            </a:pPr>
            <a:r>
              <a:rPr lang="ja-JP" sz="1200" i="1" dirty="0">
                <a:solidFill>
                  <a:srgbClr val="254776"/>
                </a:solidFill>
                <a:effectLst/>
                <a:latin typeface="Arial" panose="020B0604020202020204" pitchFamily="34" charset="0"/>
                <a:cs typeface="Arial" panose="020B0604020202020204" pitchFamily="34" charset="0"/>
              </a:rPr>
              <a:t>質の高い生きたエビデンス統合を偶然発見することもあるが、非公式の「文献レビュー」に頼って国内の</a:t>
            </a:r>
            <a:r>
              <a:rPr lang="en-US" sz="1200" i="1" dirty="0">
                <a:solidFill>
                  <a:srgbClr val="254776"/>
                </a:solidFill>
                <a:effectLst/>
                <a:latin typeface="Arial" panose="020B0604020202020204" pitchFamily="34" charset="0"/>
                <a:cs typeface="Arial" panose="020B0604020202020204" pitchFamily="34" charset="0"/>
              </a:rPr>
              <a:t>1</a:t>
            </a:r>
            <a:r>
              <a:rPr lang="ja-JP" sz="1200" i="1" dirty="0">
                <a:solidFill>
                  <a:srgbClr val="254776"/>
                </a:solidFill>
                <a:effectLst/>
                <a:latin typeface="Arial" panose="020B0604020202020204" pitchFamily="34" charset="0"/>
                <a:cs typeface="Arial" panose="020B0604020202020204" pitchFamily="34" charset="0"/>
              </a:rPr>
              <a:t>つの調査から学んだことを補完する場合が大半である。</a:t>
            </a:r>
            <a:endParaRPr lang="ja-JP" sz="1200" dirty="0">
              <a:effectLst/>
              <a:latin typeface="Arial" panose="020B0604020202020204" pitchFamily="34" charset="0"/>
              <a:cs typeface="Arial" panose="020B0604020202020204" pitchFamily="34" charset="0"/>
            </a:endParaRPr>
          </a:p>
        </p:txBody>
      </p:sp>
      <p:sp>
        <p:nvSpPr>
          <p:cNvPr id="12" name="Title 11">
            <a:extLst>
              <a:ext uri="{FF2B5EF4-FFF2-40B4-BE49-F238E27FC236}">
                <a16:creationId xmlns:a16="http://schemas.microsoft.com/office/drawing/2014/main" id="{01C464D6-693C-2820-823C-D3A1A6C87AD9}"/>
              </a:ext>
            </a:extLst>
          </p:cNvPr>
          <p:cNvSpPr>
            <a:spLocks noGrp="1"/>
          </p:cNvSpPr>
          <p:nvPr>
            <p:ph type="title"/>
          </p:nvPr>
        </p:nvSpPr>
        <p:spPr/>
        <p:txBody>
          <a:bodyPr>
            <a:normAutofit/>
          </a:bodyPr>
          <a:lstStyle/>
          <a:p>
            <a:r>
              <a:rPr lang="ja-JP" altLang="en-US" sz="1800" b="0" i="0" u="none" strike="noStrike" baseline="0" dirty="0">
                <a:latin typeface="YuGo-Medium"/>
              </a:rPr>
              <a:t>エビデンス支援システムの潜在的特徴は、以下の薄緑色で示される</a:t>
            </a:r>
            <a:r>
              <a:rPr lang="en-US" altLang="ja-JP" sz="1800" b="0" i="0" u="none" strike="noStrike" baseline="0" dirty="0">
                <a:latin typeface="YuGo-Medium"/>
              </a:rPr>
              <a:t>…</a:t>
            </a:r>
            <a:br>
              <a:rPr lang="en-US" altLang="ja-JP" sz="1800" b="0" i="0" u="none" strike="noStrike" baseline="0" dirty="0">
                <a:latin typeface="YuGo-Medium"/>
              </a:rPr>
            </a:br>
            <a:r>
              <a:rPr lang="en-US" altLang="ja-JP" sz="1200" b="0" i="0" u="none" strike="noStrike" baseline="0" dirty="0">
                <a:latin typeface="YuGo-Medium"/>
              </a:rPr>
              <a:t>…</a:t>
            </a:r>
            <a:r>
              <a:rPr lang="ja-JP" altLang="en-US" sz="1200" b="0" i="0" u="none" strike="noStrike" baseline="0" dirty="0">
                <a:latin typeface="YuGo-Medium"/>
              </a:rPr>
              <a:t>聞き取り内容の例は、表示されたコメントボックスに記載（要するに、ほとんどの国がエビデンス支援システムの特徴を持っておらず、</a:t>
            </a:r>
            <a:br>
              <a:rPr lang="en-US" altLang="ja-JP" sz="1200" b="0" i="0" u="none" strike="noStrike" baseline="0" dirty="0">
                <a:latin typeface="YuGo-Medium"/>
              </a:rPr>
            </a:br>
            <a:r>
              <a:rPr lang="ja-JP" altLang="en-US" sz="1200" b="0" i="0" u="none" strike="noStrike" baseline="0" dirty="0">
                <a:latin typeface="YuGo-Medium"/>
              </a:rPr>
              <a:t>特に危機が顕在化した際に最善の取り組みをしている国はさらに少ない）</a:t>
            </a:r>
            <a:endParaRPr lang="en-US" sz="1800" dirty="0"/>
          </a:p>
        </p:txBody>
      </p:sp>
    </p:spTree>
    <p:extLst>
      <p:ext uri="{BB962C8B-B14F-4D97-AF65-F5344CB8AC3E}">
        <p14:creationId xmlns:p14="http://schemas.microsoft.com/office/powerpoint/2010/main" val="2986023427"/>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A06128-3A00-4687-A178-3FFE6118D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33160</TotalTime>
  <Words>1099</Words>
  <Application>Microsoft Macintosh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Courier New</vt:lpstr>
      <vt:lpstr>Helvetica</vt:lpstr>
      <vt:lpstr>Wingdings</vt:lpstr>
      <vt:lpstr>YuGo-Medium</vt:lpstr>
      <vt:lpstr>McMaster Brighter World Theme</vt:lpstr>
      <vt:lpstr>エビデンス支援システムの潜在的特徴は、以下の薄緑色で示される… …聞き取り内容の例は、表示されたコメントボックスに記載（要するに、ほとんどの国がエビデンス支援システムの特徴を持っておらず、 特に危機が顕在化した際に最善の取り組みをしている国はさらに少ない）</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2024-10-03T15:48:45Z</dcterms:modified>
</cp:coreProperties>
</file>