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097" r:id="rId2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ássia Fernandes Carvalho" initials="KFC" lastIdx="51" clrIdx="0">
    <p:extLst>
      <p:ext uri="{19B8F6BF-5375-455C-9EA6-DF929625EA0E}">
        <p15:presenceInfo xmlns:p15="http://schemas.microsoft.com/office/powerpoint/2012/main" userId="beacac294acfe6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D2E5"/>
    <a:srgbClr val="99CC66"/>
    <a:srgbClr val="CC76A6"/>
    <a:srgbClr val="25477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4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1040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3/13/23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129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hyperlink" Target="http://www.deepl.com/Translator" TargetMode="Externa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emf"/><Relationship Id="rId5" Type="http://schemas.openxmlformats.org/officeDocument/2006/relationships/image" Target="../media/image9.png"/><Relationship Id="rId4" Type="http://schemas.openxmlformats.org/officeDocument/2006/relationships/image" Target="../media/image8.emf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C38AE5F-99C6-CD0A-2DB7-0531942C849E}"/>
              </a:ext>
            </a:extLst>
          </p:cNvPr>
          <p:cNvSpPr txBox="1"/>
          <p:nvPr/>
        </p:nvSpPr>
        <p:spPr>
          <a:xfrm>
            <a:off x="5036671" y="3910962"/>
            <a:ext cx="7132192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Subjacente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essas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três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prioridades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́ o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crescente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reconhecimento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evidências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podem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usadas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responder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aos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desafios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sociais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CA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</a:t>
            </a:r>
            <a:r>
              <a:rPr lang="en-CA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CA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CA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CA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muitas</a:t>
            </a:r>
            <a:r>
              <a:rPr lang="en-CA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outras</a:t>
            </a:r>
            <a:r>
              <a:rPr lang="en-CA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etapas</a:t>
            </a:r>
            <a:r>
              <a:rPr lang="en-CA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necessárias</a:t>
            </a:r>
            <a:r>
              <a:rPr lang="en-CA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CA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apoiar</a:t>
            </a:r>
            <a:r>
              <a:rPr lang="en-CA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CA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3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cidadãos</a:t>
            </a:r>
            <a:r>
              <a:rPr lang="en-CA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7800" marR="0" lvl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CA" sz="6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-285750">
              <a:buFont typeface="Arial" panose="020B0604020202020204" pitchFamily="34" charset="0"/>
              <a:buChar char="•"/>
              <a:defRPr/>
            </a:pP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Responder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perguntas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dos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tomadores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decisão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a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combinação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certa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(versus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seletas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</a:t>
            </a:r>
            <a:r>
              <a:rPr lang="en-US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900" b="1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19138" lvl="1" indent="-271463">
              <a:buFont typeface="Courier New" panose="02070309020205020404" pitchFamily="49" charset="0"/>
              <a:buChar char="o"/>
              <a:defRPr/>
            </a:pP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Combinar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nacionais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a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etapa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certa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tomada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decisão</a:t>
            </a:r>
            <a:endParaRPr lang="en-CA" sz="9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9138" lvl="1" indent="-271463">
              <a:buFont typeface="Courier New" panose="02070309020205020404" pitchFamily="49" charset="0"/>
              <a:buChar char="o"/>
              <a:defRPr/>
            </a:pP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combinar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nacionais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 que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foi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aprendido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nosso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e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globais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 que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foi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aprendido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mundo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incluindo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variações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CA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contextos</a:t>
            </a:r>
            <a:r>
              <a:rPr lang="en-CA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(</a:t>
            </a: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última das quais é permitida pelo arquitetura global de evidências (por exemplo, </a:t>
            </a:r>
            <a:r>
              <a:rPr lang="pt-BR" sz="900" i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Campbell</a:t>
            </a: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900" i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Cochrane</a:t>
            </a:r>
            <a:r>
              <a:rPr lang="en-US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63550" indent="-285750">
              <a:buFont typeface="Arial" panose="020B0604020202020204" pitchFamily="34" charset="0"/>
              <a:buChar char="•"/>
              <a:defRPr/>
            </a:pPr>
            <a:r>
              <a:rPr lang="en-US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Incorporar</a:t>
            </a:r>
            <a:r>
              <a:rPr lang="en-US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US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</a:t>
            </a:r>
            <a:r>
              <a:rPr lang="en-US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ciclos</a:t>
            </a:r>
            <a:r>
              <a:rPr lang="en-US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rápido</a:t>
            </a:r>
            <a:r>
              <a:rPr lang="en-US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aprendizado</a:t>
            </a:r>
            <a:r>
              <a:rPr lang="en-US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melhoria</a:t>
            </a:r>
            <a:endParaRPr lang="en-US" sz="9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-285750">
              <a:buFont typeface="Arial" panose="020B0604020202020204" pitchFamily="34" charset="0"/>
              <a:buChar char="•"/>
              <a:defRPr/>
            </a:pPr>
            <a:r>
              <a:rPr lang="en-US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Usar as </a:t>
            </a:r>
            <a:r>
              <a:rPr lang="en-US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melhores</a:t>
            </a:r>
            <a:r>
              <a:rPr lang="en-US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</a:t>
            </a:r>
            <a:r>
              <a:rPr lang="en-US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(vs. as </a:t>
            </a:r>
            <a:r>
              <a:rPr lang="en-US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outras</a:t>
            </a:r>
            <a:r>
              <a:rPr lang="en-US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coisas</a:t>
            </a:r>
            <a:r>
              <a:rPr lang="en-US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agora </a:t>
            </a:r>
            <a:r>
              <a:rPr lang="en-US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estão</a:t>
            </a:r>
            <a:r>
              <a:rPr lang="en-US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recebendo</a:t>
            </a:r>
            <a:r>
              <a:rPr lang="en-US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muita</a:t>
            </a:r>
            <a:r>
              <a:rPr lang="en-US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atenção</a:t>
            </a:r>
            <a:endParaRPr kumimoji="0" lang="en-CA" sz="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F3C2C0-3406-CF4F-7543-B2F83D9C5BB6}"/>
              </a:ext>
            </a:extLst>
          </p:cNvPr>
          <p:cNvSpPr txBox="1"/>
          <p:nvPr/>
        </p:nvSpPr>
        <p:spPr>
          <a:xfrm>
            <a:off x="15608" y="1261621"/>
            <a:ext cx="515025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</a:t>
            </a:r>
            <a:r>
              <a:rPr kumimoji="0" lang="en-CA" sz="17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́ </a:t>
            </a:r>
            <a:r>
              <a:rPr kumimoji="0" lang="en-CA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decorreu</a:t>
            </a:r>
            <a:r>
              <a:rPr kumimoji="0" lang="en-CA" sz="17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um </a:t>
            </a:r>
            <a:r>
              <a:rPr kumimoji="0" lang="en-CA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ano</a:t>
            </a:r>
            <a:r>
              <a:rPr kumimoji="0" lang="en-CA" sz="17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CA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desde</a:t>
            </a:r>
            <a:r>
              <a:rPr kumimoji="0" lang="en-CA" sz="17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</a:t>
            </a:r>
            <a:r>
              <a:rPr kumimoji="0" lang="en-CA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publicação</a:t>
            </a:r>
            <a:r>
              <a:rPr kumimoji="0" lang="en-CA" sz="17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do </a:t>
            </a:r>
            <a:r>
              <a:rPr kumimoji="0" lang="en-CA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Relatório</a:t>
            </a:r>
            <a:r>
              <a:rPr kumimoji="0" lang="en-CA" sz="17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da </a:t>
            </a:r>
            <a:r>
              <a:rPr kumimoji="0" lang="en-CA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Comissão</a:t>
            </a:r>
            <a:r>
              <a:rPr kumimoji="0" lang="en-CA" sz="17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kumimoji="0" lang="en-CA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Evidências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780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CA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disponível</a:t>
            </a:r>
            <a:r>
              <a:rPr kumimoji="0" lang="en-CA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CA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</a:t>
            </a:r>
            <a:r>
              <a:rPr kumimoji="0" lang="en-CA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CA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sete</a:t>
            </a:r>
            <a:r>
              <a:rPr kumimoji="0" lang="en-CA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CA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idiomas</a:t>
            </a:r>
            <a:r>
              <a:rPr kumimoji="0" lang="en-CA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 </a:t>
            </a:r>
            <a:r>
              <a:rPr kumimoji="0" lang="en-CA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diversos</a:t>
            </a:r>
            <a:r>
              <a:rPr kumimoji="0" lang="en-CA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CA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formatos</a:t>
            </a:r>
            <a:r>
              <a:rPr kumimoji="0" lang="en-CA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17780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6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63550" marR="0" lvl="0" indent="-28575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Embora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formuladores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políticas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governamentais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países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recém-eleitos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países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latino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-americanos)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estejam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abertos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novas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abordagens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a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tomada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decisão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o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uso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evidências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muitos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formuladores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políticas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líderes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organizações</a:t>
            </a:r>
            <a:endParaRPr lang="en-CA" sz="11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marR="0" lvl="0" indent="-28575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profissionais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retornaram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grande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medida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às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abordagens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pré-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pandemia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63550" marR="0" lvl="0" indent="-28575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Embora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financiadores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doadores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produtores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evidências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o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tenham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conduzido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mecanismos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coordenação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muitos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produtores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evidências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continuam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operar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coordenação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a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significativo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desperdício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pesquisa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63550" marR="0" lvl="0" indent="-28575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Embora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muitos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cidadãos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tenham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tornado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conscientes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potencial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valor das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evidências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muitos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outros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passaram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desconfiar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dos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tomadores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decisão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das </a:t>
            </a:r>
            <a:r>
              <a:rPr lang="en-CA" sz="11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evidências</a:t>
            </a: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CA" sz="7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4">
            <a:extLst>
              <a:ext uri="{FF2B5EF4-FFF2-40B4-BE49-F238E27FC236}">
                <a16:creationId xmlns:a16="http://schemas.microsoft.com/office/drawing/2014/main" id="{84EECF26-E903-39C5-DC35-C5602C649EA3}"/>
              </a:ext>
            </a:extLst>
          </p:cNvPr>
          <p:cNvSpPr txBox="1">
            <a:spLocks/>
          </p:cNvSpPr>
          <p:nvPr/>
        </p:nvSpPr>
        <p:spPr>
          <a:xfrm>
            <a:off x="267858" y="97077"/>
            <a:ext cx="8619154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r>
              <a:rPr lang="en-CA" b="1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0</a:t>
            </a:r>
            <a:r>
              <a:rPr lang="en-CA" b="1" u="none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.0</a:t>
            </a:r>
            <a:r>
              <a:rPr lang="en-CA" u="none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 </a:t>
            </a:r>
            <a:r>
              <a:rPr lang="en-CA" u="none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Introdução</a:t>
            </a:r>
            <a:endParaRPr lang="en-CA" kern="0" dirty="0">
              <a:solidFill>
                <a:srgbClr val="FF0000"/>
              </a:solidFill>
              <a:latin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5452EA-F9AD-F806-A629-DAD871F10ED6}"/>
              </a:ext>
            </a:extLst>
          </p:cNvPr>
          <p:cNvSpPr txBox="1"/>
          <p:nvPr/>
        </p:nvSpPr>
        <p:spPr>
          <a:xfrm>
            <a:off x="82769" y="4449571"/>
            <a:ext cx="5083091" cy="15850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primeira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atualização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anual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foco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três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prioridades</a:t>
            </a: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17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implementação</a:t>
            </a:r>
            <a:endParaRPr lang="en-CA" sz="600" dirty="0">
              <a:solidFill>
                <a:srgbClr val="254776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marR="0" lvl="0" indent="-28575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 alinhado com os produtores dos dois outros relatórios globais publicados sobre este tema nos últimos 18 meses (</a:t>
            </a:r>
            <a:r>
              <a:rPr lang="pt-BR" sz="900" i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Cochrane Convenes </a:t>
            </a: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a </a:t>
            </a:r>
            <a:r>
              <a:rPr lang="en-CA" sz="900" i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Evidence-to-Policy Summit</a:t>
            </a: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63550" marR="0" lvl="0" indent="-28575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Contar com o suporte do Conselho de Implementação da Comissão de Evidências e três outros grupos (</a:t>
            </a:r>
            <a:r>
              <a:rPr lang="pt-BR" sz="9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apêndice 1</a:t>
            </a: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63550" marR="0" lvl="0" indent="-28575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Cobrir 20 das 24 recomendações da Comissão de Evidências, para que sejam o mais acessíveis possível aos grupos e indivíduos interessados (</a:t>
            </a:r>
            <a:r>
              <a:rPr lang="pt-BR" sz="9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apêndice 2</a:t>
            </a: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.</a:t>
            </a:r>
            <a:r>
              <a:rPr lang="pt-BR" sz="9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9CF501-97FF-8582-E90B-57B93D0EB1AB}"/>
              </a:ext>
            </a:extLst>
          </p:cNvPr>
          <p:cNvSpPr txBox="1"/>
          <p:nvPr/>
        </p:nvSpPr>
        <p:spPr>
          <a:xfrm>
            <a:off x="8989243" y="1023000"/>
            <a:ext cx="321594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i="1" dirty="0">
                <a:solidFill>
                  <a:srgbClr val="254776"/>
                </a:solidFill>
              </a:rPr>
              <a:t>Nota: versão completa disponível no Update 2023</a:t>
            </a:r>
            <a:endParaRPr lang="en-US" sz="1050" i="1" dirty="0">
              <a:solidFill>
                <a:srgbClr val="25477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6F27F4-70EA-D65E-2D32-C950AD8BA97E}"/>
              </a:ext>
            </a:extLst>
          </p:cNvPr>
          <p:cNvSpPr txBox="1"/>
          <p:nvPr/>
        </p:nvSpPr>
        <p:spPr>
          <a:xfrm>
            <a:off x="8254635" y="6325161"/>
            <a:ext cx="3937365" cy="4570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Todos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direitos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reservados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. Este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trabalho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esta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́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licenciado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sob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uma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Creative Commons Attribution-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NonCommercial-ShareAlike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</a:t>
            </a:r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B67B402C-61D0-BAC8-0209-BDE6F6DB56E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5379005" y="1279871"/>
            <a:ext cx="6539191" cy="860950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630AC15E-55AD-17C4-3A62-B0D57BA0D4A5}"/>
              </a:ext>
            </a:extLst>
          </p:cNvPr>
          <p:cNvGrpSpPr/>
          <p:nvPr/>
        </p:nvGrpSpPr>
        <p:grpSpPr>
          <a:xfrm>
            <a:off x="5253921" y="1297243"/>
            <a:ext cx="810042" cy="828000"/>
            <a:chOff x="6046400" y="1267766"/>
            <a:chExt cx="867191" cy="867191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C18DB7B-DC96-EF48-9820-E610E7E4673E}"/>
                </a:ext>
              </a:extLst>
            </p:cNvPr>
            <p:cNvSpPr/>
            <p:nvPr/>
          </p:nvSpPr>
          <p:spPr>
            <a:xfrm>
              <a:off x="6070865" y="1304422"/>
              <a:ext cx="792000" cy="79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36" name="Picture 35" descr="Icon&#10;&#10;Description automatically generated">
              <a:extLst>
                <a:ext uri="{FF2B5EF4-FFF2-40B4-BE49-F238E27FC236}">
                  <a16:creationId xmlns:a16="http://schemas.microsoft.com/office/drawing/2014/main" id="{F3797153-ADA7-F4F2-1AED-79AB7A9734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alphaModFix amt="70000"/>
            </a:blip>
            <a:stretch>
              <a:fillRect/>
            </a:stretch>
          </p:blipFill>
          <p:spPr>
            <a:xfrm>
              <a:off x="6046400" y="1267766"/>
              <a:ext cx="867191" cy="867191"/>
            </a:xfrm>
            <a:prstGeom prst="rect">
              <a:avLst/>
            </a:prstGeom>
          </p:spPr>
        </p:pic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07404081-0C4E-3A43-2056-7DFA58EF56DC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70000"/>
          </a:blip>
          <a:stretch>
            <a:fillRect/>
          </a:stretch>
        </p:blipFill>
        <p:spPr>
          <a:xfrm>
            <a:off x="5379005" y="2185269"/>
            <a:ext cx="6539191" cy="860950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25F89DD9-53F1-AEC7-36DE-741E8B5256E9}"/>
              </a:ext>
            </a:extLst>
          </p:cNvPr>
          <p:cNvGrpSpPr/>
          <p:nvPr/>
        </p:nvGrpSpPr>
        <p:grpSpPr>
          <a:xfrm>
            <a:off x="5253923" y="2191000"/>
            <a:ext cx="808287" cy="826206"/>
            <a:chOff x="6914218" y="2244051"/>
            <a:chExt cx="865312" cy="865312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AAA7F3F4-A7F7-1A85-7588-31BB47EB7913}"/>
                </a:ext>
              </a:extLst>
            </p:cNvPr>
            <p:cNvSpPr/>
            <p:nvPr/>
          </p:nvSpPr>
          <p:spPr>
            <a:xfrm>
              <a:off x="6948455" y="2282949"/>
              <a:ext cx="792000" cy="79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40" name="Picture 39" descr="A picture containing icon&#10;&#10;Description automatically generated">
              <a:extLst>
                <a:ext uri="{FF2B5EF4-FFF2-40B4-BE49-F238E27FC236}">
                  <a16:creationId xmlns:a16="http://schemas.microsoft.com/office/drawing/2014/main" id="{002D6B4C-3980-EACC-6600-FE2831BB6C2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alphaModFix amt="70000"/>
            </a:blip>
            <a:stretch>
              <a:fillRect/>
            </a:stretch>
          </p:blipFill>
          <p:spPr>
            <a:xfrm>
              <a:off x="6914218" y="2244051"/>
              <a:ext cx="865312" cy="865312"/>
            </a:xfrm>
            <a:prstGeom prst="rect">
              <a:avLst/>
            </a:prstGeom>
          </p:spPr>
        </p:pic>
      </p:grpSp>
      <p:pic>
        <p:nvPicPr>
          <p:cNvPr id="41" name="Picture 40">
            <a:extLst>
              <a:ext uri="{FF2B5EF4-FFF2-40B4-BE49-F238E27FC236}">
                <a16:creationId xmlns:a16="http://schemas.microsoft.com/office/drawing/2014/main" id="{ADD985F6-3C18-38A5-EA0B-779DB40E0929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70000"/>
          </a:blip>
          <a:stretch>
            <a:fillRect/>
          </a:stretch>
        </p:blipFill>
        <p:spPr>
          <a:xfrm>
            <a:off x="5379005" y="3096577"/>
            <a:ext cx="6539191" cy="860950"/>
          </a:xfrm>
          <a:prstGeom prst="rect">
            <a:avLst/>
          </a:prstGeom>
        </p:spPr>
      </p:pic>
      <p:grpSp>
        <p:nvGrpSpPr>
          <p:cNvPr id="42" name="Group 41">
            <a:extLst>
              <a:ext uri="{FF2B5EF4-FFF2-40B4-BE49-F238E27FC236}">
                <a16:creationId xmlns:a16="http://schemas.microsoft.com/office/drawing/2014/main" id="{D33077A7-1E96-9EFC-AFCE-577609152EC0}"/>
              </a:ext>
            </a:extLst>
          </p:cNvPr>
          <p:cNvGrpSpPr/>
          <p:nvPr/>
        </p:nvGrpSpPr>
        <p:grpSpPr>
          <a:xfrm>
            <a:off x="5253923" y="3090667"/>
            <a:ext cx="808287" cy="826206"/>
            <a:chOff x="5827319" y="2975790"/>
            <a:chExt cx="865312" cy="865312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9B9DDCF8-BCA0-7192-CC82-7BDC576C0363}"/>
                </a:ext>
              </a:extLst>
            </p:cNvPr>
            <p:cNvSpPr/>
            <p:nvPr/>
          </p:nvSpPr>
          <p:spPr>
            <a:xfrm>
              <a:off x="5863975" y="3012446"/>
              <a:ext cx="792000" cy="79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44" name="Picture 43" descr="Icon&#10;&#10;Description automatically generated">
              <a:extLst>
                <a:ext uri="{FF2B5EF4-FFF2-40B4-BE49-F238E27FC236}">
                  <a16:creationId xmlns:a16="http://schemas.microsoft.com/office/drawing/2014/main" id="{50DFACAD-5A6F-F176-CD60-4B014AB14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alphaModFix amt="70000"/>
            </a:blip>
            <a:stretch>
              <a:fillRect/>
            </a:stretch>
          </p:blipFill>
          <p:spPr>
            <a:xfrm>
              <a:off x="5827319" y="2975790"/>
              <a:ext cx="865312" cy="865312"/>
            </a:xfrm>
            <a:prstGeom prst="rect">
              <a:avLst/>
            </a:prstGeom>
          </p:spPr>
        </p:pic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E1EB61B2-3F48-1A74-4902-46A693281001}"/>
              </a:ext>
            </a:extLst>
          </p:cNvPr>
          <p:cNvSpPr txBox="1"/>
          <p:nvPr/>
        </p:nvSpPr>
        <p:spPr>
          <a:xfrm>
            <a:off x="4426420" y="1403428"/>
            <a:ext cx="7638624" cy="2262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96970" lvl="2">
              <a:defRPr/>
            </a:pPr>
            <a:r>
              <a:rPr kumimoji="0" lang="en-GB" sz="17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GB" sz="16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Formalizar</a:t>
            </a: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 </a:t>
            </a:r>
            <a:r>
              <a:rPr kumimoji="0" lang="en-GB" sz="16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fortalecer</a:t>
            </a: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6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os</a:t>
            </a: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6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sistemas</a:t>
            </a: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6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nacionais</a:t>
            </a: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kumimoji="0" lang="en-GB" sz="16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suporte</a:t>
            </a: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6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às</a:t>
            </a: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</a:p>
          <a:p>
            <a:pPr marL="1396970" lvl="2">
              <a:defRPr/>
            </a:pPr>
            <a:r>
              <a:rPr lang="en-GB" sz="16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kumimoji="0" lang="en-GB" sz="16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evidências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396970" lvl="2">
              <a:defRPr/>
            </a:pP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</a:t>
            </a:r>
          </a:p>
          <a:p>
            <a:pPr marL="1396970" lvl="2">
              <a:defRPr/>
            </a:pPr>
            <a:endParaRPr lang="en-GB" sz="16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96970" lvl="2">
              <a:defRPr/>
            </a:pP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</a:t>
            </a:r>
            <a:r>
              <a:rPr kumimoji="0" lang="en-GB" sz="16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Ampliar</a:t>
            </a: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 </a:t>
            </a:r>
            <a:r>
              <a:rPr kumimoji="0" lang="en-GB" sz="16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potencializar</a:t>
            </a: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</a:t>
            </a:r>
            <a:r>
              <a:rPr kumimoji="0" lang="en-GB" sz="16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arquitetura</a:t>
            </a: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global de </a:t>
            </a:r>
            <a:r>
              <a:rPr kumimoji="0" lang="en-GB" sz="16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evidências</a:t>
            </a:r>
            <a:endParaRPr kumimoji="0" lang="en-GB" sz="1600" b="0" i="0" u="none" strike="noStrike" cap="none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82720" lvl="2" indent="-285750">
              <a:buFont typeface="Arial" panose="020B0604020202020204" pitchFamily="34" charset="0"/>
              <a:buChar char="•"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396970" lvl="2">
              <a:defRPr/>
            </a:pP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</a:t>
            </a:r>
            <a:r>
              <a:rPr kumimoji="0" lang="en-GB" sz="16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Colocar</a:t>
            </a: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as </a:t>
            </a:r>
            <a:r>
              <a:rPr kumimoji="0" lang="en-GB" sz="16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evidências</a:t>
            </a: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no </a:t>
            </a:r>
            <a:r>
              <a:rPr kumimoji="0" lang="en-GB" sz="16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centro</a:t>
            </a: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da </a:t>
            </a:r>
            <a:r>
              <a:rPr kumimoji="0" lang="en-GB" sz="16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vida</a:t>
            </a:r>
            <a:r>
              <a:rPr kumimoji="0" lang="en-G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600" b="0" i="0" u="none" strike="noStrike" cap="none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cotidiana</a:t>
            </a:r>
            <a:endParaRPr kumimoji="0" lang="en-GB" sz="1600" b="0" i="0" u="none" strike="noStrike" cap="none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248323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34165</TotalTime>
  <Words>470</Words>
  <Application>Microsoft Macintosh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Roboto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485</cp:revision>
  <cp:lastPrinted>2017-06-06T20:04:49Z</cp:lastPrinted>
  <dcterms:created xsi:type="dcterms:W3CDTF">2017-04-21T15:41:45Z</dcterms:created>
  <dcterms:modified xsi:type="dcterms:W3CDTF">2023-03-13T13:24:28Z</dcterms:modified>
</cp:coreProperties>
</file>