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97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hyperlink" Target="http://www.deepl.com/Translator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emf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C38AE5F-99C6-CD0A-2DB7-0531942C849E}"/>
              </a:ext>
            </a:extLst>
          </p:cNvPr>
          <p:cNvSpPr txBox="1"/>
          <p:nvPr/>
        </p:nvSpPr>
        <p:spPr>
          <a:xfrm>
            <a:off x="5036671" y="3910962"/>
            <a:ext cx="713219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Subjacente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três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 o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usadas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responder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sociais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necessárias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apoiar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3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cidadãos</a:t>
            </a: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Responder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perguntas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tomadores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combinação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(versus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seletas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9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nacionais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tomada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</a:t>
            </a:r>
            <a:endParaRPr lang="en-CA" sz="9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combinar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nacionais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que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aprendido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nosso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globais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 que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aprendido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mundo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incluindo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variações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CA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contextos</a:t>
            </a:r>
            <a:r>
              <a:rPr lang="en-CA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última das quais é permitida pelo arquitetura global de evidências (por exemplo, </a:t>
            </a:r>
            <a:r>
              <a:rPr lang="pt-BR" sz="9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Campbell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9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Cochrane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Incorporar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rápido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aprendizado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</a:t>
            </a:r>
            <a:endParaRPr lang="en-US" sz="9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Usar as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melhores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evidências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(vs. as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outras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coisas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agora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estão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recebendo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</a:t>
            </a:r>
            <a:r>
              <a:rPr lang="en-US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</a:t>
            </a:r>
            <a:endParaRPr kumimoji="0" lang="en-CA" sz="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3C2C0-3406-CF4F-7543-B2F83D9C5BB6}"/>
              </a:ext>
            </a:extLst>
          </p:cNvPr>
          <p:cNvSpPr txBox="1"/>
          <p:nvPr/>
        </p:nvSpPr>
        <p:spPr>
          <a:xfrm>
            <a:off x="15608" y="1261621"/>
            <a:ext cx="51502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́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decorreu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um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ano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desde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publicação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Relatório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Comissão</a:t>
            </a:r>
            <a:r>
              <a:rPr kumimoji="0" lang="en-C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CA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Evidências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disponível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sete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idiomas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diversos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CA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formatos</a:t>
            </a:r>
            <a:r>
              <a:rPr kumimoji="0" lang="en-C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7780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6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Embora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políticas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governamentais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países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recém-eleitos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países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-americanos)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estejam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abordagens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decisão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formuladores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políticas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líderes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organizações</a:t>
            </a:r>
            <a:endParaRPr lang="en-C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profissionais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retornaram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às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abordagens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pré-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Embora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financiadores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doadores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tenham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conduzido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coordenação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produtores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operar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coordenação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significativo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desperdício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Embora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cidadãos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tenham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tornado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conscientes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potencial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das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outros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passaram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desconfiar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tomadores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decisão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das </a:t>
            </a:r>
            <a:r>
              <a:rPr lang="en-CA" sz="11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evidências</a:t>
            </a: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CA" sz="7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84EECF26-E903-39C5-DC35-C5602C649EA3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0</a:t>
            </a:r>
            <a:r>
              <a:rPr lang="en-CA" b="1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.0</a:t>
            </a:r>
            <a:r>
              <a:rPr lang="en-CA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 </a:t>
            </a:r>
            <a:r>
              <a:rPr lang="en-CA" u="none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Introdução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5452EA-F9AD-F806-A629-DAD871F10ED6}"/>
              </a:ext>
            </a:extLst>
          </p:cNvPr>
          <p:cNvSpPr txBox="1"/>
          <p:nvPr/>
        </p:nvSpPr>
        <p:spPr>
          <a:xfrm>
            <a:off x="82769" y="4449571"/>
            <a:ext cx="5083091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primeira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atualização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anual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foco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prioridades</a:t>
            </a: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17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implementação</a:t>
            </a:r>
            <a:endParaRPr lang="en-CA" sz="600" dirty="0">
              <a:solidFill>
                <a:srgbClr val="254776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 alinhado com os produtores dos dois outros relatórios globais publicados sobre este tema nos últimos 18 meses (</a:t>
            </a:r>
            <a:r>
              <a:rPr lang="pt-BR" sz="9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Cochrane Convenes 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 </a:t>
            </a:r>
            <a:r>
              <a:rPr lang="en-CA" sz="9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Evidence-to-Policy Summit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Contar com o suporte do Conselho de Implementação da Comissão de Evidências e três outros grupos (</a:t>
            </a:r>
            <a:r>
              <a:rPr lang="pt-BR" sz="9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apêndice 1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63550" marR="0" lvl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Cobrir 20 das 24 recomendações da Comissão de Evidências, para que sejam o mais acessíveis possível aos grupos e indivíduos interessados (</a:t>
            </a:r>
            <a:r>
              <a:rPr lang="pt-BR" sz="9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apêndice 2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pt-BR" sz="9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9CF501-97FF-8582-E90B-57B93D0EB1AB}"/>
              </a:ext>
            </a:extLst>
          </p:cNvPr>
          <p:cNvSpPr txBox="1"/>
          <p:nvPr/>
        </p:nvSpPr>
        <p:spPr>
          <a:xfrm>
            <a:off x="8989243" y="1023000"/>
            <a:ext cx="32159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6F27F4-70EA-D65E-2D32-C950AD8BA97E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67B402C-61D0-BAC8-0209-BDE6F6DB56E2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>
            <a:off x="5379005" y="1279871"/>
            <a:ext cx="6539191" cy="86095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30AC15E-55AD-17C4-3A62-B0D57BA0D4A5}"/>
              </a:ext>
            </a:extLst>
          </p:cNvPr>
          <p:cNvGrpSpPr/>
          <p:nvPr/>
        </p:nvGrpSpPr>
        <p:grpSpPr>
          <a:xfrm>
            <a:off x="5253921" y="1297243"/>
            <a:ext cx="810042" cy="828000"/>
            <a:chOff x="6046400" y="1267766"/>
            <a:chExt cx="867191" cy="86719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C18DB7B-DC96-EF48-9820-E610E7E4673E}"/>
                </a:ext>
              </a:extLst>
            </p:cNvPr>
            <p:cNvSpPr/>
            <p:nvPr/>
          </p:nvSpPr>
          <p:spPr>
            <a:xfrm>
              <a:off x="6070865" y="1304422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36" name="Picture 35" descr="Icon&#10;&#10;Description automatically generated">
              <a:extLst>
                <a:ext uri="{FF2B5EF4-FFF2-40B4-BE49-F238E27FC236}">
                  <a16:creationId xmlns:a16="http://schemas.microsoft.com/office/drawing/2014/main" id="{F3797153-ADA7-F4F2-1AED-79AB7A973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alphaModFix amt="70000"/>
            </a:blip>
            <a:stretch>
              <a:fillRect/>
            </a:stretch>
          </p:blipFill>
          <p:spPr>
            <a:xfrm>
              <a:off x="6046400" y="1267766"/>
              <a:ext cx="867191" cy="867191"/>
            </a:xfrm>
            <a:prstGeom prst="rect">
              <a:avLst/>
            </a:prstGeom>
          </p:spPr>
        </p:pic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07404081-0C4E-3A43-2056-7DFA58EF56DC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0000"/>
          </a:blip>
          <a:stretch>
            <a:fillRect/>
          </a:stretch>
        </p:blipFill>
        <p:spPr>
          <a:xfrm>
            <a:off x="5379005" y="2185269"/>
            <a:ext cx="6539191" cy="860950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25F89DD9-53F1-AEC7-36DE-741E8B5256E9}"/>
              </a:ext>
            </a:extLst>
          </p:cNvPr>
          <p:cNvGrpSpPr/>
          <p:nvPr/>
        </p:nvGrpSpPr>
        <p:grpSpPr>
          <a:xfrm>
            <a:off x="5253923" y="2191000"/>
            <a:ext cx="808287" cy="826206"/>
            <a:chOff x="6914218" y="2244051"/>
            <a:chExt cx="865312" cy="86531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AA7F3F4-A7F7-1A85-7588-31BB47EB7913}"/>
                </a:ext>
              </a:extLst>
            </p:cNvPr>
            <p:cNvSpPr/>
            <p:nvPr/>
          </p:nvSpPr>
          <p:spPr>
            <a:xfrm>
              <a:off x="6948455" y="2282949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0" name="Picture 39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002D6B4C-3980-EACC-6600-FE2831BB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alphaModFix amt="70000"/>
            </a:blip>
            <a:stretch>
              <a:fillRect/>
            </a:stretch>
          </p:blipFill>
          <p:spPr>
            <a:xfrm>
              <a:off x="6914218" y="2244051"/>
              <a:ext cx="865312" cy="865312"/>
            </a:xfrm>
            <a:prstGeom prst="rect">
              <a:avLst/>
            </a:prstGeom>
          </p:spPr>
        </p:pic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ADD985F6-3C18-38A5-EA0B-779DB40E0929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70000"/>
          </a:blip>
          <a:stretch>
            <a:fillRect/>
          </a:stretch>
        </p:blipFill>
        <p:spPr>
          <a:xfrm>
            <a:off x="5379005" y="3096577"/>
            <a:ext cx="6539191" cy="86095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D33077A7-1E96-9EFC-AFCE-577609152EC0}"/>
              </a:ext>
            </a:extLst>
          </p:cNvPr>
          <p:cNvGrpSpPr/>
          <p:nvPr/>
        </p:nvGrpSpPr>
        <p:grpSpPr>
          <a:xfrm>
            <a:off x="5253923" y="3090667"/>
            <a:ext cx="808287" cy="826206"/>
            <a:chOff x="5827319" y="2975790"/>
            <a:chExt cx="865312" cy="86531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B9DDCF8-BCA0-7192-CC82-7BDC576C0363}"/>
                </a:ext>
              </a:extLst>
            </p:cNvPr>
            <p:cNvSpPr/>
            <p:nvPr/>
          </p:nvSpPr>
          <p:spPr>
            <a:xfrm>
              <a:off x="5863975" y="301244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4" name="Picture 43" descr="Icon&#10;&#10;Description automatically generated">
              <a:extLst>
                <a:ext uri="{FF2B5EF4-FFF2-40B4-BE49-F238E27FC236}">
                  <a16:creationId xmlns:a16="http://schemas.microsoft.com/office/drawing/2014/main" id="{50DFACAD-5A6F-F176-CD60-4B014AB14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alphaModFix amt="70000"/>
            </a:blip>
            <a:stretch>
              <a:fillRect/>
            </a:stretch>
          </p:blipFill>
          <p:spPr>
            <a:xfrm>
              <a:off x="5827319" y="2975790"/>
              <a:ext cx="865312" cy="865312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1EB61B2-3F48-1A74-4902-46A693281001}"/>
              </a:ext>
            </a:extLst>
          </p:cNvPr>
          <p:cNvSpPr txBox="1"/>
          <p:nvPr/>
        </p:nvSpPr>
        <p:spPr>
          <a:xfrm>
            <a:off x="4426420" y="1403428"/>
            <a:ext cx="7638624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6970" lvl="2">
              <a:defRPr/>
            </a:pPr>
            <a:r>
              <a:rPr kumimoji="0" lang="en-GB" sz="17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Formalizar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fortalecer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sistemas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nacionais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suporte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às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1396970" lvl="2">
              <a:defRPr/>
            </a:pPr>
            <a:r>
              <a:rPr lang="en-GB" sz="16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evidências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1396970" lvl="2">
              <a:defRPr/>
            </a:pPr>
            <a:endParaRPr lang="en-GB" sz="1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Ampliar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potencializar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arquitetura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global de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evidências</a:t>
            </a:r>
            <a:endParaRPr kumimoji="0" lang="en-GB" sz="1600" b="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82720" lvl="2" indent="-285750">
              <a:buFont typeface="Arial" panose="020B0604020202020204" pitchFamily="34" charset="0"/>
              <a:buChar char="•"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Colocar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as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evidências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no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centro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vida</a:t>
            </a:r>
            <a:r>
              <a:rPr kumimoji="0" lang="en-G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cotidiana</a:t>
            </a:r>
            <a:endParaRPr kumimoji="0" lang="en-GB" sz="1600" b="0" i="0" u="none" strike="noStrike" cap="none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48323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470</Words>
  <Application>Microsoft Macintosh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2023-03-13T13:24:28Z</dcterms:modified>
</cp:coreProperties>
</file>