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sldIdLst>
    <p:sldId id="1100" r:id="rId2"/>
    <p:sldId id="1101" r:id="rId3"/>
  </p:sldIdLst>
  <p:sldSz cx="12192000" cy="6858000"/>
  <p:notesSz cx="6858000" cy="9144000"/>
  <p:defaultTextStyle>
    <a:defPPr>
      <a:defRPr lang="en-US"/>
    </a:defPPr>
    <a:lvl1pPr marL="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585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9170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75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833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924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609585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D004155-0BE5-983B-240A-7F579D944F20}" name="Lavis, John" initials="LJ" userId="S::lavisj@mcmaster.ca::8625103c-d98b-4845-814c-6cf45bf9f2ec" providerId="AD"/>
  <p188:author id="{CB079C5A-0D4E-BE37-2D8A-87824B504FDA}" name="Sue Johnston" initials="SJ" userId="26f1e46323adff1d" providerId="Windows Liv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ássia Fernandes Carvalho" initials="KFC" lastIdx="51" clrIdx="0">
    <p:extLst>
      <p:ext uri="{19B8F6BF-5375-455C-9EA6-DF929625EA0E}">
        <p15:presenceInfo xmlns:p15="http://schemas.microsoft.com/office/powerpoint/2012/main" userId="beacac294acfe69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D2E5"/>
    <a:srgbClr val="99CC66"/>
    <a:srgbClr val="CC76A6"/>
    <a:srgbClr val="254776"/>
    <a:srgbClr val="FEB714"/>
    <a:srgbClr val="FFC057"/>
    <a:srgbClr val="6AA855"/>
    <a:srgbClr val="6FC0D3"/>
    <a:srgbClr val="8DC758"/>
    <a:srgbClr val="99CC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834" autoAdjust="0"/>
    <p:restoredTop sz="95707" autoAdjust="0"/>
  </p:normalViewPr>
  <p:slideViewPr>
    <p:cSldViewPr snapToGrid="0" snapToObjects="1">
      <p:cViewPr varScale="1">
        <p:scale>
          <a:sx n="128" d="100"/>
          <a:sy n="128" d="100"/>
        </p:scale>
        <p:origin x="1040" y="184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charset="0"/>
              </a:defRPr>
            </a:lvl1pPr>
          </a:lstStyle>
          <a:p>
            <a:fld id="{E9F3A7FF-300E-B84F-A2D0-CDCDE713DCB9}" type="datetimeFigureOut">
              <a:rPr lang="en-US" smtClean="0"/>
              <a:pPr/>
              <a:t>3/13/23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charset="0"/>
              </a:defRPr>
            </a:lvl1pPr>
          </a:lstStyle>
          <a:p>
            <a:fld id="{7C11621C-3EA7-C342-A130-13C6D43C8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4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1pPr>
    <a:lvl2pPr marL="609585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2pPr>
    <a:lvl3pPr marL="1219170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3pPr>
    <a:lvl4pPr marL="1828754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4pPr>
    <a:lvl5pPr marL="2438339" algn="l" defTabSz="1219170" rtl="0" eaLnBrk="1" latinLnBrk="0" hangingPunct="1">
      <a:defRPr sz="1600" b="0" i="0" kern="1200">
        <a:solidFill>
          <a:schemeClr val="tx1"/>
        </a:solidFill>
        <a:latin typeface="Arial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268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11621C-3EA7-C342-A130-13C6D43C8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899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508AC5A7-CE1D-1B83-E287-3CF1EB9791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223195"/>
          </a:xfrm>
          <a:prstGeom prst="rect">
            <a:avLst/>
          </a:prstGeom>
        </p:spPr>
      </p:pic>
      <p:sp>
        <p:nvSpPr>
          <p:cNvPr id="2" name="Title Placeholder" descr="Master title"/>
          <p:cNvSpPr>
            <a:spLocks noGrp="1"/>
          </p:cNvSpPr>
          <p:nvPr>
            <p:ph type="ctrTitle"/>
          </p:nvPr>
        </p:nvSpPr>
        <p:spPr>
          <a:xfrm>
            <a:off x="2715491" y="634805"/>
            <a:ext cx="6862619" cy="2666171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lnSpc>
                <a:spcPct val="100000"/>
              </a:lnSpc>
              <a:defRPr sz="4000">
                <a:solidFill>
                  <a:srgbClr val="25477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Placeholder" descr="Master subtitle"/>
          <p:cNvSpPr>
            <a:spLocks noGrp="1"/>
          </p:cNvSpPr>
          <p:nvPr>
            <p:ph type="subTitle" idx="1"/>
          </p:nvPr>
        </p:nvSpPr>
        <p:spPr>
          <a:xfrm>
            <a:off x="4110182" y="3300976"/>
            <a:ext cx="4073237" cy="91162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Meeting Information" descr="Meering or Audience Data">
            <a:extLst>
              <a:ext uri="{FF2B5EF4-FFF2-40B4-BE49-F238E27FC236}">
                <a16:creationId xmlns:a16="http://schemas.microsoft.com/office/drawing/2014/main" id="{E4830579-3FC9-4C47-AF4E-DC02A16FCB8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056005" y="4212601"/>
            <a:ext cx="4181593" cy="911617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1467">
                <a:solidFill>
                  <a:srgbClr val="464F55"/>
                </a:solidFill>
              </a:defRPr>
            </a:lvl1pPr>
            <a:lvl2pPr marL="457189" indent="0">
              <a:buNone/>
              <a:defRPr sz="1467"/>
            </a:lvl2pPr>
            <a:lvl3pPr marL="914377" indent="0">
              <a:buNone/>
              <a:defRPr sz="1467"/>
            </a:lvl3pPr>
            <a:lvl4pPr marL="1371566" indent="0">
              <a:buNone/>
              <a:defRPr sz="1467"/>
            </a:lvl4pPr>
            <a:lvl5pPr marL="1828754" indent="0">
              <a:buNone/>
              <a:defRPr sz="1467"/>
            </a:lvl5pPr>
          </a:lstStyle>
          <a:p>
            <a:pPr lvl="0"/>
            <a:r>
              <a:rPr lang="en-US" dirty="0"/>
              <a:t>Meeting or Audience Date</a:t>
            </a:r>
          </a:p>
        </p:txBody>
      </p:sp>
      <p:sp>
        <p:nvSpPr>
          <p:cNvPr id="8" name="Slide Number" descr="Page Number">
            <a:extLst>
              <a:ext uri="{FF2B5EF4-FFF2-40B4-BE49-F238E27FC236}">
                <a16:creationId xmlns:a16="http://schemas.microsoft.com/office/drawing/2014/main" id="{EE66D232-CA20-FDCA-F279-F1103BF3D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blur, blurry&#10;&#10;Description automatically generated">
            <a:extLst>
              <a:ext uri="{FF2B5EF4-FFF2-40B4-BE49-F238E27FC236}">
                <a16:creationId xmlns:a16="http://schemas.microsoft.com/office/drawing/2014/main" id="{83CD791E-98A1-0162-6CC0-D6583896CE2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l="9741" t="6894" r="7309" b="29427"/>
          <a:stretch/>
        </p:blipFill>
        <p:spPr>
          <a:xfrm>
            <a:off x="0" y="0"/>
            <a:ext cx="12192000" cy="6250905"/>
          </a:xfrm>
          <a:prstGeom prst="rect">
            <a:avLst/>
          </a:prstGeom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8D0C2E2-5D81-CE5F-219E-22C224152F8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01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B263E6EE-4BB6-8A1C-E311-0E74B18F45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12" name="Subtitle Placeholder" descr="Slide sub title">
            <a:extLst>
              <a:ext uri="{FF2B5EF4-FFF2-40B4-BE49-F238E27FC236}">
                <a16:creationId xmlns:a16="http://schemas.microsoft.com/office/drawing/2014/main" id="{E4697456-D8E5-5447-AB08-1193E92AD31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" descr="Slide content"/>
          <p:cNvSpPr>
            <a:spLocks noGrp="1"/>
          </p:cNvSpPr>
          <p:nvPr>
            <p:ph idx="1" hasCustomPrompt="1"/>
          </p:nvPr>
        </p:nvSpPr>
        <p:spPr>
          <a:xfrm>
            <a:off x="267858" y="1471001"/>
            <a:ext cx="11708068" cy="4536015"/>
          </a:xfrm>
        </p:spPr>
        <p:txBody>
          <a:bodyPr lIns="108000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800"/>
              </a:spcAft>
              <a:defRPr/>
            </a:lvl5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2783A4F7-F459-E4B5-6A3C-3ABC5E9C0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8286C0FB-52F0-3A89-90C6-66C46E6DD55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  <p:sp>
        <p:nvSpPr>
          <p:cNvPr id="10" name="Slide Number" descr="Page Number">
            <a:extLst>
              <a:ext uri="{FF2B5EF4-FFF2-40B4-BE49-F238E27FC236}">
                <a16:creationId xmlns:a16="http://schemas.microsoft.com/office/drawing/2014/main" id="{8889B7D9-D7D3-4C70-618E-523C87036B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202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6E5F536A-097D-F9C2-3926-5439D376C0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7" name="Title Placeholder" descr="Master Title">
            <a:extLst>
              <a:ext uri="{FF2B5EF4-FFF2-40B4-BE49-F238E27FC236}">
                <a16:creationId xmlns:a16="http://schemas.microsoft.com/office/drawing/2014/main" id="{D769DDCC-F1E0-C10D-BC2A-BCACFC731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113435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" descr="Page Number">
            <a:extLst>
              <a:ext uri="{FF2B5EF4-FFF2-40B4-BE49-F238E27FC236}">
                <a16:creationId xmlns:a16="http://schemas.microsoft.com/office/drawing/2014/main" id="{562B326D-4420-96CE-9477-EAFA66BBA8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E9353E2E-99A4-592F-60C3-5088FF465CD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9926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3EF50776-A37A-951A-D077-1B92C26B467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69" r="5869" b="12196"/>
          <a:stretch/>
        </p:blipFill>
        <p:spPr>
          <a:xfrm rot="10800000" flipH="1">
            <a:off x="-7495" y="0"/>
            <a:ext cx="12206990" cy="1227014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sp>
        <p:nvSpPr>
          <p:cNvPr id="8" name="Left Content Placeholder">
            <a:extLst>
              <a:ext uri="{FF2B5EF4-FFF2-40B4-BE49-F238E27FC236}">
                <a16:creationId xmlns:a16="http://schemas.microsoft.com/office/drawing/2014/main" id="{7ED32BB9-068A-BC8C-7D27-8C1A6E07DE9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9" name="Right Content Placeholder">
            <a:extLst>
              <a:ext uri="{FF2B5EF4-FFF2-40B4-BE49-F238E27FC236}">
                <a16:creationId xmlns:a16="http://schemas.microsoft.com/office/drawing/2014/main" id="{AE9B9F67-FF62-5938-072D-74A9156DF599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97600" y="1600201"/>
            <a:ext cx="53848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add text or select an icon below for picture, table, graph and more content options.</a:t>
            </a:r>
          </a:p>
        </p:txBody>
      </p:sp>
      <p:sp>
        <p:nvSpPr>
          <p:cNvPr id="10" name="Subtitle Placeholder" descr="Slide sub title">
            <a:extLst>
              <a:ext uri="{FF2B5EF4-FFF2-40B4-BE49-F238E27FC236}">
                <a16:creationId xmlns:a16="http://schemas.microsoft.com/office/drawing/2014/main" id="{95C762DA-EFD0-C76E-4E74-A61801BDF4D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68817" y="636516"/>
            <a:ext cx="11707283" cy="753256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  <a:lvl2pPr marL="457189" indent="0">
              <a:buNone/>
              <a:defRPr sz="2000"/>
            </a:lvl2pPr>
            <a:lvl3pPr marL="914377" indent="0">
              <a:buNone/>
              <a:defRPr sz="20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1" name="Title Placeholder" descr="Master Title">
            <a:extLst>
              <a:ext uri="{FF2B5EF4-FFF2-40B4-BE49-F238E27FC236}">
                <a16:creationId xmlns:a16="http://schemas.microsoft.com/office/drawing/2014/main" id="{C90B5A47-A1F6-28BB-5CFA-3CB937513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7858" y="-88021"/>
            <a:ext cx="11708068" cy="10063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5" name="Slide Number" descr="Page Number">
            <a:extLst>
              <a:ext uri="{FF2B5EF4-FFF2-40B4-BE49-F238E27FC236}">
                <a16:creationId xmlns:a16="http://schemas.microsoft.com/office/drawing/2014/main" id="{FB11FD29-404E-0128-612A-FE3DE5DAD4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6" name="Picture 15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0D8833EF-1349-6CFE-3551-34515FFA92C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9658" y="140708"/>
            <a:ext cx="2896355" cy="94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843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" descr="Slide Content"/>
          <p:cNvSpPr>
            <a:spLocks noGrp="1"/>
          </p:cNvSpPr>
          <p:nvPr>
            <p:ph type="body" idx="1"/>
          </p:nvPr>
        </p:nvSpPr>
        <p:spPr>
          <a:xfrm>
            <a:off x="267858" y="1480930"/>
            <a:ext cx="11708068" cy="4645234"/>
          </a:xfrm>
          <a:prstGeom prst="rect">
            <a:avLst/>
          </a:prstGeom>
        </p:spPr>
        <p:txBody>
          <a:bodyPr vert="horz" lIns="10800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URL">
            <a:extLst>
              <a:ext uri="{FF2B5EF4-FFF2-40B4-BE49-F238E27FC236}">
                <a16:creationId xmlns:a16="http://schemas.microsoft.com/office/drawing/2014/main" id="{0C654FC7-9C31-074E-AD8E-D6FD365BF2A7}"/>
              </a:ext>
            </a:extLst>
          </p:cNvPr>
          <p:cNvSpPr txBox="1"/>
          <p:nvPr userDrawn="1"/>
        </p:nvSpPr>
        <p:spPr>
          <a:xfrm>
            <a:off x="267858" y="6277352"/>
            <a:ext cx="3339700" cy="559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900" u="none" dirty="0">
                <a:solidFill>
                  <a:srgbClr val="464F5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0EB42C68-2428-64E4-0D5F-4E2E792505FB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93" y="6338887"/>
            <a:ext cx="122703" cy="12270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43A7D78D-A0CB-7AFD-BBB4-995E97AE4878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659257"/>
            <a:ext cx="126293" cy="126293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CA3FC173-5774-5895-C511-3286CCCFCC4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083" y="6504045"/>
            <a:ext cx="126293" cy="126293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2DC0F4D4-FDFA-BAAD-9B15-3AAD692D6905}"/>
              </a:ext>
            </a:extLst>
          </p:cNvPr>
          <p:cNvSpPr txBox="1"/>
          <p:nvPr userDrawn="1"/>
        </p:nvSpPr>
        <p:spPr>
          <a:xfrm>
            <a:off x="8408358" y="6300460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rgbClr val="464F55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7" name="Slide Number" descr="Page Number">
            <a:extLst>
              <a:ext uri="{FF2B5EF4-FFF2-40B4-BE49-F238E27FC236}">
                <a16:creationId xmlns:a16="http://schemas.microsoft.com/office/drawing/2014/main" id="{038D6026-73A3-1882-2BB8-CDC441E82D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17324" y="6400460"/>
            <a:ext cx="357352" cy="365125"/>
          </a:xfrm>
          <a:prstGeom prst="rect">
            <a:avLst/>
          </a:prstGeom>
        </p:spPr>
        <p:txBody>
          <a:bodyPr tIns="46800" rIns="0" anchor="ctr" anchorCtr="0"/>
          <a:lstStyle>
            <a:lvl1pPr algn="ctr">
              <a:defRPr sz="1200">
                <a:solidFill>
                  <a:srgbClr val="464F55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2CB33EA-91D6-F140-A440-0A130B2A34DE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4220E00-5CFF-0AE1-9606-366474FAFAE9}"/>
              </a:ext>
            </a:extLst>
          </p:cNvPr>
          <p:cNvCxnSpPr>
            <a:cxnSpLocks/>
          </p:cNvCxnSpPr>
          <p:nvPr userDrawn="1"/>
        </p:nvCxnSpPr>
        <p:spPr>
          <a:xfrm>
            <a:off x="0" y="6260774"/>
            <a:ext cx="12192000" cy="0"/>
          </a:xfrm>
          <a:prstGeom prst="line">
            <a:avLst/>
          </a:prstGeom>
          <a:ln w="25400">
            <a:solidFill>
              <a:srgbClr val="464F55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0468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1" r:id="rId3"/>
    <p:sldLayoutId id="2147483672" r:id="rId4"/>
  </p:sldLayoutIdLst>
  <p:hf hdr="0" ftr="0"/>
  <p:txStyles>
    <p:titleStyle>
      <a:lvl1pPr marL="0" marR="0" indent="0" algn="l" defTabSz="457189" rtl="0" eaLnBrk="1" fontAlgn="auto" latinLnBrk="0" hangingPunct="1">
        <a:lnSpc>
          <a:spcPct val="1000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sz="2400" b="0" i="0" kern="1200">
          <a:solidFill>
            <a:srgbClr val="254776"/>
          </a:solidFill>
          <a:latin typeface="Arial" charset="0"/>
          <a:ea typeface="+mj-ea"/>
          <a:cs typeface="+mj-cs"/>
        </a:defRPr>
      </a:lvl1pPr>
    </p:titleStyle>
    <p:bodyStyle>
      <a:lvl1pPr marL="285750" indent="-285750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Font typeface="Arial" panose="020B0604020202020204" pitchFamily="34" charset="0"/>
        <a:buChar char="•"/>
        <a:defRPr sz="1800" b="0" i="0" kern="1200">
          <a:solidFill>
            <a:srgbClr val="464F55"/>
          </a:solidFill>
          <a:latin typeface="Arial" charset="0"/>
          <a:ea typeface="+mn-ea"/>
          <a:cs typeface="+mn-cs"/>
        </a:defRPr>
      </a:lvl1pPr>
      <a:lvl2pPr marL="646934" indent="-28574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rgbClr val="254776"/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902977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168171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SzPct val="65000"/>
        <a:buFont typeface="Courier New" panose="02070309020205020404" pitchFamily="49" charset="0"/>
        <a:buChar char="o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1433364" indent="-228594" algn="l" defTabSz="457189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>
            <a:lumMod val="60000"/>
            <a:lumOff val="40000"/>
          </a:schemeClr>
        </a:buClr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2.png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4">
            <a:extLst>
              <a:ext uri="{FF2B5EF4-FFF2-40B4-BE49-F238E27FC236}">
                <a16:creationId xmlns:a16="http://schemas.microsoft.com/office/drawing/2014/main" id="{EE1EC868-7126-878C-C76B-592D410FF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26" y="266653"/>
            <a:ext cx="8977228" cy="772930"/>
          </a:xfrm>
        </p:spPr>
        <p:txBody>
          <a:bodyPr>
            <a:noAutofit/>
          </a:bodyPr>
          <a:lstStyle/>
          <a:p>
            <a:pPr defTabSz="914400" hangingPunct="0">
              <a:spcBef>
                <a:spcPts val="0"/>
              </a:spcBef>
              <a:defRPr/>
            </a:pPr>
            <a:r>
              <a:rPr kumimoji="0" lang="en-CA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0.2</a:t>
            </a:r>
            <a:r>
              <a:rPr kumimoji="0" lang="en-CA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Responder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às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perguntas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dos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tomadores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decisão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com a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combinação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certa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formas</a:t>
            </a:r>
            <a:r>
              <a:rPr lang="en-CA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lang="en-CA" kern="0" dirty="0" err="1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br>
              <a:rPr lang="en-CA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i="0" u="none" strike="noStrike" kern="0" cap="none" spc="0" normalizeH="0" baseline="0" noProof="0" dirty="0">
              <a:ln>
                <a:noFill/>
              </a:ln>
              <a:solidFill>
                <a:srgbClr val="234776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3EAF05-DD38-7441-A385-F32DDAB0703B}"/>
              </a:ext>
            </a:extLst>
          </p:cNvPr>
          <p:cNvSpPr txBox="1"/>
          <p:nvPr/>
        </p:nvSpPr>
        <p:spPr>
          <a:xfrm>
            <a:off x="187661" y="839398"/>
            <a:ext cx="7497615" cy="35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(versus </a:t>
            </a:r>
            <a:r>
              <a:rPr lang="en-CA" sz="17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seletas</a:t>
            </a:r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formas</a:t>
            </a:r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CA" sz="17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CA" sz="17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recebem</a:t>
            </a:r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muita</a:t>
            </a:r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CA" sz="17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atenção</a:t>
            </a:r>
            <a:r>
              <a:rPr lang="en-CA" sz="17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agora)</a:t>
            </a:r>
            <a:endParaRPr lang="en-US" sz="1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F0744B-6611-FD04-029D-752E3AD5850B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pic>
        <p:nvPicPr>
          <p:cNvPr id="5" name="Picture 4" descr="Shape&#10;&#10;Description automatically generated">
            <a:extLst>
              <a:ext uri="{FF2B5EF4-FFF2-40B4-BE49-F238E27FC236}">
                <a16:creationId xmlns:a16="http://schemas.microsoft.com/office/drawing/2014/main" id="{D4B31EDA-1582-9C53-9535-AF6C3A6EC3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1784" y="1206293"/>
            <a:ext cx="3885239" cy="5035293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E50EE30F-BE6B-0042-06C8-806B9F830F3C}"/>
              </a:ext>
            </a:extLst>
          </p:cNvPr>
          <p:cNvSpPr txBox="1"/>
          <p:nvPr/>
        </p:nvSpPr>
        <p:spPr>
          <a:xfrm>
            <a:off x="7658463" y="1645139"/>
            <a:ext cx="1246995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Modelagem</a:t>
            </a:r>
            <a:endParaRPr lang="en-GB" sz="1000" b="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7081431-4A35-6591-CE78-21F01592FC76}"/>
              </a:ext>
            </a:extLst>
          </p:cNvPr>
          <p:cNvSpPr txBox="1"/>
          <p:nvPr/>
        </p:nvSpPr>
        <p:spPr>
          <a:xfrm>
            <a:off x="7669731" y="2024595"/>
            <a:ext cx="1235727" cy="5539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en-GB" sz="1000" dirty="0" err="1">
                <a:solidFill>
                  <a:srgbClr val="25477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esquisa</a:t>
            </a:r>
            <a:r>
              <a:rPr lang="en-GB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comportamento</a:t>
            </a:r>
            <a:r>
              <a:rPr lang="en-GB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/ de </a:t>
            </a:r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implementação</a:t>
            </a:r>
            <a:endParaRPr lang="en-GB" sz="1000" b="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474A147-543B-9F89-2B5D-1791042FE8B9}"/>
              </a:ext>
            </a:extLst>
          </p:cNvPr>
          <p:cNvSpPr txBox="1"/>
          <p:nvPr/>
        </p:nvSpPr>
        <p:spPr>
          <a:xfrm>
            <a:off x="7665029" y="2665662"/>
            <a:ext cx="1103374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Informações</a:t>
            </a:r>
            <a:r>
              <a:rPr lang="en-GB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qualitativas</a:t>
            </a:r>
            <a:endParaRPr lang="en-GB" sz="1000" b="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C740BF0-C503-19BD-4A43-8EA35109D632}"/>
              </a:ext>
            </a:extLst>
          </p:cNvPr>
          <p:cNvSpPr txBox="1"/>
          <p:nvPr/>
        </p:nvSpPr>
        <p:spPr>
          <a:xfrm>
            <a:off x="7675283" y="3228945"/>
            <a:ext cx="1009782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err="1">
                <a:solidFill>
                  <a:srgbClr val="254776"/>
                </a:solidFill>
                <a:latin typeface="Helvetica" pitchFamily="2" charset="0"/>
              </a:rPr>
              <a:t>Síntese</a:t>
            </a:r>
            <a:r>
              <a:rPr lang="en-GB" sz="1000" dirty="0">
                <a:solidFill>
                  <a:srgbClr val="254776"/>
                </a:solidFill>
                <a:latin typeface="Helvetica" pitchFamily="2" charset="0"/>
              </a:rPr>
              <a:t> de </a:t>
            </a:r>
            <a:r>
              <a:rPr lang="en-GB" sz="1000" dirty="0" err="1">
                <a:solidFill>
                  <a:srgbClr val="254776"/>
                </a:solidFill>
                <a:latin typeface="Helvetica" pitchFamily="2" charset="0"/>
              </a:rPr>
              <a:t>evidências</a:t>
            </a:r>
            <a:endParaRPr lang="en-GB" sz="1000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1463400-DE7B-D838-C89B-F39D1DC8FCB3}"/>
              </a:ext>
            </a:extLst>
          </p:cNvPr>
          <p:cNvSpPr txBox="1"/>
          <p:nvPr/>
        </p:nvSpPr>
        <p:spPr>
          <a:xfrm>
            <a:off x="7679983" y="3802867"/>
            <a:ext cx="111258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dirty="0" err="1">
                <a:solidFill>
                  <a:srgbClr val="254776"/>
                </a:solidFill>
                <a:latin typeface="Helvetica" pitchFamily="2" charset="0"/>
              </a:rPr>
              <a:t>Avaliações</a:t>
            </a:r>
            <a:r>
              <a:rPr lang="en-GB" sz="1000" dirty="0">
                <a:solidFill>
                  <a:srgbClr val="254776"/>
                </a:solidFill>
                <a:latin typeface="Helvetica" pitchFamily="2" charset="0"/>
              </a:rPr>
              <a:t> de </a:t>
            </a:r>
            <a:r>
              <a:rPr lang="en-GB" sz="1000" dirty="0" err="1">
                <a:solidFill>
                  <a:srgbClr val="254776"/>
                </a:solidFill>
                <a:latin typeface="Helvetica" pitchFamily="2" charset="0"/>
              </a:rPr>
              <a:t>tecnologias</a:t>
            </a:r>
            <a:endParaRPr lang="en-GB" sz="1000" dirty="0">
              <a:solidFill>
                <a:srgbClr val="254776"/>
              </a:solidFill>
              <a:latin typeface="Helvetica" pitchFamily="2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04C0C81-B218-FE8B-182E-9D193B75D50C}"/>
              </a:ext>
            </a:extLst>
          </p:cNvPr>
          <p:cNvSpPr txBox="1"/>
          <p:nvPr/>
        </p:nvSpPr>
        <p:spPr>
          <a:xfrm>
            <a:off x="7685276" y="4403357"/>
            <a:ext cx="1204638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1000">
                <a:solidFill>
                  <a:srgbClr val="254776"/>
                </a:solidFill>
                <a:latin typeface="Helvetica" pitchFamily="2" charset="0"/>
              </a:rPr>
              <a:t>Diretrizes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BA4895-B774-3614-1076-E5C560DE02BA}"/>
              </a:ext>
            </a:extLst>
          </p:cNvPr>
          <p:cNvSpPr txBox="1"/>
          <p:nvPr/>
        </p:nvSpPr>
        <p:spPr>
          <a:xfrm>
            <a:off x="5170369" y="5306516"/>
            <a:ext cx="983256" cy="24622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Avaliação</a:t>
            </a:r>
            <a:endParaRPr lang="en-GB" sz="1000" b="0" dirty="0">
              <a:solidFill>
                <a:srgbClr val="25477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E48E07-A31E-61E9-5DDF-256122462229}"/>
              </a:ext>
            </a:extLst>
          </p:cNvPr>
          <p:cNvSpPr txBox="1"/>
          <p:nvPr/>
        </p:nvSpPr>
        <p:spPr>
          <a:xfrm>
            <a:off x="5170369" y="4448710"/>
            <a:ext cx="766270" cy="40011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 b="0" dirty="0" err="1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Análise</a:t>
            </a:r>
            <a:r>
              <a:rPr lang="en-GB" sz="1000" b="0" dirty="0">
                <a:solidFill>
                  <a:srgbClr val="25477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de dados</a:t>
            </a:r>
          </a:p>
        </p:txBody>
      </p:sp>
      <p:pic>
        <p:nvPicPr>
          <p:cNvPr id="33" name="Picture 32" descr="Icon&#10;&#10;Description automatically generated">
            <a:extLst>
              <a:ext uri="{FF2B5EF4-FFF2-40B4-BE49-F238E27FC236}">
                <a16:creationId xmlns:a16="http://schemas.microsoft.com/office/drawing/2014/main" id="{C1DBE3EE-6720-D59B-845B-167263F370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1740" y="5141627"/>
            <a:ext cx="576000" cy="576000"/>
          </a:xfrm>
          <a:prstGeom prst="rect">
            <a:avLst/>
          </a:prstGeom>
        </p:spPr>
      </p:pic>
      <p:pic>
        <p:nvPicPr>
          <p:cNvPr id="34" name="Picture 33" descr="Icon&#10;&#10;Description automatically generated">
            <a:extLst>
              <a:ext uri="{FF2B5EF4-FFF2-40B4-BE49-F238E27FC236}">
                <a16:creationId xmlns:a16="http://schemas.microsoft.com/office/drawing/2014/main" id="{C210BA82-B9B9-2F15-D347-A7EF9413D4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524" y="4147006"/>
            <a:ext cx="998432" cy="998432"/>
          </a:xfrm>
          <a:prstGeom prst="rect">
            <a:avLst/>
          </a:prstGeom>
        </p:spPr>
      </p:pic>
      <p:pic>
        <p:nvPicPr>
          <p:cNvPr id="35" name="Picture 34" descr="Logo, icon&#10;&#10;Description automatically generated">
            <a:extLst>
              <a:ext uri="{FF2B5EF4-FFF2-40B4-BE49-F238E27FC236}">
                <a16:creationId xmlns:a16="http://schemas.microsoft.com/office/drawing/2014/main" id="{AA87116F-E32F-59CE-E442-143CC84C9EC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01315" y="1469634"/>
            <a:ext cx="576000" cy="5760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CE9B2D84-1CEB-1460-CCBA-BD70EE0981BC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6901315" y="3665970"/>
            <a:ext cx="576000" cy="576000"/>
          </a:xfrm>
          <a:prstGeom prst="rect">
            <a:avLst/>
          </a:prstGeom>
        </p:spPr>
      </p:pic>
      <p:pic>
        <p:nvPicPr>
          <p:cNvPr id="37" name="Picture 36" descr="Icon&#10;&#10;Description automatically generated">
            <a:extLst>
              <a:ext uri="{FF2B5EF4-FFF2-40B4-BE49-F238E27FC236}">
                <a16:creationId xmlns:a16="http://schemas.microsoft.com/office/drawing/2014/main" id="{624D9343-0668-1FF8-D296-DF21667CFB9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01315" y="2567802"/>
            <a:ext cx="576000" cy="576000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B0590F3A-3D39-6A82-5868-E20E7BA40E95}"/>
              </a:ext>
            </a:extLst>
          </p:cNvPr>
          <p:cNvPicPr>
            <a:picLocks noChangeAspect="1"/>
          </p:cNvPicPr>
          <p:nvPr/>
        </p:nvPicPr>
        <p:blipFill>
          <a:blip r:embed="rId8"/>
          <a:srcRect/>
          <a:stretch/>
        </p:blipFill>
        <p:spPr>
          <a:xfrm>
            <a:off x="6901315" y="3116886"/>
            <a:ext cx="576000" cy="576000"/>
          </a:xfrm>
          <a:prstGeom prst="rect">
            <a:avLst/>
          </a:prstGeom>
        </p:spPr>
      </p:pic>
      <p:pic>
        <p:nvPicPr>
          <p:cNvPr id="39" name="Picture 38" descr="Icon&#10;&#10;Description automatically generated">
            <a:extLst>
              <a:ext uri="{FF2B5EF4-FFF2-40B4-BE49-F238E27FC236}">
                <a16:creationId xmlns:a16="http://schemas.microsoft.com/office/drawing/2014/main" id="{EC42CB65-8570-E46C-148C-8841530F0F0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901315" y="2018718"/>
            <a:ext cx="576000" cy="576000"/>
          </a:xfrm>
          <a:prstGeom prst="rect">
            <a:avLst/>
          </a:prstGeom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398FE906-D47F-A6B3-094B-5122D8897600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6901315" y="4215053"/>
            <a:ext cx="576000" cy="576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72B4DFE-C2B4-6867-4195-12E6FF99B05B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546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303084B-1AD6-1780-3F0F-29F858384E4E}"/>
              </a:ext>
            </a:extLst>
          </p:cNvPr>
          <p:cNvSpPr txBox="1"/>
          <p:nvPr/>
        </p:nvSpPr>
        <p:spPr>
          <a:xfrm>
            <a:off x="244866" y="710607"/>
            <a:ext cx="87851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combinar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nacionais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 que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aprendido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nosso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país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evidências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1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globais</a:t>
            </a:r>
            <a:r>
              <a:rPr lang="en-US" sz="1200" b="1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 que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foi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aprendido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mundo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incluindo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variações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grupos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</a:t>
            </a:r>
            <a:r>
              <a:rPr lang="en-US" sz="1200" dirty="0" err="1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contextos</a:t>
            </a:r>
            <a:r>
              <a:rPr lang="en-US" sz="1200" dirty="0">
                <a:solidFill>
                  <a:srgbClr val="0F447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8" name="Title 14">
            <a:extLst>
              <a:ext uri="{FF2B5EF4-FFF2-40B4-BE49-F238E27FC236}">
                <a16:creationId xmlns:a16="http://schemas.microsoft.com/office/drawing/2014/main" id="{9ADB7F12-76E0-6766-E428-4961E4989092}"/>
              </a:ext>
            </a:extLst>
          </p:cNvPr>
          <p:cNvSpPr txBox="1">
            <a:spLocks/>
          </p:cNvSpPr>
          <p:nvPr/>
        </p:nvSpPr>
        <p:spPr>
          <a:xfrm>
            <a:off x="244866" y="330283"/>
            <a:ext cx="9112998" cy="2319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marR="0" indent="0" algn="l" defTabSz="457189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 i="0" kern="1200">
                <a:solidFill>
                  <a:srgbClr val="254776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pPr defTabSz="914400" hangingPunct="0">
              <a:spcBef>
                <a:spcPts val="0"/>
              </a:spcBef>
              <a:defRPr/>
            </a:pPr>
            <a:r>
              <a:rPr lang="en-CA" sz="2000" b="1" kern="0" dirty="0">
                <a:solidFill>
                  <a:srgbClr val="234776"/>
                </a:solidFill>
                <a:latin typeface="Arial"/>
                <a:cs typeface="Arial" panose="020B0604020202020204" pitchFamily="34" charset="0"/>
                <a:sym typeface="Arial"/>
              </a:rPr>
              <a:t>0</a:t>
            </a:r>
            <a:r>
              <a:rPr kumimoji="0" lang="en-CA" sz="2000" b="1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.2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16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(continua) 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Responder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às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perguntas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dos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tomadores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decisão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com a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combinação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certa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formas</a:t>
            </a:r>
            <a:r>
              <a:rPr kumimoji="0" lang="en-CA" sz="2000" i="0" u="none" strike="noStrike" kern="0" cap="none" spc="0" normalizeH="0" baseline="0" noProof="0" dirty="0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 de </a:t>
            </a:r>
            <a:r>
              <a:rPr kumimoji="0" lang="en-CA" sz="2000" i="0" u="none" strike="noStrike" kern="0" cap="none" spc="0" normalizeH="0" baseline="0" noProof="0" dirty="0" err="1">
                <a:ln>
                  <a:noFill/>
                </a:ln>
                <a:solidFill>
                  <a:srgbClr val="234776"/>
                </a:solidFill>
                <a:effectLst/>
                <a:uLnTx/>
                <a:uFillTx/>
                <a:latin typeface="Arial"/>
                <a:cs typeface="Arial" panose="020B0604020202020204" pitchFamily="34" charset="0"/>
                <a:sym typeface="Arial"/>
              </a:rPr>
              <a:t>evidências</a:t>
            </a:r>
            <a:endParaRPr lang="en-US" sz="2000" kern="0" dirty="0">
              <a:solidFill>
                <a:srgbClr val="234776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7A63EEE-CBC3-9A95-140F-37BD35861773}"/>
              </a:ext>
            </a:extLst>
          </p:cNvPr>
          <p:cNvSpPr txBox="1"/>
          <p:nvPr/>
        </p:nvSpPr>
        <p:spPr>
          <a:xfrm>
            <a:off x="8254635" y="6325161"/>
            <a:ext cx="3937365" cy="45704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© 2023 McMaster University.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Todos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direitos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reservados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. Este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trabalho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esta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́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licenciado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sob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uma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Creative Commons Attribution- </a:t>
            </a:r>
            <a:r>
              <a:rPr lang="en-CA" sz="790" b="0" i="1" strike="noStrike" dirty="0" err="1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NonCommercial-ShareAlike</a:t>
            </a:r>
            <a:r>
              <a:rPr lang="en-CA" sz="790" b="0" i="1" strike="noStrike" dirty="0">
                <a:solidFill>
                  <a:schemeClr val="tx1">
                    <a:lumMod val="75000"/>
                  </a:schemeClr>
                </a:solidFill>
                <a:effectLst/>
                <a:latin typeface="Roboto" panose="020F0502020204030204" pitchFamily="34" charset="0"/>
              </a:rPr>
              <a:t> 4.0 International License.</a:t>
            </a:r>
            <a:endParaRPr lang="en-US" sz="790" i="1" dirty="0">
              <a:solidFill>
                <a:schemeClr val="tx1">
                  <a:lumMod val="75000"/>
                </a:schemeClr>
              </a:solidFill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DEDAB71-EF41-F0CF-690B-656DD43069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631496"/>
              </p:ext>
            </p:extLst>
          </p:nvPr>
        </p:nvGraphicFramePr>
        <p:xfrm>
          <a:off x="853936" y="1505426"/>
          <a:ext cx="10484128" cy="3581400"/>
        </p:xfrm>
        <a:graphic>
          <a:graphicData uri="http://schemas.openxmlformats.org/drawingml/2006/table">
            <a:tbl>
              <a:tblPr firstRow="1" firstCol="1" bandRow="1"/>
              <a:tblGrid>
                <a:gridCol w="1588167">
                  <a:extLst>
                    <a:ext uri="{9D8B030D-6E8A-4147-A177-3AD203B41FA5}">
                      <a16:colId xmlns:a16="http://schemas.microsoft.com/office/drawing/2014/main" val="2438151703"/>
                    </a:ext>
                  </a:extLst>
                </a:gridCol>
                <a:gridCol w="932159">
                  <a:extLst>
                    <a:ext uri="{9D8B030D-6E8A-4147-A177-3AD203B41FA5}">
                      <a16:colId xmlns:a16="http://schemas.microsoft.com/office/drawing/2014/main" val="1941796730"/>
                    </a:ext>
                  </a:extLst>
                </a:gridCol>
                <a:gridCol w="337049">
                  <a:extLst>
                    <a:ext uri="{9D8B030D-6E8A-4147-A177-3AD203B41FA5}">
                      <a16:colId xmlns:a16="http://schemas.microsoft.com/office/drawing/2014/main" val="4159614164"/>
                    </a:ext>
                  </a:extLst>
                </a:gridCol>
                <a:gridCol w="1650545">
                  <a:extLst>
                    <a:ext uri="{9D8B030D-6E8A-4147-A177-3AD203B41FA5}">
                      <a16:colId xmlns:a16="http://schemas.microsoft.com/office/drawing/2014/main" val="3417789404"/>
                    </a:ext>
                  </a:extLst>
                </a:gridCol>
                <a:gridCol w="5976208">
                  <a:extLst>
                    <a:ext uri="{9D8B030D-6E8A-4147-A177-3AD203B41FA5}">
                      <a16:colId xmlns:a16="http://schemas.microsoft.com/office/drawing/2014/main" val="4259270599"/>
                    </a:ext>
                  </a:extLst>
                </a:gridCol>
              </a:tblGrid>
              <a:tr h="21869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Posição estratégica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7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7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5BAD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Formas de evidências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97868899"/>
                  </a:ext>
                </a:extLst>
              </a:tr>
              <a:tr h="1319459">
                <a:tc>
                  <a:txBody>
                    <a:bodyPr/>
                    <a:lstStyle/>
                    <a:p>
                      <a:pPr algn="r">
                        <a:tabLst>
                          <a:tab pos="87313" algn="l"/>
                        </a:tabLst>
                      </a:pPr>
                      <a:r>
                        <a:rPr lang="pt-BR" sz="1200" noProof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Evidências globais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1300" noProof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noProof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Síntese de evidências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pt-BR" sz="1100" noProof="0" dirty="0">
                          <a:solidFill>
                            <a:srgbClr val="254776"/>
                          </a:solidFill>
                        </a:rPr>
                        <a:t>Uma síntese de evidências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050" noProof="0" dirty="0">
                          <a:solidFill>
                            <a:srgbClr val="254776"/>
                          </a:solidFill>
                        </a:rPr>
                        <a:t>identifica, seleciona, avalia e sintetiza de forma sistemática e transparente as evidências que abordam uma questão específica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050" noProof="0" dirty="0">
                          <a:solidFill>
                            <a:srgbClr val="254776"/>
                          </a:solidFill>
                        </a:rPr>
                        <a:t>inclui avaliações de qualidade explícitas (e não aceita apenas </a:t>
                      </a:r>
                      <a:r>
                        <a:rPr lang="pt-BR" sz="1050" kern="1200" noProof="0" dirty="0">
                          <a:solidFill>
                            <a:srgbClr val="254776"/>
                          </a:solidFill>
                          <a:latin typeface="+mn-lt"/>
                          <a:ea typeface="+mn-ea"/>
                          <a:cs typeface="+mn-cs"/>
                        </a:rPr>
                        <a:t>a revisão por pares de um periódico </a:t>
                      </a:r>
                      <a:r>
                        <a:rPr lang="pt-BR" sz="1050" noProof="0" dirty="0">
                          <a:solidFill>
                            <a:srgbClr val="254776"/>
                          </a:solidFill>
                        </a:rPr>
                        <a:t>como sinônimo de qualidade) e pode ela própria ser avaliada quanto à qualidade (e as classificações de qualidade estão incluídas em muitas bases de dados de sínteses de evidências, como o </a:t>
                      </a:r>
                      <a:r>
                        <a:rPr lang="pt-BR" sz="1050" i="1" noProof="0" dirty="0">
                          <a:solidFill>
                            <a:srgbClr val="254776"/>
                          </a:solidFill>
                        </a:rPr>
                        <a:t>Social Systems </a:t>
                      </a:r>
                      <a:r>
                        <a:rPr lang="pt-BR" sz="1050" i="1" noProof="0" dirty="0" err="1">
                          <a:solidFill>
                            <a:srgbClr val="254776"/>
                          </a:solidFill>
                        </a:rPr>
                        <a:t>Evidence</a:t>
                      </a:r>
                      <a:r>
                        <a:rPr lang="pt-BR" sz="1050" noProof="0" dirty="0">
                          <a:solidFill>
                            <a:srgbClr val="254776"/>
                          </a:solidFill>
                        </a:rPr>
                        <a:t>)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050" noProof="0" dirty="0">
                          <a:solidFill>
                            <a:srgbClr val="254776"/>
                          </a:solidFill>
                        </a:rPr>
                        <a:t>pode abordar qualquer questão e sintetizar qualquer tipo de evidência 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pt-BR" sz="1050" noProof="0" dirty="0">
                          <a:solidFill>
                            <a:srgbClr val="254776"/>
                          </a:solidFill>
                        </a:rPr>
                        <a:t>também pode descrever quanta certeza temos sobre determinados achados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411749"/>
                  </a:ext>
                </a:extLst>
              </a:tr>
              <a:tr h="144408">
                <a:tc>
                  <a:txBody>
                    <a:bodyPr/>
                    <a:lstStyle/>
                    <a:p>
                      <a:pPr algn="l" rtl="0"/>
                      <a:endParaRPr lang="pt-BR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/>
                      <a:endParaRPr lang="pt-BR" sz="7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588197"/>
                  </a:ext>
                </a:extLst>
              </a:tr>
              <a:tr h="22825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Posição estratégica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500" dirty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D2E5">
                        <a:alpha val="8000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400" noProof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 Formas de evidências</a:t>
                      </a:r>
                    </a:p>
                  </a:txBody>
                  <a:tcPr marL="24669" marR="24669" marT="0" marB="0"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07101436"/>
                  </a:ext>
                </a:extLst>
              </a:tr>
              <a:tr h="487680">
                <a:tc rowSpan="2">
                  <a:txBody>
                    <a:bodyPr/>
                    <a:lstStyle/>
                    <a:p>
                      <a:pPr algn="l" rtl="0"/>
                      <a:endParaRPr lang="pt-BR" sz="400" noProof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r"/>
                      <a:r>
                        <a:rPr lang="pt-BR" sz="1100" noProof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Recomendações nacionais ou suporte às evidências informado por evidências nacionais e globais</a:t>
                      </a:r>
                    </a:p>
                    <a:p>
                      <a:pPr algn="r"/>
                      <a:r>
                        <a:rPr lang="pt-BR" sz="500" noProof="0">
                          <a:solidFill>
                            <a:srgbClr val="254776"/>
                          </a:solidFill>
                          <a:effectLst/>
                          <a:latin typeface="Helvetica" pitchFamily="2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/>
                      <a:endParaRPr lang="pt-BR" sz="1300" noProof="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ADFE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noProof="0">
                        <a:solidFill>
                          <a:srgbClr val="254776"/>
                        </a:solidFill>
                        <a:latin typeface="Helvetica" pitchFamily="2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457189" rtl="0" eaLnBrk="1" fontAlgn="auto" latinLnBrk="0" hangingPunct="1">
                        <a:lnSpc>
                          <a:spcPts val="11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Avaliação de tecnologias/</a:t>
                      </a:r>
                    </a:p>
                    <a:p>
                      <a:pPr marL="0" marR="0" lvl="0" indent="0" algn="l" defTabSz="457189" rtl="0" eaLnBrk="1" fontAlgn="auto" latinLnBrk="0" hangingPunct="1">
                        <a:lnSpc>
                          <a:spcPts val="112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análise de custo-efetividade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43558113"/>
                  </a:ext>
                </a:extLst>
              </a:tr>
              <a:tr h="487680">
                <a:tc vMerge="1">
                  <a:txBody>
                    <a:bodyPr/>
                    <a:lstStyle/>
                    <a:p>
                      <a:pPr algn="l" rtl="0"/>
                      <a:endParaRPr lang="en-CA" sz="1400" dirty="0">
                        <a:solidFill>
                          <a:srgbClr val="254776"/>
                        </a:solidFill>
                        <a:effectLst/>
                        <a:latin typeface="Helvetica" pitchFamily="2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0B5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9F0F6">
                        <a:alpha val="45098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/>
                      <a:endParaRPr lang="pt-BR" sz="1000" b="0" noProof="0">
                        <a:solidFill>
                          <a:srgbClr val="254776"/>
                        </a:solidFill>
                        <a:effectLst/>
                        <a:latin typeface="+mj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617" marR="26617" marT="0" marB="0"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pt-BR" sz="1100" noProof="0" dirty="0">
                          <a:solidFill>
                            <a:srgbClr val="254776"/>
                          </a:solidFill>
                          <a:latin typeface="Helvetica" pitchFamily="2" charset="0"/>
                        </a:rPr>
                        <a:t>Diretriz</a:t>
                      </a:r>
                    </a:p>
                  </a:txBody>
                  <a:tcPr marL="26617" marR="2661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C3C7C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841412472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688F06D8-FB4A-9CDA-3D59-50E11E4A81C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2491217" y="2264974"/>
            <a:ext cx="731352" cy="731352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B440A2B-C02A-4E83-F0F7-BE3B0D9A03B3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2491217" y="4048932"/>
            <a:ext cx="731352" cy="731352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C00BFF0-1D21-DF95-EFC1-CA9B3675AC7D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3400786" y="3953633"/>
            <a:ext cx="303988" cy="30398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102CF368-9896-2268-578C-10EF798C09DA}"/>
              </a:ext>
            </a:extLst>
          </p:cNvPr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3400786" y="4534346"/>
            <a:ext cx="299148" cy="299148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A52E6AB-5EEB-BFBF-AD83-A07BB1BE8530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/>
          <a:stretch/>
        </p:blipFill>
        <p:spPr>
          <a:xfrm>
            <a:off x="3390306" y="2390162"/>
            <a:ext cx="303988" cy="303988"/>
          </a:xfrm>
          <a:prstGeom prst="rect">
            <a:avLst/>
          </a:prstGeom>
        </p:spPr>
      </p:pic>
      <p:sp>
        <p:nvSpPr>
          <p:cNvPr id="22" name="Oval 21">
            <a:extLst>
              <a:ext uri="{FF2B5EF4-FFF2-40B4-BE49-F238E27FC236}">
                <a16:creationId xmlns:a16="http://schemas.microsoft.com/office/drawing/2014/main" id="{55576966-3CD4-354B-B63E-960C29CCAFE7}"/>
              </a:ext>
            </a:extLst>
          </p:cNvPr>
          <p:cNvSpPr/>
          <p:nvPr/>
        </p:nvSpPr>
        <p:spPr>
          <a:xfrm>
            <a:off x="2499995" y="4052225"/>
            <a:ext cx="721895" cy="724766"/>
          </a:xfrm>
          <a:prstGeom prst="ellipse">
            <a:avLst/>
          </a:prstGeom>
          <a:noFill/>
          <a:ln w="66675">
            <a:solidFill>
              <a:srgbClr val="4195C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2689976-C372-38CC-E1B2-5D48E7BB49CC}"/>
              </a:ext>
            </a:extLst>
          </p:cNvPr>
          <p:cNvSpPr/>
          <p:nvPr/>
        </p:nvSpPr>
        <p:spPr>
          <a:xfrm>
            <a:off x="2499995" y="2253308"/>
            <a:ext cx="721895" cy="724766"/>
          </a:xfrm>
          <a:prstGeom prst="ellipse">
            <a:avLst/>
          </a:prstGeom>
          <a:noFill/>
          <a:ln w="66675">
            <a:solidFill>
              <a:srgbClr val="0E539E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0FF72EE-5E65-0167-A258-3B093C1E5C11}"/>
              </a:ext>
            </a:extLst>
          </p:cNvPr>
          <p:cNvSpPr txBox="1"/>
          <p:nvPr/>
        </p:nvSpPr>
        <p:spPr>
          <a:xfrm>
            <a:off x="8989243" y="1023000"/>
            <a:ext cx="3179075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050" i="1" dirty="0">
                <a:solidFill>
                  <a:srgbClr val="254776"/>
                </a:solidFill>
              </a:rPr>
              <a:t>Nota: versão completa disponível no Update 2023</a:t>
            </a:r>
            <a:endParaRPr lang="en-US" sz="1050" i="1" dirty="0">
              <a:solidFill>
                <a:srgbClr val="25477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0770735"/>
      </p:ext>
    </p:extLst>
  </p:cSld>
  <p:clrMapOvr>
    <a:masterClrMapping/>
  </p:clrMapOvr>
</p:sld>
</file>

<file path=ppt/theme/theme1.xml><?xml version="1.0" encoding="utf-8"?>
<a:theme xmlns:a="http://schemas.openxmlformats.org/drawingml/2006/main" name="McMaster Brighter World Theme">
  <a:themeElements>
    <a:clrScheme name="Custom 6">
      <a:dk1>
        <a:srgbClr val="4C555C"/>
      </a:dk1>
      <a:lt1>
        <a:srgbClr val="FFFFFF"/>
      </a:lt1>
      <a:dk2>
        <a:srgbClr val="FFFFFF"/>
      </a:dk2>
      <a:lt2>
        <a:srgbClr val="FFFFFF"/>
      </a:lt2>
      <a:accent1>
        <a:srgbClr val="E8F6FA"/>
      </a:accent1>
      <a:accent2>
        <a:srgbClr val="40B5D3"/>
      </a:accent2>
      <a:accent3>
        <a:srgbClr val="40B5D3"/>
      </a:accent3>
      <a:accent4>
        <a:srgbClr val="D2D654"/>
      </a:accent4>
      <a:accent5>
        <a:srgbClr val="6FD3E3"/>
      </a:accent5>
      <a:accent6>
        <a:srgbClr val="A71930"/>
      </a:accent6>
      <a:hlink>
        <a:srgbClr val="E8F6FA"/>
      </a:hlink>
      <a:folHlink>
        <a:srgbClr val="E8F6F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34165</TotalTime>
  <Words>300</Words>
  <Application>Microsoft Macintosh PowerPoint</Application>
  <PresentationFormat>Widescreen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Courier New</vt:lpstr>
      <vt:lpstr>Helvetica</vt:lpstr>
      <vt:lpstr>Roboto</vt:lpstr>
      <vt:lpstr>McMaster Brighter World Theme</vt:lpstr>
      <vt:lpstr>0.2 Responder às perguntas dos tomadores de decisão com a combinação certa de formas de evidências </vt:lpstr>
      <vt:lpstr>PowerPoint Presentation</vt:lpstr>
    </vt:vector>
  </TitlesOfParts>
  <Company>Ariad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Iwona Sowinski</dc:creator>
  <cp:lastModifiedBy>Lott, Steven</cp:lastModifiedBy>
  <cp:revision>485</cp:revision>
  <cp:lastPrinted>2017-06-06T20:04:49Z</cp:lastPrinted>
  <dcterms:created xsi:type="dcterms:W3CDTF">2017-04-21T15:41:45Z</dcterms:created>
  <dcterms:modified xsi:type="dcterms:W3CDTF">2023-03-13T13:25:58Z</dcterms:modified>
</cp:coreProperties>
</file>