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sldIdLst>
    <p:sldId id="1066" r:id="rId2"/>
  </p:sldIdLst>
  <p:sldSz cx="12192000" cy="6858000"/>
  <p:notesSz cx="6858000" cy="9144000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776"/>
    <a:srgbClr val="FEB714"/>
    <a:srgbClr val="FFC057"/>
    <a:srgbClr val="6AA855"/>
    <a:srgbClr val="CC76A6"/>
    <a:srgbClr val="6FC0D3"/>
    <a:srgbClr val="8DD2E5"/>
    <a:srgbClr val="8DC758"/>
    <a:srgbClr val="99CC67"/>
    <a:srgbClr val="E7ED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6" autoAdjust="0"/>
    <p:restoredTop sz="95707" autoAdjust="0"/>
  </p:normalViewPr>
  <p:slideViewPr>
    <p:cSldViewPr snapToGrid="0" snapToObjects="1">
      <p:cViewPr varScale="1">
        <p:scale>
          <a:sx n="152" d="100"/>
          <a:sy n="152" d="100"/>
        </p:scale>
        <p:origin x="744" y="320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charset="0"/>
              </a:defRPr>
            </a:lvl1pPr>
          </a:lstStyle>
          <a:p>
            <a:fld id="{E9F3A7FF-300E-B84F-A2D0-CDCDE713DCB9}" type="datetimeFigureOut">
              <a:rPr lang="en-US" smtClean="0"/>
              <a:pPr/>
              <a:t>3/15/23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charset="0"/>
              </a:defRPr>
            </a:lvl1pPr>
          </a:lstStyle>
          <a:p>
            <a:fld id="{7C11621C-3EA7-C342-A130-13C6D43C8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347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1pPr>
    <a:lvl2pPr marL="609585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2pPr>
    <a:lvl3pPr marL="121917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3pPr>
    <a:lvl4pPr marL="1828754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4pPr>
    <a:lvl5pPr marL="2438339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68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508AC5A7-CE1D-1B83-E287-3CF1EB9791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223195"/>
          </a:xfrm>
          <a:prstGeom prst="rect">
            <a:avLst/>
          </a:prstGeom>
        </p:spPr>
      </p:pic>
      <p:sp>
        <p:nvSpPr>
          <p:cNvPr id="2" name="Title Placeholder" descr="Master title"/>
          <p:cNvSpPr>
            <a:spLocks noGrp="1"/>
          </p:cNvSpPr>
          <p:nvPr>
            <p:ph type="ctrTitle"/>
          </p:nvPr>
        </p:nvSpPr>
        <p:spPr>
          <a:xfrm>
            <a:off x="2715491" y="634805"/>
            <a:ext cx="6862619" cy="2666171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lnSpc>
                <a:spcPct val="100000"/>
              </a:lnSpc>
              <a:defRPr sz="4000">
                <a:solidFill>
                  <a:srgbClr val="2547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Placeholder" descr="Master subtitle"/>
          <p:cNvSpPr>
            <a:spLocks noGrp="1"/>
          </p:cNvSpPr>
          <p:nvPr>
            <p:ph type="subTitle" idx="1"/>
          </p:nvPr>
        </p:nvSpPr>
        <p:spPr>
          <a:xfrm>
            <a:off x="4110182" y="3300976"/>
            <a:ext cx="4073237" cy="9116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Meeting Information" descr="Meering or Audience Data">
            <a:extLst>
              <a:ext uri="{FF2B5EF4-FFF2-40B4-BE49-F238E27FC236}">
                <a16:creationId xmlns:a16="http://schemas.microsoft.com/office/drawing/2014/main" id="{E4830579-3FC9-4C47-AF4E-DC02A16FCB8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56005" y="4212601"/>
            <a:ext cx="4181593" cy="91161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67">
                <a:solidFill>
                  <a:srgbClr val="464F55"/>
                </a:solidFill>
              </a:defRPr>
            </a:lvl1pPr>
            <a:lvl2pPr marL="457189" indent="0">
              <a:buNone/>
              <a:defRPr sz="1467"/>
            </a:lvl2pPr>
            <a:lvl3pPr marL="914377" indent="0">
              <a:buNone/>
              <a:defRPr sz="1467"/>
            </a:lvl3pPr>
            <a:lvl4pPr marL="1371566" indent="0">
              <a:buNone/>
              <a:defRPr sz="1467"/>
            </a:lvl4pPr>
            <a:lvl5pPr marL="1828754" indent="0">
              <a:buNone/>
              <a:defRPr sz="1467"/>
            </a:lvl5pPr>
          </a:lstStyle>
          <a:p>
            <a:pPr lvl="0"/>
            <a:r>
              <a:rPr lang="en-US" dirty="0"/>
              <a:t>Meeting or Audience Date</a:t>
            </a:r>
          </a:p>
        </p:txBody>
      </p:sp>
      <p:sp>
        <p:nvSpPr>
          <p:cNvPr id="8" name="Slide Number" descr="Page Number">
            <a:extLst>
              <a:ext uri="{FF2B5EF4-FFF2-40B4-BE49-F238E27FC236}">
                <a16:creationId xmlns:a16="http://schemas.microsoft.com/office/drawing/2014/main" id="{EE66D232-CA20-FDCA-F279-F1103BF3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blur, blurry&#10;&#10;Description automatically generated">
            <a:extLst>
              <a:ext uri="{FF2B5EF4-FFF2-40B4-BE49-F238E27FC236}">
                <a16:creationId xmlns:a16="http://schemas.microsoft.com/office/drawing/2014/main" id="{83CD791E-98A1-0162-6CC0-D6583896CE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250905"/>
          </a:xfrm>
          <a:prstGeom prst="rect">
            <a:avLst/>
          </a:prstGeom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8D0C2E2-5D81-CE5F-219E-22C224152F8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60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263E6EE-4BB6-8A1C-E311-0E74B18F45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12" name="Subtitle Placeholder" descr="Slide sub title">
            <a:extLst>
              <a:ext uri="{FF2B5EF4-FFF2-40B4-BE49-F238E27FC236}">
                <a16:creationId xmlns:a16="http://schemas.microsoft.com/office/drawing/2014/main" id="{E4697456-D8E5-5447-AB08-1193E92AD31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" name="Content Placeholder" descr="Slide content"/>
          <p:cNvSpPr>
            <a:spLocks noGrp="1"/>
          </p:cNvSpPr>
          <p:nvPr>
            <p:ph idx="1" hasCustomPrompt="1"/>
          </p:nvPr>
        </p:nvSpPr>
        <p:spPr>
          <a:xfrm>
            <a:off x="267858" y="1471001"/>
            <a:ext cx="11708068" cy="4536015"/>
          </a:xfrm>
        </p:spPr>
        <p:txBody>
          <a:bodyPr lIns="1080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5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2783A4F7-F459-E4B5-6A3C-3ABC5E9C0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286C0FB-52F0-3A89-90C6-66C46E6DD5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  <p:sp>
        <p:nvSpPr>
          <p:cNvPr id="10" name="Slide Number" descr="Page Number">
            <a:extLst>
              <a:ext uri="{FF2B5EF4-FFF2-40B4-BE49-F238E27FC236}">
                <a16:creationId xmlns:a16="http://schemas.microsoft.com/office/drawing/2014/main" id="{8889B7D9-D7D3-4C70-618E-523C87036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20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E5F536A-097D-F9C2-3926-5439D376C0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D769DDCC-F1E0-C10D-BC2A-BCACFC731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113435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" descr="Page Number">
            <a:extLst>
              <a:ext uri="{FF2B5EF4-FFF2-40B4-BE49-F238E27FC236}">
                <a16:creationId xmlns:a16="http://schemas.microsoft.com/office/drawing/2014/main" id="{562B326D-4420-96CE-9477-EAFA66BBA8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E9353E2E-99A4-592F-60C3-5088FF465CD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926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EF50776-A37A-951A-D077-1B92C26B46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8" name="Left Content Placeholder">
            <a:extLst>
              <a:ext uri="{FF2B5EF4-FFF2-40B4-BE49-F238E27FC236}">
                <a16:creationId xmlns:a16="http://schemas.microsoft.com/office/drawing/2014/main" id="{7ED32BB9-068A-BC8C-7D27-8C1A6E07DE97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9" name="Right Content Placeholder">
            <a:extLst>
              <a:ext uri="{FF2B5EF4-FFF2-40B4-BE49-F238E27FC236}">
                <a16:creationId xmlns:a16="http://schemas.microsoft.com/office/drawing/2014/main" id="{AE9B9F67-FF62-5938-072D-74A9156DF5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10" name="Subtitle Placeholder" descr="Slide sub title">
            <a:extLst>
              <a:ext uri="{FF2B5EF4-FFF2-40B4-BE49-F238E27FC236}">
                <a16:creationId xmlns:a16="http://schemas.microsoft.com/office/drawing/2014/main" id="{95C762DA-EFD0-C76E-4E74-A61801BDF4D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itle Placeholder" descr="Master Title">
            <a:extLst>
              <a:ext uri="{FF2B5EF4-FFF2-40B4-BE49-F238E27FC236}">
                <a16:creationId xmlns:a16="http://schemas.microsoft.com/office/drawing/2014/main" id="{C90B5A47-A1F6-28BB-5CFA-3CB937513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Slide Number" descr="Page Number">
            <a:extLst>
              <a:ext uri="{FF2B5EF4-FFF2-40B4-BE49-F238E27FC236}">
                <a16:creationId xmlns:a16="http://schemas.microsoft.com/office/drawing/2014/main" id="{FB11FD29-404E-0128-612A-FE3DE5DAD4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0D8833EF-1349-6CFE-3551-34515FFA92C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84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" descr="Slide Content"/>
          <p:cNvSpPr>
            <a:spLocks noGrp="1"/>
          </p:cNvSpPr>
          <p:nvPr>
            <p:ph type="body" idx="1"/>
          </p:nvPr>
        </p:nvSpPr>
        <p:spPr>
          <a:xfrm>
            <a:off x="267858" y="1480930"/>
            <a:ext cx="11708068" cy="4645234"/>
          </a:xfrm>
          <a:prstGeom prst="rect">
            <a:avLst/>
          </a:prstGeom>
        </p:spPr>
        <p:txBody>
          <a:bodyPr vert="horz" lIns="10800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URL">
            <a:extLst>
              <a:ext uri="{FF2B5EF4-FFF2-40B4-BE49-F238E27FC236}">
                <a16:creationId xmlns:a16="http://schemas.microsoft.com/office/drawing/2014/main" id="{0C654FC7-9C31-074E-AD8E-D6FD365BF2A7}"/>
              </a:ext>
            </a:extLst>
          </p:cNvPr>
          <p:cNvSpPr txBox="1"/>
          <p:nvPr userDrawn="1"/>
        </p:nvSpPr>
        <p:spPr>
          <a:xfrm>
            <a:off x="267858" y="6277352"/>
            <a:ext cx="3339700" cy="55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0EB42C68-2428-64E4-0D5F-4E2E792505F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6493" y="6338887"/>
            <a:ext cx="122703" cy="12270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3A7D78D-A0CB-7AFD-BBB4-995E97AE487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083" y="6659257"/>
            <a:ext cx="126293" cy="12629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A3FC173-5774-5895-C511-3286CCCFCC41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083" y="6504045"/>
            <a:ext cx="126293" cy="126293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2DC0F4D4-FDFA-BAAD-9B15-3AAD692D6905}"/>
              </a:ext>
            </a:extLst>
          </p:cNvPr>
          <p:cNvSpPr txBox="1"/>
          <p:nvPr userDrawn="1"/>
        </p:nvSpPr>
        <p:spPr>
          <a:xfrm>
            <a:off x="8408358" y="6300460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7" name="Slide Number" descr="Page Number">
            <a:extLst>
              <a:ext uri="{FF2B5EF4-FFF2-40B4-BE49-F238E27FC236}">
                <a16:creationId xmlns:a16="http://schemas.microsoft.com/office/drawing/2014/main" id="{038D6026-73A3-1882-2BB8-CDC441E82D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4220E00-5CFF-0AE1-9606-366474FAFAE9}"/>
              </a:ext>
            </a:extLst>
          </p:cNvPr>
          <p:cNvCxnSpPr>
            <a:cxnSpLocks/>
          </p:cNvCxnSpPr>
          <p:nvPr userDrawn="1"/>
        </p:nvCxnSpPr>
        <p:spPr>
          <a:xfrm>
            <a:off x="0" y="6260774"/>
            <a:ext cx="12192000" cy="0"/>
          </a:xfrm>
          <a:prstGeom prst="line">
            <a:avLst/>
          </a:prstGeom>
          <a:ln w="25400">
            <a:solidFill>
              <a:srgbClr val="464F55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689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72" r:id="rId4"/>
  </p:sldLayoutIdLst>
  <p:hf hdr="0" ftr="0"/>
  <p:txStyles>
    <p:titleStyle>
      <a:lvl1pPr marL="0" marR="0" indent="0" algn="l" defTabSz="457189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2400" b="0" i="0" kern="1200">
          <a:solidFill>
            <a:srgbClr val="254776"/>
          </a:solidFill>
          <a:latin typeface="Arial" charset="0"/>
          <a:ea typeface="+mj-ea"/>
          <a:cs typeface="+mj-cs"/>
        </a:defRPr>
      </a:lvl1pPr>
    </p:titleStyle>
    <p:bodyStyle>
      <a:lvl1pPr marL="285750" indent="-285750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Font typeface="Arial" panose="020B0604020202020204" pitchFamily="34" charset="0"/>
        <a:buChar char="•"/>
        <a:defRPr sz="1800" b="0" i="0" kern="1200">
          <a:solidFill>
            <a:srgbClr val="464F55"/>
          </a:solidFill>
          <a:latin typeface="Arial" charset="0"/>
          <a:ea typeface="+mn-ea"/>
          <a:cs typeface="+mn-cs"/>
        </a:defRPr>
      </a:lvl1pPr>
      <a:lvl2pPr marL="646934" indent="-28574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02977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68171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433364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C6503A71-D7ED-28F2-F9C8-ED0497F515EE}"/>
              </a:ext>
            </a:extLst>
          </p:cNvPr>
          <p:cNvSpPr/>
          <p:nvPr/>
        </p:nvSpPr>
        <p:spPr>
          <a:xfrm>
            <a:off x="1717904" y="4600628"/>
            <a:ext cx="9783602" cy="1512000"/>
          </a:xfrm>
          <a:prstGeom prst="roundRect">
            <a:avLst/>
          </a:prstGeom>
          <a:solidFill>
            <a:srgbClr val="DADFE2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89FDE805-133A-4DA8-1BDC-EF0EEA5815A6}"/>
              </a:ext>
            </a:extLst>
          </p:cNvPr>
          <p:cNvSpPr/>
          <p:nvPr/>
        </p:nvSpPr>
        <p:spPr>
          <a:xfrm>
            <a:off x="1720620" y="2995221"/>
            <a:ext cx="9792955" cy="1512000"/>
          </a:xfrm>
          <a:prstGeom prst="roundRect">
            <a:avLst/>
          </a:prstGeom>
          <a:solidFill>
            <a:srgbClr val="DADFE2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4C7F56C1-5389-B23A-A36A-2D69E0F5575E}"/>
              </a:ext>
            </a:extLst>
          </p:cNvPr>
          <p:cNvSpPr/>
          <p:nvPr/>
        </p:nvSpPr>
        <p:spPr>
          <a:xfrm>
            <a:off x="1720620" y="1389813"/>
            <a:ext cx="9792955" cy="1512000"/>
          </a:xfrm>
          <a:prstGeom prst="roundRect">
            <a:avLst/>
          </a:prstGeom>
          <a:solidFill>
            <a:srgbClr val="DADFE2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BCD536F-F516-C404-8818-557F348AA5EA}"/>
              </a:ext>
            </a:extLst>
          </p:cNvPr>
          <p:cNvSpPr txBox="1"/>
          <p:nvPr/>
        </p:nvSpPr>
        <p:spPr>
          <a:xfrm>
            <a:off x="6463317" y="4664082"/>
            <a:ext cx="2164464" cy="13431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609585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CA" sz="12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Behavioural/</a:t>
            </a:r>
          </a:p>
          <a:p>
            <a:pPr marR="0" lvl="0" algn="l" defTabSz="609585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CA" sz="12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implementation research</a:t>
            </a:r>
          </a:p>
          <a:p>
            <a:pPr marR="0" lvl="0" algn="l" defTabSz="609585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CA" sz="10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CA" sz="12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Qualitative insights</a:t>
            </a: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CA" sz="9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Evidence synthesis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A5868B-8693-1996-B5BC-F30B6D3E3EF0}"/>
              </a:ext>
            </a:extLst>
          </p:cNvPr>
          <p:cNvSpPr txBox="1"/>
          <p:nvPr/>
        </p:nvSpPr>
        <p:spPr>
          <a:xfrm>
            <a:off x="8627782" y="4627538"/>
            <a:ext cx="2902716" cy="1412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CA" sz="2000" b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Flows of new evidence:</a:t>
            </a:r>
            <a:endParaRPr kumimoji="0" lang="en-CA" sz="800" b="0" i="1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R="0" lvl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CA" sz="900" b="0" i="1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R="0" lvl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CA" sz="500" b="0" i="1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CA" sz="120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            Data analytics</a:t>
            </a: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CA" sz="100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CA" sz="1200" dirty="0">
                <a:solidFill>
                  <a:srgbClr val="254776"/>
                </a:solidFill>
                <a:latin typeface="Arial" panose="020B0604020202020204"/>
              </a:rPr>
              <a:t>              </a:t>
            </a:r>
            <a:r>
              <a:rPr kumimoji="0" lang="en-CA" sz="1200" b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Evaluation 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1FE2F03-EF7C-2EF7-DFB8-04B826B347D9}"/>
              </a:ext>
            </a:extLst>
          </p:cNvPr>
          <p:cNvGrpSpPr/>
          <p:nvPr/>
        </p:nvGrpSpPr>
        <p:grpSpPr>
          <a:xfrm>
            <a:off x="916899" y="1313940"/>
            <a:ext cx="1760582" cy="1760582"/>
            <a:chOff x="319139" y="261883"/>
            <a:chExt cx="2794855" cy="2794855"/>
          </a:xfrm>
          <a:solidFill>
            <a:srgbClr val="DADFE2"/>
          </a:solidFill>
        </p:grpSpPr>
        <p:sp>
          <p:nvSpPr>
            <p:cNvPr id="25" name="Shape 24">
              <a:extLst>
                <a:ext uri="{FF2B5EF4-FFF2-40B4-BE49-F238E27FC236}">
                  <a16:creationId xmlns:a16="http://schemas.microsoft.com/office/drawing/2014/main" id="{E5B4F7A5-8D35-0D70-0876-21F5481F65C9}"/>
                </a:ext>
              </a:extLst>
            </p:cNvPr>
            <p:cNvSpPr/>
            <p:nvPr/>
          </p:nvSpPr>
          <p:spPr>
            <a:xfrm>
              <a:off x="319139" y="261883"/>
              <a:ext cx="2794855" cy="2794855"/>
            </a:xfrm>
            <a:prstGeom prst="gear9">
              <a:avLst/>
            </a:prstGeom>
            <a:grpFill/>
            <a:ln>
              <a:solidFill>
                <a:srgbClr val="C3C7CD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26" name="Shape 4">
              <a:extLst>
                <a:ext uri="{FF2B5EF4-FFF2-40B4-BE49-F238E27FC236}">
                  <a16:creationId xmlns:a16="http://schemas.microsoft.com/office/drawing/2014/main" id="{12BFBA00-5F5E-EB09-83E0-22788923BBCA}"/>
                </a:ext>
              </a:extLst>
            </p:cNvPr>
            <p:cNvSpPr txBox="1"/>
            <p:nvPr/>
          </p:nvSpPr>
          <p:spPr>
            <a:xfrm>
              <a:off x="896806" y="980325"/>
              <a:ext cx="1671076" cy="1436614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Make sense </a:t>
              </a:r>
              <a:r>
                <a:rPr kumimoji="0" 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of ‘market’ &amp;</a:t>
              </a:r>
            </a:p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population, </a:t>
              </a:r>
              <a:r>
                <a:rPr kumimoji="0" 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and then prioritize</a:t>
              </a:r>
            </a:p>
          </p:txBody>
        </p:sp>
      </p:grpSp>
      <p:sp>
        <p:nvSpPr>
          <p:cNvPr id="82" name="Shape 81">
            <a:extLst>
              <a:ext uri="{FF2B5EF4-FFF2-40B4-BE49-F238E27FC236}">
                <a16:creationId xmlns:a16="http://schemas.microsoft.com/office/drawing/2014/main" id="{4CC461AE-3A11-0DF0-A665-5072D0277B89}"/>
              </a:ext>
            </a:extLst>
          </p:cNvPr>
          <p:cNvSpPr/>
          <p:nvPr/>
        </p:nvSpPr>
        <p:spPr>
          <a:xfrm>
            <a:off x="916899" y="2935072"/>
            <a:ext cx="1760582" cy="1760582"/>
          </a:xfrm>
          <a:prstGeom prst="gear9">
            <a:avLst/>
          </a:prstGeom>
          <a:solidFill>
            <a:srgbClr val="DADFE2"/>
          </a:solidFill>
          <a:ln>
            <a:solidFill>
              <a:srgbClr val="C3C7CD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4" name="Shape 83">
            <a:extLst>
              <a:ext uri="{FF2B5EF4-FFF2-40B4-BE49-F238E27FC236}">
                <a16:creationId xmlns:a16="http://schemas.microsoft.com/office/drawing/2014/main" id="{F4593C10-E76D-33E8-C52B-CBA04446E602}"/>
              </a:ext>
            </a:extLst>
          </p:cNvPr>
          <p:cNvSpPr/>
          <p:nvPr/>
        </p:nvSpPr>
        <p:spPr>
          <a:xfrm>
            <a:off x="916899" y="4557212"/>
            <a:ext cx="1760582" cy="1760582"/>
          </a:xfrm>
          <a:prstGeom prst="gear9">
            <a:avLst/>
          </a:prstGeom>
          <a:solidFill>
            <a:srgbClr val="DADFE2"/>
          </a:solidFill>
          <a:ln>
            <a:solidFill>
              <a:srgbClr val="C3C7CD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Title 14">
            <a:extLst>
              <a:ext uri="{FF2B5EF4-FFF2-40B4-BE49-F238E27FC236}">
                <a16:creationId xmlns:a16="http://schemas.microsoft.com/office/drawing/2014/main" id="{AD22FE82-A880-1519-7371-B6732A711960}"/>
              </a:ext>
            </a:extLst>
          </p:cNvPr>
          <p:cNvSpPr txBox="1">
            <a:spLocks/>
          </p:cNvSpPr>
          <p:nvPr/>
        </p:nvSpPr>
        <p:spPr>
          <a:xfrm>
            <a:off x="266220" y="216502"/>
            <a:ext cx="8620792" cy="7729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marR="0" indent="0" algn="l" defTabSz="45718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kern="1200">
                <a:solidFill>
                  <a:srgbClr val="25477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defTabSz="914400" hangingPunct="0">
              <a:spcBef>
                <a:spcPts val="0"/>
              </a:spcBef>
              <a:defRPr/>
            </a:pPr>
            <a:r>
              <a:rPr lang="en-CA" b="1" dirty="0"/>
              <a:t>0.3</a:t>
            </a:r>
            <a:r>
              <a:rPr lang="en-CA" dirty="0"/>
              <a:t> Another way of approaching the use of evidence: </a:t>
            </a:r>
            <a:br>
              <a:rPr lang="en-CA" dirty="0"/>
            </a:br>
            <a:r>
              <a:rPr lang="en-CA" dirty="0"/>
              <a:t>      </a:t>
            </a:r>
            <a:r>
              <a:rPr lang="en-CA" sz="2000" b="1" dirty="0"/>
              <a:t>Embed evidence in cycles of rapid learning and improvement</a:t>
            </a:r>
          </a:p>
          <a:p>
            <a:pPr defTabSz="914400" hangingPunct="0">
              <a:spcBef>
                <a:spcPts val="0"/>
              </a:spcBef>
              <a:defRPr/>
            </a:pPr>
            <a:r>
              <a:rPr lang="en-CA" sz="1600" kern="0" dirty="0">
                <a:solidFill>
                  <a:srgbClr val="23477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   (e.g., for climate adaptation, education and health)</a:t>
            </a:r>
            <a:endParaRPr lang="en-US" sz="1600" kern="0" dirty="0">
              <a:solidFill>
                <a:srgbClr val="23477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67DBAB6-4979-E025-97F0-6C646D81FC91}"/>
              </a:ext>
            </a:extLst>
          </p:cNvPr>
          <p:cNvSpPr txBox="1"/>
          <p:nvPr/>
        </p:nvSpPr>
        <p:spPr>
          <a:xfrm>
            <a:off x="2800529" y="1593935"/>
            <a:ext cx="3035024" cy="109260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Where are system gaps and what’s driving them? Where are the inequities? What priorities are we addressing (or what problems are we solving)?</a:t>
            </a:r>
          </a:p>
        </p:txBody>
      </p:sp>
      <p:sp>
        <p:nvSpPr>
          <p:cNvPr id="32" name="Shape 4">
            <a:extLst>
              <a:ext uri="{FF2B5EF4-FFF2-40B4-BE49-F238E27FC236}">
                <a16:creationId xmlns:a16="http://schemas.microsoft.com/office/drawing/2014/main" id="{D51CC5A9-924E-F5EF-26E4-524FD7CFD423}"/>
              </a:ext>
            </a:extLst>
          </p:cNvPr>
          <p:cNvSpPr txBox="1"/>
          <p:nvPr/>
        </p:nvSpPr>
        <p:spPr>
          <a:xfrm>
            <a:off x="1270853" y="3363262"/>
            <a:ext cx="1052672" cy="9049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0320" tIns="20320" rIns="20320" bIns="20320" numCol="1" spcCol="1270" anchor="ctr" anchorCtr="0">
            <a:noAutofit/>
          </a:bodyPr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Co-design 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new services &amp; </a:t>
            </a:r>
            <a:r>
              <a:rPr lang="en-US" sz="1300" dirty="0">
                <a:solidFill>
                  <a:srgbClr val="254776"/>
                </a:solidFill>
                <a:latin typeface="Arial" panose="020B0604020202020204"/>
              </a:rPr>
              <a:t>service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models</a:t>
            </a:r>
            <a:endParaRPr kumimoji="0" lang="en-CA" sz="13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5" name="Shape 4">
            <a:extLst>
              <a:ext uri="{FF2B5EF4-FFF2-40B4-BE49-F238E27FC236}">
                <a16:creationId xmlns:a16="http://schemas.microsoft.com/office/drawing/2014/main" id="{47882A33-ADD4-4F19-D039-880E66C84A09}"/>
              </a:ext>
            </a:extLst>
          </p:cNvPr>
          <p:cNvSpPr txBox="1"/>
          <p:nvPr/>
        </p:nvSpPr>
        <p:spPr>
          <a:xfrm>
            <a:off x="1134414" y="4985015"/>
            <a:ext cx="1325549" cy="9049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0320" tIns="20320" rIns="20320" bIns="20320" numCol="1" spcCol="1270" anchor="ctr" anchorCtr="0">
            <a:noAutofit/>
          </a:bodyPr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Implement,</a:t>
            </a:r>
          </a:p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and then adapt </a:t>
            </a:r>
          </a:p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using system-level monitoring</a:t>
            </a:r>
          </a:p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&amp; evaluation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9F21813-8BD1-E895-8007-403C2C5E6EC0}"/>
              </a:ext>
            </a:extLst>
          </p:cNvPr>
          <p:cNvSpPr txBox="1"/>
          <p:nvPr/>
        </p:nvSpPr>
        <p:spPr>
          <a:xfrm>
            <a:off x="2800529" y="3278050"/>
            <a:ext cx="3035024" cy="892552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What evidence-informed solutions exist? How will solutions be adapted/designed with input from system users and communities?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8A6D16C-AB56-2B3B-23D0-92A6B0FB4DC3}"/>
              </a:ext>
            </a:extLst>
          </p:cNvPr>
          <p:cNvSpPr txBox="1"/>
          <p:nvPr/>
        </p:nvSpPr>
        <p:spPr>
          <a:xfrm>
            <a:off x="2800529" y="4996793"/>
            <a:ext cx="3035024" cy="69249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Does this model work? </a:t>
            </a:r>
            <a:b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How &amp; for whom? What adaptations are needed to cement &amp; scale?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CD99DF0-43FF-3DED-96BE-B0E43CD87485}"/>
              </a:ext>
            </a:extLst>
          </p:cNvPr>
          <p:cNvSpPr txBox="1"/>
          <p:nvPr/>
        </p:nvSpPr>
        <p:spPr>
          <a:xfrm>
            <a:off x="5932832" y="1143006"/>
            <a:ext cx="414630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60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Stocks of existing evidence: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D2637B3-72C2-DD52-D12B-EC63A8AC0808}"/>
              </a:ext>
            </a:extLst>
          </p:cNvPr>
          <p:cNvSpPr txBox="1"/>
          <p:nvPr/>
        </p:nvSpPr>
        <p:spPr>
          <a:xfrm>
            <a:off x="2800529" y="1129721"/>
            <a:ext cx="414630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60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Questions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F8AC3E3-37A7-BEBB-A34A-13CD999B4A95}"/>
              </a:ext>
            </a:extLst>
          </p:cNvPr>
          <p:cNvSpPr txBox="1"/>
          <p:nvPr/>
        </p:nvSpPr>
        <p:spPr>
          <a:xfrm>
            <a:off x="6463317" y="1703432"/>
            <a:ext cx="1977572" cy="842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CA" sz="120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Data analytics</a:t>
            </a: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CA" sz="100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CA" sz="120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Modeling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1417FF5-EF89-EB72-7250-3D6D3506BB70}"/>
              </a:ext>
            </a:extLst>
          </p:cNvPr>
          <p:cNvSpPr txBox="1"/>
          <p:nvPr/>
        </p:nvSpPr>
        <p:spPr>
          <a:xfrm>
            <a:off x="6463318" y="3043062"/>
            <a:ext cx="2164464" cy="13738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CA" sz="12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Evaluation</a:t>
            </a: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CA" sz="10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CA" sz="120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Modeling</a:t>
            </a: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CA" sz="90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CA" sz="12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Qualitative insights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659D9B4-3565-D31C-C18F-5BF567BE5D0D}"/>
              </a:ext>
            </a:extLst>
          </p:cNvPr>
          <p:cNvSpPr txBox="1"/>
          <p:nvPr/>
        </p:nvSpPr>
        <p:spPr>
          <a:xfrm>
            <a:off x="9242682" y="3066146"/>
            <a:ext cx="2902907" cy="1350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Evidence synthesis</a:t>
            </a: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CA" sz="1000" b="1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CA" sz="1200" b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</a:rPr>
              <a:t>Technology</a:t>
            </a:r>
            <a:r>
              <a:rPr lang="en-CA" sz="1200" dirty="0">
                <a:solidFill>
                  <a:srgbClr val="254776"/>
                </a:solidFill>
                <a:latin typeface="Arial" panose="020B0604020202020204"/>
              </a:rPr>
              <a:t> assessments</a:t>
            </a: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CA" sz="900" dirty="0">
              <a:solidFill>
                <a:srgbClr val="254776"/>
              </a:solidFill>
              <a:latin typeface="Arial" panose="020B0604020202020204"/>
            </a:endParaRP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CA" sz="1200" b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</a:rPr>
              <a:t>Guidelines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9DB52D9-0400-8BB6-EF46-90A8AEC3A8A8}"/>
              </a:ext>
            </a:extLst>
          </p:cNvPr>
          <p:cNvSpPr txBox="1"/>
          <p:nvPr/>
        </p:nvSpPr>
        <p:spPr>
          <a:xfrm>
            <a:off x="9242682" y="1703432"/>
            <a:ext cx="2175303" cy="842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CA" sz="12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Qualitative insights</a:t>
            </a: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CA" sz="10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R="0" lvl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Evidence synthesis</a:t>
            </a:r>
          </a:p>
        </p:txBody>
      </p:sp>
      <p:pic>
        <p:nvPicPr>
          <p:cNvPr id="75" name="Picture 74">
            <a:extLst>
              <a:ext uri="{FF2B5EF4-FFF2-40B4-BE49-F238E27FC236}">
                <a16:creationId xmlns:a16="http://schemas.microsoft.com/office/drawing/2014/main" id="{4A664D53-3E78-BFDB-4128-46748C00416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77676" y="4628854"/>
            <a:ext cx="476991" cy="476991"/>
          </a:xfrm>
          <a:prstGeom prst="rect">
            <a:avLst/>
          </a:prstGeom>
        </p:spPr>
      </p:pic>
      <p:sp>
        <p:nvSpPr>
          <p:cNvPr id="49" name="Rectangle 48">
            <a:extLst>
              <a:ext uri="{FF2B5EF4-FFF2-40B4-BE49-F238E27FC236}">
                <a16:creationId xmlns:a16="http://schemas.microsoft.com/office/drawing/2014/main" id="{5BBE87F6-762C-8653-003F-C76A16D76465}"/>
              </a:ext>
            </a:extLst>
          </p:cNvPr>
          <p:cNvSpPr/>
          <p:nvPr/>
        </p:nvSpPr>
        <p:spPr>
          <a:xfrm>
            <a:off x="364127" y="6347100"/>
            <a:ext cx="10218528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dirty="0">
                <a:ln w="0"/>
                <a:solidFill>
                  <a:srgbClr val="254776"/>
                </a:solidFill>
                <a:latin typeface="Arial" panose="020B0604020202020204"/>
              </a:rPr>
              <a:t>First two columns adapted</a:t>
            </a:r>
            <a:r>
              <a:rPr kumimoji="0" lang="en-US" sz="1000" b="0" i="1" u="none" strike="noStrike" kern="1200" cap="none" spc="0" normalizeH="0" baseline="0" noProof="0" dirty="0">
                <a:ln w="0"/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from Reid R, Wodchis W, Lee-Foon N, and </a:t>
            </a:r>
          </a:p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1200" cap="none" spc="0" normalizeH="0" baseline="0" noProof="0" dirty="0">
                <a:ln w="0"/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Institute for Better Health-Trillium Health Partners (2022) 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79A914-B857-B915-3C3B-4B60E49D88F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6326" y="1641630"/>
            <a:ext cx="476991" cy="47699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0FA933C-163A-3E78-4228-5523A26A4B79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6326" y="2155148"/>
            <a:ext cx="476991" cy="47699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3A156E9-0518-FFC3-C44B-2BF76A0E2324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65691" y="1649512"/>
            <a:ext cx="476991" cy="47699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8DDD402-9C24-F6AF-F826-94DD66235AEF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65691" y="2163030"/>
            <a:ext cx="476991" cy="47699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25960C9-EDCC-0413-EC75-56BFFC4A288F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6326" y="3012108"/>
            <a:ext cx="476991" cy="47699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F9B1BF7-D57D-CB19-D2AC-794EBD1AFD9B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65691" y="3521476"/>
            <a:ext cx="476991" cy="476991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28D4075-B2D2-C0F9-15EC-940A808D5B80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65691" y="3988140"/>
            <a:ext cx="476991" cy="476991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B6E2900-3EA5-7A3A-6FA0-6848ABF3BCBE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65690" y="3025041"/>
            <a:ext cx="476991" cy="476991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A3690923-A84C-59B7-BD7A-B444B572BE60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2348" y="5597198"/>
            <a:ext cx="476991" cy="476991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AC9D294F-EA44-49E9-E8E0-B28018358522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4337" y="5112481"/>
            <a:ext cx="476991" cy="476991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3550BFE4-20FD-3FC7-3675-54E8A32055BB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2348" y="3499663"/>
            <a:ext cx="476991" cy="476991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09D7174-254D-B7AB-E5F6-1F20354AAF8F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61446" y="5595253"/>
            <a:ext cx="476991" cy="476991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CF22FA6B-C553-16B3-ED2E-C588F5CDEA7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61447" y="5103127"/>
            <a:ext cx="476991" cy="47699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C58B3B8-F016-E230-318C-3FDD80261254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670" b="3670"/>
          <a:stretch/>
        </p:blipFill>
        <p:spPr>
          <a:xfrm>
            <a:off x="639229" y="1426372"/>
            <a:ext cx="512017" cy="502342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1708F684-A406-2B1E-8789-9BA33A3CBC56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2348" y="3980257"/>
            <a:ext cx="476991" cy="47699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B07A605-8F4A-CA5E-201C-AAAD8838E218}"/>
              </a:ext>
            </a:extLst>
          </p:cNvPr>
          <p:cNvSpPr txBox="1"/>
          <p:nvPr/>
        </p:nvSpPr>
        <p:spPr>
          <a:xfrm rot="1887855" flipH="1" flipV="1">
            <a:off x="811195" y="3432890"/>
            <a:ext cx="215786" cy="9558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505247-8F0A-42B2-EED3-B15D690F36CC}"/>
              </a:ext>
            </a:extLst>
          </p:cNvPr>
          <p:cNvSpPr txBox="1"/>
          <p:nvPr/>
        </p:nvSpPr>
        <p:spPr>
          <a:xfrm rot="18880491" flipV="1">
            <a:off x="785390" y="4577405"/>
            <a:ext cx="106062" cy="1271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565A0D4-0FE3-0BC3-01CD-FF4E2CC19D73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670" b="3670"/>
          <a:stretch/>
        </p:blipFill>
        <p:spPr>
          <a:xfrm>
            <a:off x="645828" y="3055331"/>
            <a:ext cx="512017" cy="50234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D4CCC18-EC03-5EBA-3301-C0BE37FB52B9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670" b="3670"/>
          <a:stretch/>
        </p:blipFill>
        <p:spPr>
          <a:xfrm>
            <a:off x="638322" y="4673545"/>
            <a:ext cx="512017" cy="502342"/>
          </a:xfrm>
          <a:prstGeom prst="rect">
            <a:avLst/>
          </a:prstGeom>
        </p:spPr>
      </p:pic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8865FD87-F5FB-19D3-F2BC-48CA1118B08B}"/>
              </a:ext>
            </a:extLst>
          </p:cNvPr>
          <p:cNvSpPr/>
          <p:nvPr/>
        </p:nvSpPr>
        <p:spPr>
          <a:xfrm>
            <a:off x="8431057" y="4605369"/>
            <a:ext cx="3089609" cy="1493387"/>
          </a:xfrm>
          <a:prstGeom prst="roundRect">
            <a:avLst/>
          </a:prstGeom>
          <a:noFill/>
          <a:ln w="25400">
            <a:solidFill>
              <a:srgbClr val="25477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07E710-465E-A015-1449-3A897F837D9B}"/>
              </a:ext>
            </a:extLst>
          </p:cNvPr>
          <p:cNvSpPr txBox="1"/>
          <p:nvPr/>
        </p:nvSpPr>
        <p:spPr>
          <a:xfrm>
            <a:off x="8989243" y="1023000"/>
            <a:ext cx="27158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i="1" dirty="0">
                <a:solidFill>
                  <a:srgbClr val="254776"/>
                </a:solidFill>
              </a:rPr>
              <a:t>Note: full version available in Update 2023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570E567-88F8-2A39-0A83-EBAEAFD6CD9C}"/>
              </a:ext>
            </a:extLst>
          </p:cNvPr>
          <p:cNvSpPr txBox="1"/>
          <p:nvPr/>
        </p:nvSpPr>
        <p:spPr>
          <a:xfrm>
            <a:off x="8254635" y="6325161"/>
            <a:ext cx="3937365" cy="45704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© 2023 McMaster University. All rights reserved. This work is licensed under a Creative Commons Attribution-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NonCommercial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-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ShareAlike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4.0 International License. </a:t>
            </a:r>
          </a:p>
          <a:p>
            <a:endParaRPr lang="en-US" sz="790" i="1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361110"/>
      </p:ext>
    </p:extLst>
  </p:cSld>
  <p:clrMapOvr>
    <a:masterClrMapping/>
  </p:clrMapOvr>
</p:sld>
</file>

<file path=ppt/theme/theme1.xml><?xml version="1.0" encoding="utf-8"?>
<a:theme xmlns:a="http://schemas.openxmlformats.org/drawingml/2006/main" name="McMaster Brighter World Theme">
  <a:themeElements>
    <a:clrScheme name="Custom 6">
      <a:dk1>
        <a:srgbClr val="4C555C"/>
      </a:dk1>
      <a:lt1>
        <a:srgbClr val="FFFFFF"/>
      </a:lt1>
      <a:dk2>
        <a:srgbClr val="FFFFFF"/>
      </a:dk2>
      <a:lt2>
        <a:srgbClr val="FFFFFF"/>
      </a:lt2>
      <a:accent1>
        <a:srgbClr val="E8F6FA"/>
      </a:accent1>
      <a:accent2>
        <a:srgbClr val="40B5D3"/>
      </a:accent2>
      <a:accent3>
        <a:srgbClr val="40B5D3"/>
      </a:accent3>
      <a:accent4>
        <a:srgbClr val="D2D654"/>
      </a:accent4>
      <a:accent5>
        <a:srgbClr val="6FD3E3"/>
      </a:accent5>
      <a:accent6>
        <a:srgbClr val="A71930"/>
      </a:accent6>
      <a:hlink>
        <a:srgbClr val="E8F6FA"/>
      </a:hlink>
      <a:folHlink>
        <a:srgbClr val="E8F6F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32409</TotalTime>
  <Words>224</Words>
  <Application>Microsoft Macintosh PowerPoint</Application>
  <PresentationFormat>Widescreen</PresentationFormat>
  <Paragraphs>46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Courier New</vt:lpstr>
      <vt:lpstr>Roboto</vt:lpstr>
      <vt:lpstr>McMaster Brighter World Theme</vt:lpstr>
      <vt:lpstr>PowerPoint Presentation</vt:lpstr>
    </vt:vector>
  </TitlesOfParts>
  <Company>Ariad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Iwona Sowinski</dc:creator>
  <cp:lastModifiedBy>Holden, Sarah</cp:lastModifiedBy>
  <cp:revision>312</cp:revision>
  <cp:lastPrinted>2017-06-06T20:04:49Z</cp:lastPrinted>
  <dcterms:created xsi:type="dcterms:W3CDTF">2017-04-21T15:41:45Z</dcterms:created>
  <dcterms:modified xsi:type="dcterms:W3CDTF">2023-03-15T12:07:32Z</dcterms:modified>
</cp:coreProperties>
</file>