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1083" r:id="rId2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004155-0BE5-983B-240A-7F579D944F20}" name="Lavis, John" initials="LJ" userId="S::lavisj@mcmaster.ca::8625103c-d98b-4845-814c-6cf45bf9f2ec" providerId="AD"/>
  <p188:author id="{CB079C5A-0D4E-BE37-2D8A-87824B504FDA}" name="Sue Johnston" initials="SJ" userId="26f1e46323adff1d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ássia Fernandes Carvalho" initials="KFC" lastIdx="51" clrIdx="0">
    <p:extLst>
      <p:ext uri="{19B8F6BF-5375-455C-9EA6-DF929625EA0E}">
        <p15:presenceInfo xmlns:p15="http://schemas.microsoft.com/office/powerpoint/2012/main" userId="beacac294acfe69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D2E5"/>
    <a:srgbClr val="99CC66"/>
    <a:srgbClr val="CC76A6"/>
    <a:srgbClr val="254776"/>
    <a:srgbClr val="FEB714"/>
    <a:srgbClr val="FFC057"/>
    <a:srgbClr val="6AA855"/>
    <a:srgbClr val="6FC0D3"/>
    <a:srgbClr val="8DC758"/>
    <a:srgbClr val="99CC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34" autoAdjust="0"/>
    <p:restoredTop sz="95707" autoAdjust="0"/>
  </p:normalViewPr>
  <p:slideViewPr>
    <p:cSldViewPr snapToGrid="0" snapToObjects="1">
      <p:cViewPr varScale="1">
        <p:scale>
          <a:sx n="128" d="100"/>
          <a:sy n="128" d="100"/>
        </p:scale>
        <p:origin x="1040" y="184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E9F3A7FF-300E-B84F-A2D0-CDCDE713DCB9}" type="datetimeFigureOut">
              <a:rPr lang="en-US" smtClean="0"/>
              <a:pPr/>
              <a:t>3/13/23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7C11621C-3EA7-C342-A130-13C6D43C8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4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609585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121917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828754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2438339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508AC5A7-CE1D-1B83-E287-3CF1EB9791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223195"/>
          </a:xfrm>
          <a:prstGeom prst="rect">
            <a:avLst/>
          </a:prstGeom>
        </p:spPr>
      </p:pic>
      <p:sp>
        <p:nvSpPr>
          <p:cNvPr id="2" name="Title Placeholder" descr="Master title"/>
          <p:cNvSpPr>
            <a:spLocks noGrp="1"/>
          </p:cNvSpPr>
          <p:nvPr>
            <p:ph type="ctrTitle"/>
          </p:nvPr>
        </p:nvSpPr>
        <p:spPr>
          <a:xfrm>
            <a:off x="2715491" y="634805"/>
            <a:ext cx="6862619" cy="2666171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rgbClr val="2547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Placeholder" descr="Master subtitle"/>
          <p:cNvSpPr>
            <a:spLocks noGrp="1"/>
          </p:cNvSpPr>
          <p:nvPr>
            <p:ph type="subTitle" idx="1"/>
          </p:nvPr>
        </p:nvSpPr>
        <p:spPr>
          <a:xfrm>
            <a:off x="4110182" y="3300976"/>
            <a:ext cx="4073237" cy="911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Meeting Information" descr="Meering or Audience Data">
            <a:extLst>
              <a:ext uri="{FF2B5EF4-FFF2-40B4-BE49-F238E27FC236}">
                <a16:creationId xmlns:a16="http://schemas.microsoft.com/office/drawing/2014/main" id="{E4830579-3FC9-4C47-AF4E-DC02A16FC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56005" y="4212601"/>
            <a:ext cx="4181593" cy="91161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67">
                <a:solidFill>
                  <a:srgbClr val="464F55"/>
                </a:solidFill>
              </a:defRPr>
            </a:lvl1pPr>
            <a:lvl2pPr marL="457189" indent="0">
              <a:buNone/>
              <a:defRPr sz="1467"/>
            </a:lvl2pPr>
            <a:lvl3pPr marL="914377" indent="0">
              <a:buNone/>
              <a:defRPr sz="1467"/>
            </a:lvl3pPr>
            <a:lvl4pPr marL="1371566" indent="0">
              <a:buNone/>
              <a:defRPr sz="1467"/>
            </a:lvl4pPr>
            <a:lvl5pPr marL="1828754" indent="0">
              <a:buNone/>
              <a:defRPr sz="1467"/>
            </a:lvl5pPr>
          </a:lstStyle>
          <a:p>
            <a:pPr lvl="0"/>
            <a:r>
              <a:rPr lang="en-US" dirty="0"/>
              <a:t>Meeting or Audience Date</a:t>
            </a:r>
          </a:p>
        </p:txBody>
      </p:sp>
      <p:sp>
        <p:nvSpPr>
          <p:cNvPr id="8" name="Slide Number" descr="Page Number">
            <a:extLst>
              <a:ext uri="{FF2B5EF4-FFF2-40B4-BE49-F238E27FC236}">
                <a16:creationId xmlns:a16="http://schemas.microsoft.com/office/drawing/2014/main" id="{EE66D232-CA20-FDCA-F279-F1103BF3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blur, blurry&#10;&#10;Description automatically generated">
            <a:extLst>
              <a:ext uri="{FF2B5EF4-FFF2-40B4-BE49-F238E27FC236}">
                <a16:creationId xmlns:a16="http://schemas.microsoft.com/office/drawing/2014/main" id="{83CD791E-98A1-0162-6CC0-D6583896CE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l="9741" t="6894" r="7309" b="29427"/>
          <a:stretch/>
        </p:blipFill>
        <p:spPr>
          <a:xfrm>
            <a:off x="0" y="0"/>
            <a:ext cx="12192000" cy="6250905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8D0C2E2-5D81-CE5F-219E-22C224152F8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0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263E6EE-4BB6-8A1C-E311-0E74B18F45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12" name="Subtitle Placeholder" descr="Slide sub title">
            <a:extLst>
              <a:ext uri="{FF2B5EF4-FFF2-40B4-BE49-F238E27FC236}">
                <a16:creationId xmlns:a16="http://schemas.microsoft.com/office/drawing/2014/main" id="{E4697456-D8E5-5447-AB08-1193E92AD3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" descr="Slide content"/>
          <p:cNvSpPr>
            <a:spLocks noGrp="1"/>
          </p:cNvSpPr>
          <p:nvPr>
            <p:ph idx="1" hasCustomPrompt="1"/>
          </p:nvPr>
        </p:nvSpPr>
        <p:spPr>
          <a:xfrm>
            <a:off x="267858" y="1471001"/>
            <a:ext cx="11708068" cy="4536015"/>
          </a:xfrm>
        </p:spPr>
        <p:txBody>
          <a:bodyPr lIns="108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2783A4F7-F459-E4B5-6A3C-3ABC5E9C0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286C0FB-52F0-3A89-90C6-66C46E6DD5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10" name="Slide Number" descr="Page Number">
            <a:extLst>
              <a:ext uri="{FF2B5EF4-FFF2-40B4-BE49-F238E27FC236}">
                <a16:creationId xmlns:a16="http://schemas.microsoft.com/office/drawing/2014/main" id="{8889B7D9-D7D3-4C70-618E-523C87036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0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E5F536A-097D-F9C2-3926-5439D376C0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D769DDCC-F1E0-C10D-BC2A-BCACFC731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113435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" descr="Page Number">
            <a:extLst>
              <a:ext uri="{FF2B5EF4-FFF2-40B4-BE49-F238E27FC236}">
                <a16:creationId xmlns:a16="http://schemas.microsoft.com/office/drawing/2014/main" id="{562B326D-4420-96CE-9477-EAFA66BBA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E9353E2E-99A4-592F-60C3-5088FF465C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92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EF50776-A37A-951A-D077-1B92C26B46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8" name="Left Content Placeholder">
            <a:extLst>
              <a:ext uri="{FF2B5EF4-FFF2-40B4-BE49-F238E27FC236}">
                <a16:creationId xmlns:a16="http://schemas.microsoft.com/office/drawing/2014/main" id="{7ED32BB9-068A-BC8C-7D27-8C1A6E07DE9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9" name="Right Content Placeholder">
            <a:extLst>
              <a:ext uri="{FF2B5EF4-FFF2-40B4-BE49-F238E27FC236}">
                <a16:creationId xmlns:a16="http://schemas.microsoft.com/office/drawing/2014/main" id="{AE9B9F67-FF62-5938-072D-74A9156DF5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10" name="Subtitle Placeholder" descr="Slide sub title">
            <a:extLst>
              <a:ext uri="{FF2B5EF4-FFF2-40B4-BE49-F238E27FC236}">
                <a16:creationId xmlns:a16="http://schemas.microsoft.com/office/drawing/2014/main" id="{95C762DA-EFD0-C76E-4E74-A61801BDF4D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" descr="Master Title">
            <a:extLst>
              <a:ext uri="{FF2B5EF4-FFF2-40B4-BE49-F238E27FC236}">
                <a16:creationId xmlns:a16="http://schemas.microsoft.com/office/drawing/2014/main" id="{C90B5A47-A1F6-28BB-5CFA-3CB937513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" descr="Page Number">
            <a:extLst>
              <a:ext uri="{FF2B5EF4-FFF2-40B4-BE49-F238E27FC236}">
                <a16:creationId xmlns:a16="http://schemas.microsoft.com/office/drawing/2014/main" id="{FB11FD29-404E-0128-612A-FE3DE5DAD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D8833EF-1349-6CFE-3551-34515FFA92C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4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 descr="Slide Content"/>
          <p:cNvSpPr>
            <a:spLocks noGrp="1"/>
          </p:cNvSpPr>
          <p:nvPr>
            <p:ph type="body" idx="1"/>
          </p:nvPr>
        </p:nvSpPr>
        <p:spPr>
          <a:xfrm>
            <a:off x="267858" y="1480930"/>
            <a:ext cx="11708068" cy="4645234"/>
          </a:xfrm>
          <a:prstGeom prst="rect">
            <a:avLst/>
          </a:prstGeom>
        </p:spPr>
        <p:txBody>
          <a:bodyPr vert="horz" lIns="10800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URL">
            <a:extLst>
              <a:ext uri="{FF2B5EF4-FFF2-40B4-BE49-F238E27FC236}">
                <a16:creationId xmlns:a16="http://schemas.microsoft.com/office/drawing/2014/main" id="{0C654FC7-9C31-074E-AD8E-D6FD365BF2A7}"/>
              </a:ext>
            </a:extLst>
          </p:cNvPr>
          <p:cNvSpPr txBox="1"/>
          <p:nvPr userDrawn="1"/>
        </p:nvSpPr>
        <p:spPr>
          <a:xfrm>
            <a:off x="267858" y="6277352"/>
            <a:ext cx="3339700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EB42C68-2428-64E4-0D5F-4E2E792505F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93" y="6338887"/>
            <a:ext cx="122703" cy="12270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3A7D78D-A0CB-7AFD-BBB4-995E97AE487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659257"/>
            <a:ext cx="126293" cy="12629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A3FC173-5774-5895-C511-3286CCCFCC4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504045"/>
            <a:ext cx="126293" cy="126293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DC0F4D4-FDFA-BAAD-9B15-3AAD692D6905}"/>
              </a:ext>
            </a:extLst>
          </p:cNvPr>
          <p:cNvSpPr txBox="1"/>
          <p:nvPr userDrawn="1"/>
        </p:nvSpPr>
        <p:spPr>
          <a:xfrm>
            <a:off x="8408358" y="6300460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7" name="Slide Number" descr="Page Number">
            <a:extLst>
              <a:ext uri="{FF2B5EF4-FFF2-40B4-BE49-F238E27FC236}">
                <a16:creationId xmlns:a16="http://schemas.microsoft.com/office/drawing/2014/main" id="{038D6026-73A3-1882-2BB8-CDC441E82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220E00-5CFF-0AE1-9606-366474FAFAE9}"/>
              </a:ext>
            </a:extLst>
          </p:cNvPr>
          <p:cNvCxnSpPr>
            <a:cxnSpLocks/>
          </p:cNvCxnSpPr>
          <p:nvPr userDrawn="1"/>
        </p:nvCxnSpPr>
        <p:spPr>
          <a:xfrm>
            <a:off x="0" y="6260774"/>
            <a:ext cx="12192000" cy="0"/>
          </a:xfrm>
          <a:prstGeom prst="line">
            <a:avLst/>
          </a:prstGeom>
          <a:ln w="25400">
            <a:solidFill>
              <a:srgbClr val="464F55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68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72" r:id="rId4"/>
  </p:sldLayoutIdLst>
  <p:hf hdr="0" ftr="0"/>
  <p:txStyles>
    <p:titleStyle>
      <a:lvl1pPr marL="0" marR="0" indent="0" algn="l" defTabSz="457189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2400" b="0" i="0" kern="1200">
          <a:solidFill>
            <a:srgbClr val="254776"/>
          </a:solidFill>
          <a:latin typeface="Arial" charset="0"/>
          <a:ea typeface="+mj-ea"/>
          <a:cs typeface="+mj-cs"/>
        </a:defRPr>
      </a:lvl1pPr>
    </p:titleStyle>
    <p:bodyStyle>
      <a:lvl1pPr marL="285750" indent="-285750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Font typeface="Arial" panose="020B0604020202020204" pitchFamily="34" charset="0"/>
        <a:buChar char="•"/>
        <a:defRPr sz="1800" b="0" i="0" kern="1200">
          <a:solidFill>
            <a:srgbClr val="464F55"/>
          </a:solidFill>
          <a:latin typeface="Arial" charset="0"/>
          <a:ea typeface="+mn-ea"/>
          <a:cs typeface="+mn-cs"/>
        </a:defRPr>
      </a:lvl1pPr>
      <a:lvl2pPr marL="646934" indent="-28574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02977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68171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33364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7D5F3BA-9EB6-8660-864E-1FB72D3FB691}"/>
              </a:ext>
            </a:extLst>
          </p:cNvPr>
          <p:cNvSpPr/>
          <p:nvPr/>
        </p:nvSpPr>
        <p:spPr>
          <a:xfrm>
            <a:off x="0" y="6003258"/>
            <a:ext cx="12192000" cy="85474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31" name="Picture 30" descr="Icon&#10;&#10;Description automatically generated">
            <a:extLst>
              <a:ext uri="{FF2B5EF4-FFF2-40B4-BE49-F238E27FC236}">
                <a16:creationId xmlns:a16="http://schemas.microsoft.com/office/drawing/2014/main" id="{5B41298F-9ED5-0AA0-84A4-EDBB70E417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4262"/>
          <a:stretch/>
        </p:blipFill>
        <p:spPr>
          <a:xfrm>
            <a:off x="3471595" y="1550370"/>
            <a:ext cx="4659083" cy="2873553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B79B6067-6230-8321-9A25-8FCE07E824BA}"/>
              </a:ext>
            </a:extLst>
          </p:cNvPr>
          <p:cNvSpPr/>
          <p:nvPr/>
        </p:nvSpPr>
        <p:spPr>
          <a:xfrm>
            <a:off x="5824384" y="3077134"/>
            <a:ext cx="6162063" cy="1331423"/>
          </a:xfrm>
          <a:prstGeom prst="rect">
            <a:avLst/>
          </a:prstGeom>
          <a:solidFill>
            <a:srgbClr val="FFC000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258A8E2F-E81D-911D-964A-3066260B16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872" y="1477295"/>
            <a:ext cx="3140132" cy="4525963"/>
          </a:xfrm>
        </p:spPr>
        <p:txBody>
          <a:bodyPr>
            <a:normAutofit lnSpcReduction="10000"/>
          </a:bodyPr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GB" sz="2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en-GB" sz="2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cidadãos</a:t>
            </a:r>
            <a:r>
              <a:rPr lang="en-GB" sz="2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tomam</a:t>
            </a:r>
            <a:r>
              <a:rPr lang="en-GB" sz="2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muitas</a:t>
            </a:r>
            <a:r>
              <a:rPr lang="en-GB" sz="2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decisões</a:t>
            </a:r>
            <a:r>
              <a:rPr lang="en-GB" sz="2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GB" sz="2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as </a:t>
            </a:r>
            <a:r>
              <a:rPr lang="en-GB" sz="2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evidências</a:t>
            </a:r>
            <a:r>
              <a:rPr lang="en-GB" sz="2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poderiam</a:t>
            </a:r>
            <a:r>
              <a:rPr lang="en-GB" sz="2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 </a:t>
            </a:r>
            <a:r>
              <a:rPr lang="en-GB" sz="2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úteis</a:t>
            </a:r>
            <a:r>
              <a:rPr lang="en-GB" sz="2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GB" sz="2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717550" lvl="1" indent="-266700">
              <a:defRPr/>
            </a:pPr>
            <a:r>
              <a:rPr kumimoji="0" lang="en-GB" sz="14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Gerenciar</a:t>
            </a:r>
            <a:r>
              <a:rPr kumimoji="0" lang="en-GB" sz="14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14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minha</a:t>
            </a:r>
            <a:r>
              <a:rPr kumimoji="0" lang="en-GB" sz="14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14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saúde</a:t>
            </a:r>
            <a:r>
              <a:rPr kumimoji="0" lang="en-GB" sz="14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GB" sz="14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segurança</a:t>
            </a:r>
            <a:r>
              <a:rPr kumimoji="0" lang="en-GB" sz="14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 </a:t>
            </a:r>
            <a:r>
              <a:rPr kumimoji="0" lang="en-GB" sz="14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bem-estar</a:t>
            </a:r>
            <a:r>
              <a:rPr kumimoji="0" lang="en-GB" sz="14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(e da </a:t>
            </a:r>
            <a:r>
              <a:rPr kumimoji="0" lang="en-GB" sz="14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minha</a:t>
            </a:r>
            <a:r>
              <a:rPr kumimoji="0" lang="en-GB" sz="14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14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família</a:t>
            </a:r>
            <a:r>
              <a:rPr kumimoji="0" lang="en-GB" sz="14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450850" lvl="1" indent="0">
              <a:buNone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717550" lvl="1" indent="-266700">
              <a:defRPr/>
            </a:pPr>
            <a:r>
              <a:rPr kumimoji="0" lang="en-GB" sz="14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Gastar</a:t>
            </a:r>
            <a:r>
              <a:rPr kumimoji="0" lang="en-GB" sz="14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meu </a:t>
            </a:r>
            <a:r>
              <a:rPr kumimoji="0" lang="en-GB" sz="14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dinheiro</a:t>
            </a:r>
            <a:r>
              <a:rPr kumimoji="0" lang="en-GB" sz="14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14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</a:t>
            </a:r>
            <a:r>
              <a:rPr kumimoji="0" lang="en-GB" sz="14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14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produtos</a:t>
            </a:r>
            <a:r>
              <a:rPr kumimoji="0" lang="en-GB" sz="14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 </a:t>
            </a:r>
            <a:r>
              <a:rPr kumimoji="0" lang="en-GB" sz="14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serviços</a:t>
            </a:r>
            <a:endParaRPr kumimoji="0" lang="en-GB" sz="1400" b="0" i="0" u="none" strike="noStrike" cap="none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0850" lvl="1" indent="0">
              <a:buNone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717550" lvl="1" indent="-266700">
              <a:defRPr/>
            </a:pPr>
            <a:r>
              <a:rPr kumimoji="0" lang="en-GB" sz="14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Fazer </a:t>
            </a:r>
            <a:r>
              <a:rPr kumimoji="0" lang="en-GB" sz="14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trabalho</a:t>
            </a:r>
            <a:r>
              <a:rPr kumimoji="0" lang="en-GB" sz="14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14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voluntário</a:t>
            </a:r>
            <a:r>
              <a:rPr kumimoji="0" lang="en-GB" sz="14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 </a:t>
            </a:r>
            <a:r>
              <a:rPr kumimoji="0" lang="en-GB" sz="14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doar</a:t>
            </a:r>
            <a:r>
              <a:rPr kumimoji="0" lang="en-GB" sz="14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14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dinheiro</a:t>
            </a:r>
            <a:r>
              <a:rPr kumimoji="0" lang="en-GB" sz="14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para </a:t>
            </a:r>
            <a:r>
              <a:rPr kumimoji="0" lang="en-GB" sz="14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iniciativas</a:t>
            </a:r>
            <a:endParaRPr kumimoji="0" lang="en-GB" sz="1400" b="0" i="0" u="none" strike="noStrike" cap="none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39EEA86-FC99-7F84-9FE0-58CBA27634AD}"/>
              </a:ext>
            </a:extLst>
          </p:cNvPr>
          <p:cNvSpPr txBox="1"/>
          <p:nvPr/>
        </p:nvSpPr>
        <p:spPr>
          <a:xfrm>
            <a:off x="7831723" y="1013511"/>
            <a:ext cx="3890772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marR="0" lvl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400" b="1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7800" marR="0" lvl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1000" b="1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7800" marR="0" lvl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00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Três</a:t>
            </a:r>
            <a:r>
              <a:rPr kumimoji="0" lang="en-GB" sz="200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200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desafios</a:t>
            </a:r>
            <a:endParaRPr kumimoji="0" lang="en-GB" sz="2000" i="0" u="none" strike="noStrike" cap="none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7800" marR="0" lvl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500" b="1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717550" lvl="2">
              <a:defRPr/>
            </a:pPr>
            <a:endParaRPr lang="en-US" sz="7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07394A-447E-E67A-B266-09EACA15D361}"/>
              </a:ext>
            </a:extLst>
          </p:cNvPr>
          <p:cNvSpPr txBox="1"/>
          <p:nvPr/>
        </p:nvSpPr>
        <p:spPr>
          <a:xfrm>
            <a:off x="5777889" y="3128286"/>
            <a:ext cx="6208558" cy="140038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107965" lvl="1">
              <a:defRPr/>
            </a:pPr>
            <a:r>
              <a:rPr lang="pt-BR" sz="1400" dirty="0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Normalmente somos </a:t>
            </a:r>
            <a:r>
              <a:rPr lang="pt-BR" sz="14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deixados por conta própria </a:t>
            </a:r>
            <a:r>
              <a:rPr lang="pt-BR" sz="1400" dirty="0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para encontrar, entender e usar evidências</a:t>
            </a:r>
          </a:p>
          <a:p>
            <a:pPr marL="287353" lvl="1" indent="-179388">
              <a:buFont typeface="Wingdings" panose="05000000000000000000" pitchFamily="2" charset="2"/>
              <a:buChar char="§"/>
              <a:defRPr/>
            </a:pPr>
            <a:r>
              <a:rPr lang="pt-BR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Oportunidade para procurar evidências, incluindo tempo e acesso à Internet</a:t>
            </a:r>
          </a:p>
          <a:p>
            <a:pPr marL="287353" lvl="1" indent="-179388">
              <a:buFont typeface="Wingdings" panose="05000000000000000000" pitchFamily="2" charset="2"/>
              <a:buChar char="§"/>
              <a:defRPr/>
            </a:pPr>
            <a:r>
              <a:rPr kumimoji="0" lang="pt-BR" sz="9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Motivação para procurar e dar sentido às evidências</a:t>
            </a:r>
          </a:p>
          <a:p>
            <a:pPr marL="287353" lvl="1" indent="-179388">
              <a:buFont typeface="Wingdings" panose="05000000000000000000" pitchFamily="2" charset="2"/>
              <a:buChar char="§"/>
              <a:defRPr/>
            </a:pPr>
            <a:r>
              <a:rPr lang="pt-BR" sz="900" dirty="0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Capacidade de usar plataformas digitais como </a:t>
            </a:r>
            <a:r>
              <a:rPr lang="pt-BR" sz="900" i="1" dirty="0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sites</a:t>
            </a:r>
            <a:r>
              <a:rPr lang="pt-BR" sz="900" dirty="0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 mídias sociais (letramento digital), selecionar as fontes certas (</a:t>
            </a:r>
            <a:r>
              <a:rPr lang="pt-BR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letramento midiático</a:t>
            </a:r>
            <a:r>
              <a:rPr lang="pt-BR" sz="900" dirty="0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), colocar o que é conhecido em um contexto maior (p. ex., </a:t>
            </a:r>
            <a:r>
              <a:rPr lang="pt-BR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letramento em educação, saúde e climático</a:t>
            </a:r>
            <a:r>
              <a:rPr lang="pt-BR" sz="900" dirty="0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), distinguir entre as melhores evidências e outras coisas e entender o que isso pode significar (letramento em evidências) ou entender o que estão lendo (letramento geral)</a:t>
            </a:r>
          </a:p>
          <a:p>
            <a:pPr marL="107965" lvl="1">
              <a:defRPr/>
            </a:pPr>
            <a:endParaRPr kumimoji="0" lang="pt-BR" sz="3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C3A6ED-98DE-4C3A-7021-2FC99FB0BBDC}"/>
              </a:ext>
            </a:extLst>
          </p:cNvPr>
          <p:cNvSpPr txBox="1"/>
          <p:nvPr/>
        </p:nvSpPr>
        <p:spPr>
          <a:xfrm>
            <a:off x="3964367" y="4413856"/>
            <a:ext cx="8022080" cy="1769715"/>
          </a:xfrm>
          <a:prstGeom prst="rect">
            <a:avLst/>
          </a:prstGeom>
          <a:solidFill>
            <a:srgbClr val="FFC000">
              <a:alpha val="10000"/>
            </a:srgbClr>
          </a:solidFill>
        </p:spPr>
        <p:txBody>
          <a:bodyPr wrap="square">
            <a:spAutoFit/>
          </a:bodyPr>
          <a:lstStyle/>
          <a:p>
            <a:pPr marL="107965" lvl="1">
              <a:defRPr/>
            </a:pPr>
            <a:endParaRPr kumimoji="0" lang="pt-BR" sz="10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07965" lvl="1">
              <a:defRPr/>
            </a:pPr>
            <a:r>
              <a:rPr kumimoji="0" lang="pt-BR" sz="14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Governos, empresas e ONGs </a:t>
            </a:r>
            <a:r>
              <a:rPr lang="pt-BR" sz="14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dispõem as coisas de uma forma que seja fácil para nós</a:t>
            </a:r>
          </a:p>
          <a:p>
            <a:pPr marL="287353" lvl="1" indent="-179388">
              <a:buFont typeface="Wingdings" panose="05000000000000000000" pitchFamily="2" charset="2"/>
              <a:buChar char="§"/>
              <a:defRPr/>
            </a:pPr>
            <a:r>
              <a:rPr kumimoji="0" lang="pt-BR" sz="10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Os serviços são normalmente oferecidos sem </a:t>
            </a:r>
            <a:r>
              <a:rPr kumimoji="0" lang="pt-BR" sz="1000" b="0" i="0" u="none" strike="noStrike" cap="none" normalizeH="0" baseline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evidências</a:t>
            </a:r>
            <a:r>
              <a:rPr kumimoji="0" lang="pt-BR" sz="10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que ajudariam a distinguir entre eles</a:t>
            </a:r>
          </a:p>
          <a:p>
            <a:pPr marL="287353" lvl="1" indent="-179388">
              <a:buFont typeface="Wingdings" panose="05000000000000000000" pitchFamily="2" charset="2"/>
              <a:buChar char="§"/>
              <a:defRPr/>
            </a:pPr>
            <a:r>
              <a:rPr kumimoji="0" lang="pt-BR" sz="10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Os produtos são normalmente vendidos na loja e </a:t>
            </a:r>
            <a:r>
              <a:rPr kumimoji="0" lang="pt-BR" sz="1000" b="0" i="1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online</a:t>
            </a:r>
            <a:r>
              <a:rPr kumimoji="0" lang="pt-BR" sz="10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sem evidências para </a:t>
            </a:r>
            <a:r>
              <a:rPr lang="pt-BR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respaldar as informações a seu respeito </a:t>
            </a:r>
            <a:r>
              <a:rPr kumimoji="0" lang="pt-BR" sz="10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(e podem ser vendidos junto com </a:t>
            </a:r>
            <a:r>
              <a:rPr lang="pt-BR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produtos testados</a:t>
            </a:r>
            <a:r>
              <a:rPr kumimoji="0" lang="pt-BR" sz="10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287353" lvl="1" indent="-179388">
              <a:buFont typeface="Wingdings" panose="05000000000000000000" pitchFamily="2" charset="2"/>
              <a:buChar char="§"/>
              <a:defRPr/>
            </a:pPr>
            <a:r>
              <a:rPr kumimoji="0" lang="pt-BR" sz="10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 informações são normalmente apresentadas </a:t>
            </a:r>
            <a:r>
              <a:rPr kumimoji="0" lang="pt-BR" sz="1000" b="0" i="1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online</a:t>
            </a:r>
            <a:r>
              <a:rPr kumimoji="0" lang="pt-BR" sz="10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com base no perfil e no histórico de pesquisa e não em evidências (e as leis que nos protegem contra publicidade e venda de produtos que podem ser prejudiciais ou perigosos, ou sobre fazer </a:t>
            </a:r>
            <a:r>
              <a:rPr lang="pt-BR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alegações</a:t>
            </a:r>
            <a:r>
              <a:rPr kumimoji="0" lang="pt-BR" sz="10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falsas, ainda não se aplicam às informações)</a:t>
            </a:r>
          </a:p>
          <a:p>
            <a:pPr marL="287353" lvl="1" indent="-179388">
              <a:buFont typeface="Wingdings" panose="05000000000000000000" pitchFamily="2" charset="2"/>
              <a:buChar char="§"/>
              <a:defRPr/>
            </a:pPr>
            <a:r>
              <a:rPr lang="pt-BR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Histórias e recursos visuais atraentes são normalmente criados por pessoas com limitado letramento em evidências</a:t>
            </a:r>
          </a:p>
          <a:p>
            <a:pPr marL="287353" lvl="1" indent="-179388">
              <a:buFont typeface="Wingdings" panose="05000000000000000000" pitchFamily="2" charset="2"/>
              <a:buChar char="§"/>
              <a:defRPr/>
            </a:pPr>
            <a:endParaRPr lang="pt-BR" sz="6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7353" lvl="1" indent="-179388">
              <a:buFont typeface="Wingdings" panose="05000000000000000000" pitchFamily="2" charset="2"/>
              <a:buChar char="§"/>
              <a:defRPr/>
            </a:pPr>
            <a:endParaRPr lang="pt-BR" sz="7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1166FF4-E644-1D55-E843-10D1A19806CA}"/>
              </a:ext>
            </a:extLst>
          </p:cNvPr>
          <p:cNvCxnSpPr>
            <a:cxnSpLocks/>
          </p:cNvCxnSpPr>
          <p:nvPr/>
        </p:nvCxnSpPr>
        <p:spPr>
          <a:xfrm>
            <a:off x="3604926" y="1589478"/>
            <a:ext cx="0" cy="5035293"/>
          </a:xfrm>
          <a:prstGeom prst="line">
            <a:avLst/>
          </a:prstGeom>
          <a:ln w="19050">
            <a:solidFill>
              <a:srgbClr val="DADFE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7A1B5F93-5182-6215-BDEB-C85271D79A7A}"/>
              </a:ext>
            </a:extLst>
          </p:cNvPr>
          <p:cNvSpPr/>
          <p:nvPr/>
        </p:nvSpPr>
        <p:spPr>
          <a:xfrm>
            <a:off x="7749198" y="1545909"/>
            <a:ext cx="4221852" cy="1520779"/>
          </a:xfrm>
          <a:prstGeom prst="rect">
            <a:avLst/>
          </a:prstGeom>
          <a:solidFill>
            <a:srgbClr val="FFC000">
              <a:alpha val="5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75DD648-6D70-C9DC-927B-6736462E37BD}"/>
              </a:ext>
            </a:extLst>
          </p:cNvPr>
          <p:cNvSpPr txBox="1"/>
          <p:nvPr/>
        </p:nvSpPr>
        <p:spPr>
          <a:xfrm>
            <a:off x="7810109" y="1809554"/>
            <a:ext cx="409961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marR="0" lvl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1400" b="0" i="0" u="none" strike="noStrike" cap="none" normalizeH="0" baseline="0" noProof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Vivemos em uma era de muita informação e demasiada desinformação (informação falsa </a:t>
            </a:r>
            <a:r>
              <a:rPr kumimoji="0" lang="pt-BR" sz="1400" b="0" i="0" u="none" strike="noStrike" cap="none" normalizeH="0" baseline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disseminada</a:t>
            </a:r>
            <a:r>
              <a:rPr kumimoji="0" lang="pt-BR" sz="1400" b="0" i="0" u="none" strike="noStrike" cap="none" normalizeH="0" baseline="0" noProof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independentemente da intenção de enganar)</a:t>
            </a:r>
            <a:endParaRPr kumimoji="0" lang="pt-BR" sz="1400" b="0" i="0" u="none" strike="noStrike" cap="none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63E31D4C-FA4D-75C0-01BB-90F7A7A4BD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50" y="4758991"/>
            <a:ext cx="864000" cy="864000"/>
          </a:xfrm>
          <a:prstGeom prst="rect">
            <a:avLst/>
          </a:prstGeom>
        </p:spPr>
      </p:pic>
      <p:pic>
        <p:nvPicPr>
          <p:cNvPr id="19" name="Picture 18" descr="Icon&#10;&#10;Description automatically generated">
            <a:extLst>
              <a:ext uri="{FF2B5EF4-FFF2-40B4-BE49-F238E27FC236}">
                <a16:creationId xmlns:a16="http://schemas.microsoft.com/office/drawing/2014/main" id="{0483562A-37D7-726D-1999-81153F83C6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950" y="3835088"/>
            <a:ext cx="864000" cy="864000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83E45715-4760-AFCE-49CA-3B9DB44239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0950" y="2890131"/>
            <a:ext cx="864000" cy="864000"/>
          </a:xfrm>
          <a:prstGeom prst="rect">
            <a:avLst/>
          </a:prstGeom>
        </p:spPr>
      </p:pic>
      <p:cxnSp>
        <p:nvCxnSpPr>
          <p:cNvPr id="41" name="Elbow Connector 40">
            <a:extLst>
              <a:ext uri="{FF2B5EF4-FFF2-40B4-BE49-F238E27FC236}">
                <a16:creationId xmlns:a16="http://schemas.microsoft.com/office/drawing/2014/main" id="{DB34BDBA-CFB5-4FAD-00C5-965056FE98A6}"/>
              </a:ext>
            </a:extLst>
          </p:cNvPr>
          <p:cNvCxnSpPr>
            <a:cxnSpLocks/>
          </p:cNvCxnSpPr>
          <p:nvPr/>
        </p:nvCxnSpPr>
        <p:spPr>
          <a:xfrm rot="10800000" flipV="1">
            <a:off x="5824384" y="1545909"/>
            <a:ext cx="6151596" cy="1498622"/>
          </a:xfrm>
          <a:prstGeom prst="bentConnector3">
            <a:avLst>
              <a:gd name="adj1" fmla="val 68468"/>
            </a:avLst>
          </a:prstGeom>
          <a:ln w="50800">
            <a:solidFill>
              <a:srgbClr val="FEB71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>
            <a:extLst>
              <a:ext uri="{FF2B5EF4-FFF2-40B4-BE49-F238E27FC236}">
                <a16:creationId xmlns:a16="http://schemas.microsoft.com/office/drawing/2014/main" id="{A7372D05-0257-1BC6-080B-FF3A0ADAC7BF}"/>
              </a:ext>
            </a:extLst>
          </p:cNvPr>
          <p:cNvCxnSpPr>
            <a:cxnSpLocks/>
          </p:cNvCxnSpPr>
          <p:nvPr/>
        </p:nvCxnSpPr>
        <p:spPr>
          <a:xfrm rot="5400000">
            <a:off x="3377206" y="3671492"/>
            <a:ext cx="3089759" cy="1860017"/>
          </a:xfrm>
          <a:prstGeom prst="bentConnector3">
            <a:avLst>
              <a:gd name="adj1" fmla="val 43722"/>
            </a:avLst>
          </a:prstGeom>
          <a:ln w="50800">
            <a:solidFill>
              <a:srgbClr val="FEB714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1DA2CBF2-BCD4-61F3-17F6-A9B9F6774C17}"/>
              </a:ext>
            </a:extLst>
          </p:cNvPr>
          <p:cNvSpPr txBox="1">
            <a:spLocks/>
          </p:cNvSpPr>
          <p:nvPr/>
        </p:nvSpPr>
        <p:spPr>
          <a:xfrm>
            <a:off x="227215" y="97789"/>
            <a:ext cx="8027417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kern="1200">
                <a:solidFill>
                  <a:srgbClr val="25477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r>
              <a:rPr lang="en-CA" b="1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3.0</a:t>
            </a:r>
            <a:r>
              <a:rPr lang="en-CA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lang="en-CA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Contexto</a:t>
            </a:r>
            <a:r>
              <a:rPr lang="en-CA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e </a:t>
            </a:r>
            <a:r>
              <a:rPr lang="en-CA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desafios</a:t>
            </a:r>
            <a:r>
              <a:rPr lang="en-CA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para </a:t>
            </a:r>
            <a:r>
              <a:rPr lang="en-CA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colocar</a:t>
            </a:r>
            <a:r>
              <a:rPr lang="en-CA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as </a:t>
            </a:r>
            <a:r>
              <a:rPr lang="en-CA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evidências</a:t>
            </a:r>
            <a:r>
              <a:rPr lang="en-CA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no </a:t>
            </a:r>
            <a:r>
              <a:rPr lang="en-CA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centro</a:t>
            </a:r>
            <a:r>
              <a:rPr lang="en-CA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da </a:t>
            </a:r>
            <a:r>
              <a:rPr lang="en-CA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vida</a:t>
            </a:r>
            <a:r>
              <a:rPr lang="en-CA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lang="en-CA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cotidiana</a:t>
            </a:r>
            <a:endParaRPr lang="en-CA" dirty="0">
              <a:solidFill>
                <a:srgbClr val="0F447C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55786F-B402-4F59-A475-AA4DA67F3BD4}"/>
              </a:ext>
            </a:extLst>
          </p:cNvPr>
          <p:cNvSpPr txBox="1"/>
          <p:nvPr/>
        </p:nvSpPr>
        <p:spPr>
          <a:xfrm>
            <a:off x="8254635" y="6325161"/>
            <a:ext cx="3937365" cy="5786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© 2023 McMaster University.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Todos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direitos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reservados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. Este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trabalho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esta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́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licenciado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sob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uma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Creative Commons Attribution-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NonCommercial-ShareAlike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4.0 International License.</a:t>
            </a:r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  <a:p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0E17A1-42A5-05A7-DF8A-8C4580D448CA}"/>
              </a:ext>
            </a:extLst>
          </p:cNvPr>
          <p:cNvSpPr txBox="1"/>
          <p:nvPr/>
        </p:nvSpPr>
        <p:spPr>
          <a:xfrm>
            <a:off x="8989243" y="1023000"/>
            <a:ext cx="31790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i="1" dirty="0">
                <a:solidFill>
                  <a:srgbClr val="254776"/>
                </a:solidFill>
              </a:rPr>
              <a:t>Nota: versão completa disponível no Update 2023</a:t>
            </a:r>
            <a:endParaRPr lang="en-US" sz="1050" i="1" dirty="0">
              <a:solidFill>
                <a:srgbClr val="2547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558433"/>
      </p:ext>
    </p:extLst>
  </p:cSld>
  <p:clrMapOvr>
    <a:masterClrMapping/>
  </p:clrMapOvr>
</p:sld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34167</TotalTime>
  <Words>342</Words>
  <Application>Microsoft Macintosh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Courier New</vt:lpstr>
      <vt:lpstr>Helvetica</vt:lpstr>
      <vt:lpstr>Roboto</vt:lpstr>
      <vt:lpstr>Wingdings</vt:lpstr>
      <vt:lpstr>McMaster Brighter World Theme</vt:lpstr>
      <vt:lpstr>PowerPoint Presentation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485</cp:revision>
  <cp:lastPrinted>2017-06-06T20:04:49Z</cp:lastPrinted>
  <dcterms:created xsi:type="dcterms:W3CDTF">2017-04-21T15:41:45Z</dcterms:created>
  <dcterms:modified xsi:type="dcterms:W3CDTF">2023-03-13T14:25:37Z</dcterms:modified>
</cp:coreProperties>
</file>