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81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07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9AC5333-396A-D4C5-CF85-4146786854C8}"/>
              </a:ext>
            </a:extLst>
          </p:cNvPr>
          <p:cNvSpPr/>
          <p:nvPr/>
        </p:nvSpPr>
        <p:spPr>
          <a:xfrm>
            <a:off x="0" y="6232422"/>
            <a:ext cx="12192000" cy="6255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A34447-4A7A-4517-1DC1-99CE9A7476E9}"/>
              </a:ext>
            </a:extLst>
          </p:cNvPr>
          <p:cNvSpPr/>
          <p:nvPr/>
        </p:nvSpPr>
        <p:spPr>
          <a:xfrm>
            <a:off x="0" y="5995972"/>
            <a:ext cx="12192000" cy="6255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86BFE96-B986-2816-D41F-F037ADF3C384}"/>
              </a:ext>
            </a:extLst>
          </p:cNvPr>
          <p:cNvSpPr/>
          <p:nvPr/>
        </p:nvSpPr>
        <p:spPr>
          <a:xfrm>
            <a:off x="6202248" y="2954124"/>
            <a:ext cx="2743433" cy="1921970"/>
          </a:xfrm>
          <a:prstGeom prst="roundRect">
            <a:avLst/>
          </a:prstGeom>
          <a:solidFill>
            <a:srgbClr val="FEB714">
              <a:alpha val="7245"/>
            </a:srgbClr>
          </a:solidFill>
          <a:ln w="12700">
            <a:solidFill>
              <a:srgbClr val="FEB714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AAA9F26-8570-FB92-3198-311440E6BB2F}"/>
              </a:ext>
            </a:extLst>
          </p:cNvPr>
          <p:cNvSpPr/>
          <p:nvPr/>
        </p:nvSpPr>
        <p:spPr>
          <a:xfrm>
            <a:off x="9208647" y="2954124"/>
            <a:ext cx="2743433" cy="3286604"/>
          </a:xfrm>
          <a:prstGeom prst="roundRect">
            <a:avLst/>
          </a:prstGeom>
          <a:solidFill>
            <a:srgbClr val="FEB714">
              <a:alpha val="7245"/>
            </a:srgbClr>
          </a:solidFill>
          <a:ln w="12700">
            <a:solidFill>
              <a:srgbClr val="FEB714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C55D154D-212E-055D-ACC0-C0FFDE5A1E87}"/>
              </a:ext>
            </a:extLst>
          </p:cNvPr>
          <p:cNvSpPr/>
          <p:nvPr/>
        </p:nvSpPr>
        <p:spPr>
          <a:xfrm>
            <a:off x="269506" y="2967979"/>
            <a:ext cx="2743433" cy="3431217"/>
          </a:xfrm>
          <a:prstGeom prst="roundRect">
            <a:avLst/>
          </a:prstGeom>
          <a:solidFill>
            <a:srgbClr val="FEB714">
              <a:alpha val="7245"/>
            </a:srgbClr>
          </a:solidFill>
          <a:ln w="12700">
            <a:solidFill>
              <a:srgbClr val="FEB714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26AFBAB8-3FB6-7103-EE48-99D81BF44309}"/>
              </a:ext>
            </a:extLst>
          </p:cNvPr>
          <p:cNvSpPr/>
          <p:nvPr/>
        </p:nvSpPr>
        <p:spPr>
          <a:xfrm>
            <a:off x="3228104" y="2954124"/>
            <a:ext cx="2743433" cy="1923838"/>
          </a:xfrm>
          <a:prstGeom prst="roundRect">
            <a:avLst/>
          </a:prstGeom>
          <a:solidFill>
            <a:srgbClr val="FEB714">
              <a:alpha val="7245"/>
            </a:srgbClr>
          </a:solidFill>
          <a:ln w="12700">
            <a:solidFill>
              <a:srgbClr val="FEB714">
                <a:alpha val="50000"/>
              </a:srgb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C08973-2B0F-8553-722D-77407DFF6044}"/>
              </a:ext>
            </a:extLst>
          </p:cNvPr>
          <p:cNvSpPr txBox="1"/>
          <p:nvPr/>
        </p:nvSpPr>
        <p:spPr>
          <a:xfrm>
            <a:off x="1" y="2070421"/>
            <a:ext cx="3247494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ctr" defTabSz="609585" rtl="0" eaLnBrk="1" fontAlgn="auto" latinLnBrk="0" hangingPunct="1">
              <a:lnSpc>
                <a:spcPts val="148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300" b="0" i="0" u="none" strike="noStrike" cap="none" normalizeH="0" baseline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Ajudar cidadãos a julgar o que outros estão </a:t>
            </a:r>
            <a:r>
              <a:rPr lang="pt-BR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afirmando</a:t>
            </a:r>
            <a:r>
              <a:rPr kumimoji="0" lang="pt-BR" sz="1300" b="0" i="0" u="none" strike="noStrike" cap="none" normalizeH="0" baseline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ou, de maneira geral, encontrar (e receber) informações confiáveis sobre um tópico</a:t>
            </a:r>
          </a:p>
          <a:p>
            <a:pPr marL="717550" lvl="1" indent="-269875" algn="ctr">
              <a:lnSpc>
                <a:spcPts val="1480"/>
              </a:lnSpc>
              <a:buFont typeface="Courier New" panose="02070309020205020404" pitchFamily="49" charset="0"/>
              <a:buChar char="o"/>
              <a:defRPr/>
            </a:pPr>
            <a:endParaRPr kumimoji="0" lang="pt-BR" sz="1300" b="0" i="0" u="none" strike="noStrike" kern="1200" cap="none" spc="0" normalizeH="0" baseline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2" algn="ctr">
              <a:lnSpc>
                <a:spcPts val="1480"/>
              </a:lnSpc>
              <a:defRPr/>
            </a:pPr>
            <a:endParaRPr lang="pt-BR" sz="13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A8A362-B52B-87A1-ABE7-57F457611954}"/>
              </a:ext>
            </a:extLst>
          </p:cNvPr>
          <p:cNvSpPr txBox="1"/>
          <p:nvPr/>
        </p:nvSpPr>
        <p:spPr>
          <a:xfrm>
            <a:off x="352207" y="3043613"/>
            <a:ext cx="27720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Ferramentas e treinamento para desenvolver habilidades de pensamento crítico (p. ex., </a:t>
            </a:r>
            <a:r>
              <a:rPr kumimoji="0" lang="pt-BR" sz="10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thatsa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laim.org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 a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estrutura </a:t>
            </a:r>
            <a:r>
              <a:rPr lang="pt-BR" sz="1000" i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pt-BR" sz="10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know-how da Sense </a:t>
            </a:r>
            <a:r>
              <a:rPr lang="pt-BR" sz="1000" i="1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pt-BR" sz="10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inclusive nas escolas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Resumos em linguagem simples das melhores evidências sobre diferentes tópicos (p. ex., Campbell e Cochrane) acompanhados por materiais audiovisuais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Jornalismo e estratégias de comunicação científica (p. ex., serviços de checagem de fatos,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abordagem “</a:t>
            </a:r>
            <a:r>
              <a:rPr lang="pt-BR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pre-bunking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sobre o que estar atento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com relação à desinformação e teorias da conspiração, e “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sanduíche da verdade”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para o que as evidências dizem imediatamente antes e depois de cobrir a desinformação)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Campanhas para construir uma cultura em que as evidências sejam compreendidas, valorizadas e usadas (semanas de evidências e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pt-BR" sz="10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askforevidence hashtag</a:t>
            </a: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7ED7B4-AF08-1546-4E01-9028A9A76040}"/>
              </a:ext>
            </a:extLst>
          </p:cNvPr>
          <p:cNvSpPr txBox="1"/>
          <p:nvPr/>
        </p:nvSpPr>
        <p:spPr>
          <a:xfrm>
            <a:off x="3223343" y="3043613"/>
            <a:ext cx="2772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t-BR" sz="1100" i="1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Sites online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como </a:t>
            </a:r>
            <a:r>
              <a:rPr lang="pt-BR" sz="1100" i="1" dirty="0" err="1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Wirecutter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comprar produtos, </a:t>
            </a:r>
            <a:r>
              <a:rPr lang="pt-BR" sz="1100" i="1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80,000 hours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encontrar carreiras de alto impacto ou oportunidades de voluntariado de alto impacto, e </a:t>
            </a:r>
            <a:r>
              <a:rPr lang="pt-BR" sz="1100" i="1" dirty="0" err="1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GiveWell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doar para instituições de caridade fazendo o máximo de cada dólar recebido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pt-BR" sz="11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Ferramentas, como ajuda à decisão, para analisar as opções considerando prós e contras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78677C-AE84-7B1F-8804-778353CAAA10}"/>
              </a:ext>
            </a:extLst>
          </p:cNvPr>
          <p:cNvSpPr txBox="1"/>
          <p:nvPr/>
        </p:nvSpPr>
        <p:spPr>
          <a:xfrm>
            <a:off x="6201819" y="3043613"/>
            <a:ext cx="27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pt-BR" sz="105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Perguntas em </a:t>
            </a:r>
            <a:r>
              <a:rPr kumimoji="0" lang="pt-BR" sz="1050" b="0" i="1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websites</a:t>
            </a:r>
            <a:r>
              <a:rPr kumimoji="0" lang="pt-BR" sz="105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podem ser encaminhadas para organizações que financiam pesquisas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t-BR" sz="105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Processos de priorização que envolvem os cidadãos (p. ex., </a:t>
            </a:r>
            <a:r>
              <a:rPr lang="pt-BR" sz="1050" i="1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</a:t>
            </a:r>
            <a:r>
              <a:rPr lang="pt-BR" sz="1050" i="1" dirty="0" err="1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Lind</a:t>
            </a:r>
            <a:r>
              <a:rPr lang="pt-BR" sz="1050" i="1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Alliance</a:t>
            </a:r>
            <a:r>
              <a:rPr lang="pt-BR" sz="105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pt-BR" sz="105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Apoio para cidadãos se tornarem parceiros em equipe de pesquisa realizando novo estudo de pesquisa ou sintetizando o que é conhecido de todos os estudos que abordam uma mesma questão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046F28-90DD-CC41-914C-C623F20F17A6}"/>
              </a:ext>
            </a:extLst>
          </p:cNvPr>
          <p:cNvSpPr txBox="1"/>
          <p:nvPr/>
        </p:nvSpPr>
        <p:spPr>
          <a:xfrm>
            <a:off x="9263638" y="3043613"/>
            <a:ext cx="27720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Leis que exigem que produtos, serviços e informações sejam baseados em evidências (e tornam ilegal a disseminação de desinformação)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Recompensas para empresas que anunciam produtos, serviços e informações baseados em evidências (e penalidades por não fazê-lo)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Algoritmos para grandes empresas de tecnologia apresentando produtos, serviços e informações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parte com base em apoiar às evidências </a:t>
            </a:r>
            <a:r>
              <a:rPr kumimoji="0" lang="pt-BR" sz="10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 limitar a disseminação de desinformação)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Uso de estratégias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“</a:t>
            </a:r>
            <a:r>
              <a:rPr lang="pt-BR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nudge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(cutucão)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orientar os cidadãos em direção a escolhas baseadas em evidências, ao mesmo tempo em que permite que também vejam outras opções (p. ex., 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inscrições automáticas, colocação de produtos, símbolos ou “</a:t>
            </a:r>
            <a:r>
              <a:rPr lang="pt-BR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kitemarks</a:t>
            </a:r>
            <a:r>
              <a:rPr lang="pt-BR" sz="10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(rótulos)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7E6534-0DEC-CAC7-31D5-8C3F63F73B0E}"/>
              </a:ext>
            </a:extLst>
          </p:cNvPr>
          <p:cNvSpPr txBox="1"/>
          <p:nvPr/>
        </p:nvSpPr>
        <p:spPr>
          <a:xfrm>
            <a:off x="3454400" y="2070421"/>
            <a:ext cx="2290841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480"/>
              </a:lnSpc>
              <a:defRPr/>
            </a:pPr>
            <a:r>
              <a:rPr lang="en-GB" sz="1300">
                <a:solidFill>
                  <a:srgbClr val="25477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Disponibilizar evidências aos cidadãos quando estiverem fazendo escolhas</a:t>
            </a:r>
          </a:p>
          <a:p>
            <a:pPr marL="717550" lvl="2" algn="ctr">
              <a:lnSpc>
                <a:spcPts val="1480"/>
              </a:lnSpc>
              <a:defRPr/>
            </a:pPr>
            <a:endParaRPr lang="en-US" sz="13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A7B490-D6F9-D2CB-90C3-BC29CC06811B}"/>
              </a:ext>
            </a:extLst>
          </p:cNvPr>
          <p:cNvSpPr txBox="1"/>
          <p:nvPr/>
        </p:nvSpPr>
        <p:spPr>
          <a:xfrm>
            <a:off x="6202248" y="2070421"/>
            <a:ext cx="2591938" cy="1054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ctr" defTabSz="609585" rtl="0" eaLnBrk="1" fontAlgn="auto" latinLnBrk="0" hangingPunct="1">
              <a:lnSpc>
                <a:spcPts val="148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300" b="0" i="0" u="none" strike="noStrike" cap="none" normalizeH="0" baseline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Envolver os cidadãos em fazer perguntas e respondê-las (com novas pesquisas ou evidências existentes)</a:t>
            </a:r>
          </a:p>
          <a:p>
            <a:pPr marL="717550" lvl="2" algn="ctr">
              <a:lnSpc>
                <a:spcPts val="1480"/>
              </a:lnSpc>
              <a:defRPr/>
            </a:pPr>
            <a:endParaRPr lang="pt-BR" sz="130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8815D4-6927-8FA0-20EC-798A4784594E}"/>
              </a:ext>
            </a:extLst>
          </p:cNvPr>
          <p:cNvSpPr txBox="1"/>
          <p:nvPr/>
        </p:nvSpPr>
        <p:spPr>
          <a:xfrm>
            <a:off x="9474484" y="2070421"/>
            <a:ext cx="2477595" cy="669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ctr" defTabSz="609585" rtl="0" eaLnBrk="1" fontAlgn="auto" latinLnBrk="0" hangingPunct="1">
              <a:lnSpc>
                <a:spcPts val="148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300" b="0" i="0" u="none" strike="noStrike" cap="none" normalizeH="0" baseline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Tornar as escolhas baseadas em evidências numa opção padrão ou fácil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24A876C-B737-7882-EAD5-5D2BC85DB1C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456061" y="1658096"/>
            <a:ext cx="5700823" cy="328433"/>
          </a:xfrm>
          <a:prstGeom prst="rect">
            <a:avLst/>
          </a:prstGeom>
          <a:noFill/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D226A85-2441-C61C-DF5C-BB7354D4F8D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 rot="10800000">
            <a:off x="5926280" y="1595301"/>
            <a:ext cx="5700823" cy="328433"/>
          </a:xfrm>
          <a:prstGeom prst="rect">
            <a:avLst/>
          </a:prstGeom>
          <a:noFill/>
        </p:spPr>
      </p:pic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64B4D2A9-A379-736C-F9F7-16269AD426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l="49779" t="3247" r="13029" b="50269"/>
          <a:stretch/>
        </p:blipFill>
        <p:spPr>
          <a:xfrm>
            <a:off x="1439692" y="1317680"/>
            <a:ext cx="709316" cy="736780"/>
          </a:xfrm>
          <a:prstGeom prst="rect">
            <a:avLst/>
          </a:prstGeom>
          <a:solidFill>
            <a:srgbClr val="FFC75D">
              <a:alpha val="0"/>
            </a:srgbClr>
          </a:solidFill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1295644E-BE79-5669-FEA4-95D9C92356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</a:blip>
          <a:srcRect l="49779" t="3247" r="13029" b="50269"/>
          <a:stretch/>
        </p:blipFill>
        <p:spPr>
          <a:xfrm>
            <a:off x="4423709" y="1317680"/>
            <a:ext cx="709316" cy="736780"/>
          </a:xfrm>
          <a:prstGeom prst="rect">
            <a:avLst/>
          </a:prstGeom>
          <a:solidFill>
            <a:srgbClr val="FFC75D">
              <a:alpha val="6000"/>
            </a:srgbClr>
          </a:solidFill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6D8280CA-022B-DA55-7F4E-DB1D78B5935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l="49779" t="3247" r="13029" b="50269"/>
          <a:stretch/>
        </p:blipFill>
        <p:spPr>
          <a:xfrm>
            <a:off x="7407726" y="1317680"/>
            <a:ext cx="709316" cy="736780"/>
          </a:xfrm>
          <a:prstGeom prst="rect">
            <a:avLst/>
          </a:prstGeom>
          <a:solidFill>
            <a:srgbClr val="FFC75D">
              <a:alpha val="0"/>
            </a:srgbClr>
          </a:solidFill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pic>
        <p:nvPicPr>
          <p:cNvPr id="32" name="Picture 31" descr="Icon&#10;&#10;Description automatically generated">
            <a:extLst>
              <a:ext uri="{FF2B5EF4-FFF2-40B4-BE49-F238E27FC236}">
                <a16:creationId xmlns:a16="http://schemas.microsoft.com/office/drawing/2014/main" id="{122587EE-F623-7D5A-D6C5-2E3759F242D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l="49779" t="3247" r="13029" b="50269"/>
          <a:stretch/>
        </p:blipFill>
        <p:spPr>
          <a:xfrm>
            <a:off x="10391744" y="1317680"/>
            <a:ext cx="709316" cy="736780"/>
          </a:xfrm>
          <a:prstGeom prst="rect">
            <a:avLst/>
          </a:prstGeom>
          <a:solidFill>
            <a:srgbClr val="FFC75D">
              <a:alpha val="0"/>
            </a:srgbClr>
          </a:solidFill>
          <a:effectLst>
            <a:glow>
              <a:schemeClr val="accent1">
                <a:alpha val="40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sp>
        <p:nvSpPr>
          <p:cNvPr id="33" name="Rounded Rectangular Callout 32">
            <a:extLst>
              <a:ext uri="{FF2B5EF4-FFF2-40B4-BE49-F238E27FC236}">
                <a16:creationId xmlns:a16="http://schemas.microsoft.com/office/drawing/2014/main" id="{BC44EBAC-537C-2DDF-39B3-7FBF27D849E9}"/>
              </a:ext>
            </a:extLst>
          </p:cNvPr>
          <p:cNvSpPr/>
          <p:nvPr/>
        </p:nvSpPr>
        <p:spPr>
          <a:xfrm>
            <a:off x="3223343" y="5078105"/>
            <a:ext cx="2748195" cy="1230656"/>
          </a:xfrm>
          <a:prstGeom prst="wedgeRoundRectCallout">
            <a:avLst>
              <a:gd name="adj1" fmla="val -60729"/>
              <a:gd name="adj2" fmla="val -41130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20"/>
              </a:lnSpc>
            </a:pPr>
            <a:r>
              <a:rPr lang="pt-BR" sz="1050" dirty="0">
                <a:solidFill>
                  <a:srgbClr val="254776"/>
                </a:solidFill>
              </a:rPr>
              <a:t>Costumo dizer a meus companheiros  líderes cidadãos: o Google é um ótimo lugar para escolher um restaurante ou aprender mais sobre uma figura pública; mas apresenta desafios reais se estiver procurando as melhores evidências para tomar uma decisão importante</a:t>
            </a:r>
          </a:p>
        </p:txBody>
      </p:sp>
      <p:sp>
        <p:nvSpPr>
          <p:cNvPr id="34" name="Rounded Rectangular Callout 33">
            <a:extLst>
              <a:ext uri="{FF2B5EF4-FFF2-40B4-BE49-F238E27FC236}">
                <a16:creationId xmlns:a16="http://schemas.microsoft.com/office/drawing/2014/main" id="{192367A6-4DA4-0E6B-28DD-45A1C0C64E7D}"/>
              </a:ext>
            </a:extLst>
          </p:cNvPr>
          <p:cNvSpPr/>
          <p:nvPr/>
        </p:nvSpPr>
        <p:spPr>
          <a:xfrm flipH="1">
            <a:off x="6202248" y="5233958"/>
            <a:ext cx="2751009" cy="1230656"/>
          </a:xfrm>
          <a:prstGeom prst="wedgeRoundRectCallout">
            <a:avLst>
              <a:gd name="adj1" fmla="val -60729"/>
              <a:gd name="adj2" fmla="val -41130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20"/>
              </a:lnSpc>
            </a:pPr>
            <a:r>
              <a:rPr lang="pt-BR" sz="1050" dirty="0">
                <a:solidFill>
                  <a:srgbClr val="254776"/>
                </a:solidFill>
              </a:rPr>
              <a:t>Embora essa abordagem pareça promissora, aqueles de nós que trabalham em ONGs que atendem os cidadãos perceberam que o declínio da confiança no governo e nos líderes de empresas levou a preocupações crescentes sobre essa abordagem entre os cidadãos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649F71-F444-F89D-6982-1E0444822D46}"/>
              </a:ext>
            </a:extLst>
          </p:cNvPr>
          <p:cNvSpPr/>
          <p:nvPr/>
        </p:nvSpPr>
        <p:spPr>
          <a:xfrm>
            <a:off x="0" y="6199172"/>
            <a:ext cx="12192000" cy="6255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itle 14">
            <a:extLst>
              <a:ext uri="{FF2B5EF4-FFF2-40B4-BE49-F238E27FC236}">
                <a16:creationId xmlns:a16="http://schemas.microsoft.com/office/drawing/2014/main" id="{AA3569C3-6C5A-B789-F581-63EE0C2EE049}"/>
              </a:ext>
            </a:extLst>
          </p:cNvPr>
          <p:cNvSpPr txBox="1">
            <a:spLocks/>
          </p:cNvSpPr>
          <p:nvPr/>
        </p:nvSpPr>
        <p:spPr>
          <a:xfrm>
            <a:off x="267858" y="97077"/>
            <a:ext cx="8352035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3</a:t>
            </a:r>
            <a:r>
              <a:rPr kumimoji="0" lang="en-US" sz="2000" b="1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.1</a:t>
            </a:r>
            <a:r>
              <a:rPr kumimoji="0" lang="en-US" sz="20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Primeiros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estágios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para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entender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“o que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funciona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”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ao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colocar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as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evidências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no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centro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da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vida</a:t>
            </a:r>
            <a:r>
              <a:rPr lang="en-US" sz="20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2000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cotidiana</a:t>
            </a:r>
            <a:endParaRPr lang="en-CA" sz="2000" kern="0" dirty="0">
              <a:solidFill>
                <a:srgbClr val="FF000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pic>
        <p:nvPicPr>
          <p:cNvPr id="16" name="Picture 1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ACEFCD9-5795-A8E3-2FFC-B605F2E4E8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312" y="6414114"/>
            <a:ext cx="1829274" cy="43814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030B854-2F03-2BB7-5736-39B5753BC060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061752-FAF9-A33F-516F-D3830086CCAC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380436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559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2023-03-13T14:26:05Z</dcterms:modified>
</cp:coreProperties>
</file>