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sldIdLst>
    <p:sldId id="1095" r:id="rId2"/>
    <p:sldId id="1096" r:id="rId3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ássia Fernandes Carvalho" initials="KFC" lastIdx="51" clrIdx="0">
    <p:extLst>
      <p:ext uri="{19B8F6BF-5375-455C-9EA6-DF929625EA0E}">
        <p15:presenceInfo xmlns:p15="http://schemas.microsoft.com/office/powerpoint/2012/main" userId="beacac294acfe6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D2E5"/>
    <a:srgbClr val="99CC66"/>
    <a:srgbClr val="CC76A6"/>
    <a:srgbClr val="25477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4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1040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3/13/23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66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11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165A485-638C-FCBD-C3F2-3349EFB4D8F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318654" y="1896710"/>
            <a:ext cx="9292485" cy="19326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144524B-F99E-C979-7127-BBBD6115361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18654" y="3862208"/>
            <a:ext cx="9129130" cy="225624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7E83533-C984-888C-E6F3-25E2A4A2A242}"/>
              </a:ext>
            </a:extLst>
          </p:cNvPr>
          <p:cNvSpPr/>
          <p:nvPr/>
        </p:nvSpPr>
        <p:spPr>
          <a:xfrm rot="16200000">
            <a:off x="5268903" y="1329610"/>
            <a:ext cx="4261570" cy="5316121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bg1">
                  <a:alpha val="0"/>
                </a:schemeClr>
              </a:gs>
              <a:gs pos="0">
                <a:schemeClr val="bg1"/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7CB5D3-6B0E-397C-7ED4-062B0FDB7E7B}"/>
              </a:ext>
            </a:extLst>
          </p:cNvPr>
          <p:cNvSpPr txBox="1"/>
          <p:nvPr/>
        </p:nvSpPr>
        <p:spPr>
          <a:xfrm>
            <a:off x="116856" y="1416759"/>
            <a:ext cx="1195569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 lvl="0" algn="ctr">
              <a:defRPr/>
            </a:pPr>
            <a:r>
              <a:rPr lang="en-GB" sz="160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Vinte das 24 recomendações da Comissão de Evidências podem ser agrupadas nas três prioridades de implementação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EF1915-2FBE-772D-C0CE-982677E20346}"/>
              </a:ext>
            </a:extLst>
          </p:cNvPr>
          <p:cNvSpPr txBox="1"/>
          <p:nvPr/>
        </p:nvSpPr>
        <p:spPr>
          <a:xfrm>
            <a:off x="2233773" y="2055095"/>
            <a:ext cx="9324055" cy="41088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>
              <a:defRPr/>
            </a:pPr>
            <a:r>
              <a:rPr lang="pt-BR" sz="11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Formuladores de políticas governamentais</a:t>
            </a:r>
            <a:r>
              <a:rPr lang="pt-BR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Quatro recomendações propuseram sistemas nacionais de suporte às evidências adequados à finalidade [5], equipe de suporte às evidências e parcerias [6], conselheiros científicos [7] e órgãos consultivos [8]</a:t>
            </a:r>
          </a:p>
          <a:p>
            <a:pPr marL="177800">
              <a:defRPr/>
            </a:pPr>
            <a:endParaRPr lang="pt-BR" sz="7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defRPr/>
            </a:pPr>
            <a:r>
              <a:rPr lang="pt-BR" sz="11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Líderes de organizações, profissionais e cidadãos</a:t>
            </a:r>
            <a:r>
              <a:rPr lang="pt-BR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Uma recomendação convocou todas as relevantes associações organizacionais, entidades profissionais e grupos da sociedade civil orientados para o impacto a contribuírem significativamente com seu sistema nacional de suporte às evidências [12]</a:t>
            </a:r>
          </a:p>
          <a:p>
            <a:pPr marL="177800">
              <a:defRPr/>
            </a:pPr>
            <a:endParaRPr lang="pt-BR" sz="7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defRPr/>
            </a:pPr>
            <a:r>
              <a:rPr lang="pt-BR" sz="11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Intermediários de evidências</a:t>
            </a:r>
            <a:r>
              <a:rPr lang="pt-BR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Uma recomendação convocou intermediários de evidências dedicados a apoiarem tomadores de decisão com as melhores evidências e produtores de evidências com </a:t>
            </a:r>
            <a:r>
              <a:rPr lang="pt-BR" sz="1100" i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insights</a:t>
            </a:r>
            <a:r>
              <a:rPr lang="pt-BR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oportunidades para causar um impacto com as evidências [14], e outra propôs que haja uma correspondência oportuna e responsiva entre a forma correta de evidência e a pergunta feita [16]</a:t>
            </a:r>
          </a:p>
          <a:p>
            <a:pPr marL="177800">
              <a:defRPr/>
            </a:pPr>
            <a:endParaRPr lang="pt-BR" sz="11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defRPr/>
            </a:pPr>
            <a:endParaRPr lang="pt-BR" sz="14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defRPr/>
            </a:pPr>
            <a:br>
              <a:rPr lang="pt-BR" sz="7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1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Formuladores de políticas governamentais</a:t>
            </a:r>
            <a:r>
              <a:rPr lang="pt-BR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Uma recomendação propôs a construção de uma base de evidências mais diversificada [9]</a:t>
            </a:r>
          </a:p>
          <a:p>
            <a:pPr marL="177800">
              <a:defRPr/>
            </a:pPr>
            <a:endParaRPr lang="pt-BR" sz="7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defRPr/>
            </a:pPr>
            <a:r>
              <a:rPr lang="pt-BR" sz="11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Produtores de evidências orientados para o impacto</a:t>
            </a:r>
            <a:r>
              <a:rPr lang="pt-BR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Cinco recomendações abordaram sua participação em: 1) preencher lacunas e aderir a padrões [17]; 2) responder, referenciar ou trabalhar com outros [18]; 3) aprender com grupos de evidências em outros setores [19]; 4) estar preparado para atuar em emergências globais [20]; e 5) tornar as evidências compreensíveis [21]; e uma sexta recomendação convocou instituições acadêmicas a incentivarem membros do corpo docente no sentido de contribuírem para seus sistemas nacionais de suporte às evidências e para os bens públicos globais relacionados a evidências [22]</a:t>
            </a:r>
          </a:p>
          <a:p>
            <a:pPr marL="463550" indent="-285750">
              <a:buFont typeface="Arial" panose="020B0604020202020204" pitchFamily="34" charset="0"/>
              <a:buChar char="•"/>
              <a:defRPr/>
            </a:pPr>
            <a:endParaRPr lang="pt-BR" sz="11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defRPr/>
            </a:pPr>
            <a:r>
              <a:rPr lang="pt-BR" sz="11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Financiadores</a:t>
            </a:r>
            <a:r>
              <a:rPr lang="pt-BR" sz="11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Uma recomendação propôs gastos “mais inteligentes” e preferencialmente para o apoio a evidências, em especial no que diz respeito aos sistemas nacionais de suporte às evidências, e com algum financiamento atribuído a bens públicos globais relacionados a evidências [24]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8C07AB-497F-1D55-0534-2FF39E01F443}"/>
              </a:ext>
            </a:extLst>
          </p:cNvPr>
          <p:cNvSpPr txBox="1"/>
          <p:nvPr/>
        </p:nvSpPr>
        <p:spPr>
          <a:xfrm>
            <a:off x="618519" y="2458387"/>
            <a:ext cx="17324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100" b="1">
                <a:solidFill>
                  <a:srgbClr val="254776"/>
                </a:solidFill>
                <a:effectLst/>
                <a:latin typeface="+mj-lt"/>
              </a:rPr>
              <a:t>Formalizando</a:t>
            </a:r>
          </a:p>
          <a:p>
            <a:pPr algn="ctr"/>
            <a:r>
              <a:rPr lang="pt-BR" sz="1100" b="1">
                <a:solidFill>
                  <a:srgbClr val="254776"/>
                </a:solidFill>
                <a:latin typeface="+mj-lt"/>
              </a:rPr>
              <a:t>e fortalecimento os</a:t>
            </a:r>
            <a:r>
              <a:rPr lang="pt-BR" sz="1100" b="1">
                <a:solidFill>
                  <a:srgbClr val="254776"/>
                </a:solidFill>
                <a:effectLst/>
                <a:latin typeface="+mj-lt"/>
              </a:rPr>
              <a:t> </a:t>
            </a:r>
          </a:p>
          <a:p>
            <a:pPr algn="ctr"/>
            <a:r>
              <a:rPr lang="pt-BR" sz="1100" b="1">
                <a:solidFill>
                  <a:srgbClr val="254776"/>
                </a:solidFill>
                <a:effectLst/>
                <a:latin typeface="+mj-lt"/>
              </a:rPr>
              <a:t>sistemas nacionais de suporte às evidências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83F9D5-5BFA-ABBC-DF56-51EEBA9B0EBC}"/>
              </a:ext>
            </a:extLst>
          </p:cNvPr>
          <p:cNvSpPr txBox="1"/>
          <p:nvPr/>
        </p:nvSpPr>
        <p:spPr>
          <a:xfrm>
            <a:off x="604664" y="4521479"/>
            <a:ext cx="1732416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100" b="1">
                <a:solidFill>
                  <a:srgbClr val="254776"/>
                </a:solidFill>
                <a:effectLst/>
                <a:latin typeface="+mj-lt"/>
              </a:rPr>
              <a:t>Além disso,</a:t>
            </a:r>
          </a:p>
          <a:p>
            <a:pPr algn="ctr"/>
            <a:r>
              <a:rPr lang="pt-BR" sz="1100" b="1">
                <a:solidFill>
                  <a:srgbClr val="254776"/>
                </a:solidFill>
                <a:effectLst/>
                <a:latin typeface="+mj-lt"/>
              </a:rPr>
              <a:t>ampliando e potencializando a</a:t>
            </a:r>
          </a:p>
          <a:p>
            <a:pPr algn="ctr"/>
            <a:r>
              <a:rPr lang="pt-BR" sz="1100" b="1">
                <a:solidFill>
                  <a:srgbClr val="254776"/>
                </a:solidFill>
                <a:effectLst/>
                <a:latin typeface="+mj-lt"/>
              </a:rPr>
              <a:t>arquitetura global de evidências</a:t>
            </a:r>
          </a:p>
        </p:txBody>
      </p:sp>
      <p:sp>
        <p:nvSpPr>
          <p:cNvPr id="5" name="Title 14">
            <a:extLst>
              <a:ext uri="{FF2B5EF4-FFF2-40B4-BE49-F238E27FC236}">
                <a16:creationId xmlns:a16="http://schemas.microsoft.com/office/drawing/2014/main" id="{C7801D6A-2F0E-D0A0-3E29-122004BF66BD}"/>
              </a:ext>
            </a:extLst>
          </p:cNvPr>
          <p:cNvSpPr txBox="1">
            <a:spLocks/>
          </p:cNvSpPr>
          <p:nvPr/>
        </p:nvSpPr>
        <p:spPr>
          <a:xfrm>
            <a:off x="267858" y="97077"/>
            <a:ext cx="8619154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kumimoji="0" lang="en-CA" i="0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Apéndice</a:t>
            </a:r>
            <a:r>
              <a:rPr kumimoji="0" lang="en-CA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2</a:t>
            </a:r>
            <a:endParaRPr lang="en-CA" sz="1600" kern="0" dirty="0">
              <a:solidFill>
                <a:srgbClr val="FF0000"/>
              </a:solidFill>
              <a:latin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2C765D-4E1E-2BAB-8CAC-4EB12A3A7E1F}"/>
              </a:ext>
            </a:extLst>
          </p:cNvPr>
          <p:cNvSpPr txBox="1"/>
          <p:nvPr/>
        </p:nvSpPr>
        <p:spPr>
          <a:xfrm>
            <a:off x="8254635" y="6325161"/>
            <a:ext cx="3937365" cy="5786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Todos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direitos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reservados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. Este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trabalho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esta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́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licenciado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sob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uma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Creative Commons Attribution-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NonCommercial-ShareAlike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7AD5ECE-F343-73E9-4470-05CDA6F5644B}"/>
              </a:ext>
            </a:extLst>
          </p:cNvPr>
          <p:cNvSpPr txBox="1"/>
          <p:nvPr/>
        </p:nvSpPr>
        <p:spPr>
          <a:xfrm>
            <a:off x="8989243" y="1023000"/>
            <a:ext cx="31790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i="1" dirty="0">
                <a:solidFill>
                  <a:srgbClr val="254776"/>
                </a:solidFill>
              </a:rPr>
              <a:t>Nota: versão completa disponível no Update 2023</a:t>
            </a:r>
            <a:endParaRPr lang="en-US" sz="1050" i="1" dirty="0">
              <a:solidFill>
                <a:srgbClr val="2547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343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165A485-638C-FCBD-C3F2-3349EFB4D8F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47741" y="1281524"/>
            <a:ext cx="9083886" cy="19183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144524B-F99E-C979-7127-BBBD61153614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77082" y="3338788"/>
            <a:ext cx="9054548" cy="192092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971DF9C-77E2-0A30-C433-0D3B0FD44A82}"/>
              </a:ext>
            </a:extLst>
          </p:cNvPr>
          <p:cNvSpPr/>
          <p:nvPr/>
        </p:nvSpPr>
        <p:spPr>
          <a:xfrm rot="16200000">
            <a:off x="4942906" y="1294452"/>
            <a:ext cx="5439018" cy="5316121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bg1">
                  <a:alpha val="0"/>
                </a:schemeClr>
              </a:gs>
              <a:gs pos="0">
                <a:schemeClr val="bg1"/>
              </a:gs>
            </a:gsLst>
            <a:lin ang="162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E0EEC3-CA7E-7EF7-A173-B16DE7AB221C}"/>
              </a:ext>
            </a:extLst>
          </p:cNvPr>
          <p:cNvSpPr/>
          <p:nvPr/>
        </p:nvSpPr>
        <p:spPr>
          <a:xfrm>
            <a:off x="0" y="6232422"/>
            <a:ext cx="12192000" cy="6255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0958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EF1915-2FBE-772D-C0CE-982677E20346}"/>
              </a:ext>
            </a:extLst>
          </p:cNvPr>
          <p:cNvSpPr txBox="1"/>
          <p:nvPr/>
        </p:nvSpPr>
        <p:spPr>
          <a:xfrm>
            <a:off x="2233773" y="1420231"/>
            <a:ext cx="9324055" cy="45089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>
              <a:defRPr/>
            </a:pPr>
            <a:endParaRPr lang="pt-BR" sz="500" b="1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defRPr/>
            </a:pPr>
            <a:endParaRPr lang="pt-BR" sz="1200" b="1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defRPr/>
            </a:pPr>
            <a:r>
              <a:rPr lang="pt-BR" sz="12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Formuladores de políticas governamentais</a:t>
            </a:r>
            <a:r>
              <a:rPr lang="pt-BR" sz="12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Uma recomendação propôs</a:t>
            </a:r>
            <a:r>
              <a:rPr lang="pt-BR" sz="12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2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incentivar a ciência aberta como instrumento central para viabilizar o uso de evidências na tomada de decisão [10] e outra, garantir que os regimes regulatórios e os esquemas de validação em andamento para inteligência artificial otimizem os benefícios da inteligência artificial para os sistemas de suporte às evidências e minimizem seus danos [11]</a:t>
            </a:r>
          </a:p>
          <a:p>
            <a:pPr marL="463550" indent="-285750">
              <a:buFont typeface="Arial" panose="020B0604020202020204" pitchFamily="34" charset="0"/>
              <a:buChar char="•"/>
              <a:defRPr/>
            </a:pPr>
            <a:endParaRPr lang="pt-BR" sz="8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defRPr/>
            </a:pPr>
            <a:r>
              <a:rPr lang="pt-BR" sz="12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Produtores de evidências orientados para o impacto</a:t>
            </a:r>
            <a:r>
              <a:rPr lang="pt-BR" sz="12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Uma recomendação convocou os periódicos a melhorarem a forma como apoiam o uso das melhores evidências [23]</a:t>
            </a:r>
          </a:p>
          <a:p>
            <a:pPr marL="463550" indent="-285750">
              <a:buFont typeface="Arial" panose="020B0604020202020204" pitchFamily="34" charset="0"/>
              <a:buChar char="•"/>
              <a:defRPr/>
            </a:pPr>
            <a:endParaRPr lang="pt-BR" sz="8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-285750">
              <a:buFont typeface="Arial" panose="020B0604020202020204" pitchFamily="34" charset="0"/>
              <a:buChar char="•"/>
              <a:defRPr/>
            </a:pPr>
            <a:endParaRPr lang="pt-BR" sz="8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63550" indent="-285750">
              <a:buFont typeface="Arial" panose="020B0604020202020204" pitchFamily="34" charset="0"/>
              <a:buChar char="•"/>
              <a:defRPr/>
            </a:pPr>
            <a:endParaRPr lang="pt-BR" sz="8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defRPr/>
            </a:pPr>
            <a:endParaRPr lang="pt-BR" sz="9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defRPr/>
            </a:pPr>
            <a:endParaRPr lang="pt-BR" sz="8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defRPr/>
            </a:pPr>
            <a:r>
              <a:rPr lang="pt-BR" sz="12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Líderes de organizações, profissionais e cidadãos</a:t>
            </a:r>
            <a:r>
              <a:rPr lang="pt-BR" sz="12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Uma recomendação convocou os cidadãos a considerarem as muitas formas de usar as melhores evidências na vida cotidiana, e oferecerem apoio aos políticos (e outros) que viabilizam tais iniciativas [13]</a:t>
            </a:r>
          </a:p>
          <a:p>
            <a:pPr marL="463550" indent="-285750">
              <a:buFont typeface="Arial" panose="020B0604020202020204" pitchFamily="34" charset="0"/>
              <a:buChar char="•"/>
              <a:defRPr/>
            </a:pPr>
            <a:endParaRPr lang="pt-BR" sz="8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defRPr/>
            </a:pPr>
            <a:r>
              <a:rPr lang="pt-BR" sz="1200" b="1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Intermediários de evidências</a:t>
            </a:r>
            <a:r>
              <a:rPr lang="pt-BR" sz="1200" dirty="0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Uma recomendação convocou as plataformas de notícias e redes sociais a construírem relacionamentos com intermediários de evidências dedicados que possam ajudar a potencializar as fontes de melhores evidências, e com produtores de evidências que possam ajudar a comunicar as evidências de forma eficaz, bem como garantir que seus algoritmos apresentem as melhores evidências e combatam a desinformação [15]</a:t>
            </a:r>
          </a:p>
          <a:p>
            <a:pPr marL="177800"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7800">
              <a:defRPr/>
            </a:pPr>
            <a:endParaRPr lang="pt-BR" sz="1200" dirty="0">
              <a:solidFill>
                <a:srgbClr val="25477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7800"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srgbClr val="25477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C26060-575D-5DCA-CD95-1FC2CF3AA500}"/>
              </a:ext>
            </a:extLst>
          </p:cNvPr>
          <p:cNvSpPr txBox="1"/>
          <p:nvPr/>
        </p:nvSpPr>
        <p:spPr>
          <a:xfrm>
            <a:off x="1484784" y="5310235"/>
            <a:ext cx="9832768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7800">
              <a:defRPr/>
            </a:pPr>
            <a:r>
              <a:rPr kumimoji="0" lang="pt-BR" sz="1100" b="0" i="0" u="none" strike="noStrike" cap="none" normalizeH="0" baseline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Quatro recomendações adicionais serão o foco de atenção futura, incluindo:</a:t>
            </a:r>
          </a:p>
          <a:p>
            <a:pPr marL="447675" lvl="1" indent="-271463">
              <a:buFont typeface="Arial" panose="020B0604020202020204" pitchFamily="34" charset="0"/>
              <a:buChar char="•"/>
              <a:defRPr/>
            </a:pPr>
            <a:r>
              <a:rPr kumimoji="0" lang="pt-BR" sz="1100" b="0" i="0" u="none" strike="noStrike" cap="none" normalizeH="0" baseline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duas recomendações dirigidas a todos os que podem agir, sendo a primeira um chamado para a ação [1] e a segunda, uma proposta de novo padrão para responder – solicitar evidências – a qualquer momento em que uma alegação for feita (p. ex., esta intervenção funciona) [2]</a:t>
            </a:r>
          </a:p>
          <a:p>
            <a:pPr marL="447675" lvl="1" indent="-271463">
              <a:buFont typeface="Arial" panose="020B0604020202020204" pitchFamily="34" charset="0"/>
              <a:buChar char="•"/>
              <a:defRPr/>
            </a:pPr>
            <a:r>
              <a:rPr kumimoji="0" lang="pt-BR" sz="1100" b="0" i="0" u="none" strike="noStrike" cap="none" normalizeH="0" baseline="0" dirty="0">
                <a:ln>
                  <a:noFill/>
                </a:ln>
                <a:solidFill>
                  <a:srgbClr val="25477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duas recomendações dirigidas a organizações multilaterais, a primeira propondo uma resolução das organizações multilaterais [3] e a outra, um relatório de referência [4]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081D8F5-DCDE-A87F-31A7-25EDD5B0688C}"/>
              </a:ext>
            </a:extLst>
          </p:cNvPr>
          <p:cNvSpPr txBox="1"/>
          <p:nvPr/>
        </p:nvSpPr>
        <p:spPr>
          <a:xfrm>
            <a:off x="618576" y="1771415"/>
            <a:ext cx="173241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100" b="1">
                <a:solidFill>
                  <a:srgbClr val="254776"/>
                </a:solidFill>
                <a:effectLst/>
                <a:latin typeface="+mj-lt"/>
              </a:rPr>
              <a:t>Ampliando </a:t>
            </a:r>
          </a:p>
          <a:p>
            <a:pPr algn="ctr"/>
            <a:r>
              <a:rPr lang="pt-BR" sz="1100" b="1">
                <a:solidFill>
                  <a:srgbClr val="254776"/>
                </a:solidFill>
                <a:effectLst/>
                <a:latin typeface="+mj-lt"/>
              </a:rPr>
              <a:t>e potencializando </a:t>
            </a:r>
          </a:p>
          <a:p>
            <a:pPr algn="ctr"/>
            <a:r>
              <a:rPr lang="pt-BR" sz="1100" b="1">
                <a:solidFill>
                  <a:srgbClr val="254776"/>
                </a:solidFill>
                <a:latin typeface="+mj-lt"/>
              </a:rPr>
              <a:t>a </a:t>
            </a:r>
            <a:r>
              <a:rPr lang="pt-BR" sz="1100" b="1">
                <a:solidFill>
                  <a:srgbClr val="254776"/>
                </a:solidFill>
                <a:effectLst/>
                <a:latin typeface="+mj-lt"/>
              </a:rPr>
              <a:t>arquitetura </a:t>
            </a:r>
            <a:r>
              <a:rPr lang="pt-BR" sz="1100" b="1">
                <a:solidFill>
                  <a:srgbClr val="254776"/>
                </a:solidFill>
                <a:latin typeface="+mj-lt"/>
              </a:rPr>
              <a:t>global</a:t>
            </a:r>
          </a:p>
          <a:p>
            <a:pPr algn="ctr"/>
            <a:r>
              <a:rPr lang="pt-BR" sz="1100" b="1">
                <a:solidFill>
                  <a:srgbClr val="254776"/>
                </a:solidFill>
                <a:latin typeface="+mj-lt"/>
              </a:rPr>
              <a:t>d</a:t>
            </a:r>
            <a:r>
              <a:rPr lang="pt-BR" sz="1100" b="1">
                <a:solidFill>
                  <a:srgbClr val="254776"/>
                </a:solidFill>
                <a:effectLst/>
                <a:latin typeface="+mj-lt"/>
              </a:rPr>
              <a:t>e evidências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8C5A11-C12D-F778-1D40-398E4900DBB8}"/>
              </a:ext>
            </a:extLst>
          </p:cNvPr>
          <p:cNvSpPr txBox="1"/>
          <p:nvPr/>
        </p:nvSpPr>
        <p:spPr>
          <a:xfrm>
            <a:off x="792686" y="3986042"/>
            <a:ext cx="138419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100" b="1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Colocando as evidências</a:t>
            </a:r>
          </a:p>
          <a:p>
            <a:pPr algn="ctr"/>
            <a:r>
              <a:rPr lang="pt-BR" sz="1100" b="1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centro da vida cotidiana </a:t>
            </a:r>
          </a:p>
        </p:txBody>
      </p:sp>
      <p:sp>
        <p:nvSpPr>
          <p:cNvPr id="6" name="Title 14">
            <a:extLst>
              <a:ext uri="{FF2B5EF4-FFF2-40B4-BE49-F238E27FC236}">
                <a16:creationId xmlns:a16="http://schemas.microsoft.com/office/drawing/2014/main" id="{0B6FAA8B-9CAC-44D4-0EB7-0E05966C1E60}"/>
              </a:ext>
            </a:extLst>
          </p:cNvPr>
          <p:cNvSpPr txBox="1">
            <a:spLocks/>
          </p:cNvSpPr>
          <p:nvPr/>
        </p:nvSpPr>
        <p:spPr>
          <a:xfrm>
            <a:off x="267858" y="97077"/>
            <a:ext cx="8619154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kumimoji="0" lang="en-CA" i="0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Apéndice</a:t>
            </a:r>
            <a:r>
              <a:rPr kumimoji="0" lang="en-CA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2 </a:t>
            </a:r>
            <a:r>
              <a:rPr kumimoji="0" lang="en-CA" sz="1600" i="0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(continua) </a:t>
            </a:r>
            <a:endParaRPr lang="en-CA" sz="1600" kern="0" dirty="0">
              <a:solidFill>
                <a:srgbClr val="FF0000"/>
              </a:solidFill>
              <a:latin typeface="Arial"/>
              <a:cs typeface="Arial" panose="020B0604020202020204" pitchFamily="34" charset="0"/>
              <a:sym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9FEC3F6-A024-211A-5ACE-DEB87486F622}"/>
              </a:ext>
            </a:extLst>
          </p:cNvPr>
          <p:cNvSpPr txBox="1"/>
          <p:nvPr/>
        </p:nvSpPr>
        <p:spPr>
          <a:xfrm>
            <a:off x="8254635" y="6325161"/>
            <a:ext cx="3937365" cy="5786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Todos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direitos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reservados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. Este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trabalho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esta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́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licenciado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sob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uma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Creative Commons Attribution-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NonCommercial-ShareAlike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  <a:p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AE5C782-11F7-27DE-8F2E-03B333E3C6E1}"/>
              </a:ext>
            </a:extLst>
          </p:cNvPr>
          <p:cNvSpPr txBox="1"/>
          <p:nvPr/>
        </p:nvSpPr>
        <p:spPr>
          <a:xfrm>
            <a:off x="8989243" y="1023000"/>
            <a:ext cx="31790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i="1" dirty="0">
                <a:solidFill>
                  <a:srgbClr val="254776"/>
                </a:solidFill>
              </a:rPr>
              <a:t>Nota: versão completa disponível no Update 2023</a:t>
            </a:r>
            <a:endParaRPr lang="en-US" sz="1050" i="1" dirty="0">
              <a:solidFill>
                <a:srgbClr val="2547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5649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34165</TotalTime>
  <Words>746</Words>
  <Application>Microsoft Macintosh PowerPoint</Application>
  <PresentationFormat>Widescreen</PresentationFormat>
  <Paragraphs>49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Courier New</vt:lpstr>
      <vt:lpstr>Roboto</vt:lpstr>
      <vt:lpstr>McMaster Brighter World Theme</vt:lpstr>
      <vt:lpstr>PowerPoint Presentation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484</cp:revision>
  <cp:lastPrinted>2017-06-06T20:04:49Z</cp:lastPrinted>
  <dcterms:created xsi:type="dcterms:W3CDTF">2017-04-21T15:41:45Z</dcterms:created>
  <dcterms:modified xsi:type="dcterms:W3CDTF">2023-03-13T13:23:50Z</dcterms:modified>
</cp:coreProperties>
</file>