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97"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46" autoAdjust="0"/>
    <p:restoredTop sz="91429" autoAdjust="0"/>
  </p:normalViewPr>
  <p:slideViewPr>
    <p:cSldViewPr snapToGrid="0" snapToObjects="1">
      <p:cViewPr varScale="1">
        <p:scale>
          <a:sx n="114" d="100"/>
          <a:sy n="114" d="100"/>
        </p:scale>
        <p:origin x="176" y="23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3/10/23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321294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C38AE5F-99C6-CD0A-2DB7-0531942C849E}"/>
              </a:ext>
            </a:extLst>
          </p:cNvPr>
          <p:cNvSpPr txBox="1"/>
          <p:nvPr/>
        </p:nvSpPr>
        <p:spPr>
          <a:xfrm>
            <a:off x="5036671" y="3910962"/>
            <a:ext cx="7132192" cy="2339102"/>
          </a:xfrm>
          <a:prstGeom prst="rect">
            <a:avLst/>
          </a:prstGeom>
          <a:noFill/>
        </p:spPr>
        <p:txBody>
          <a:bodyPr wrap="square">
            <a:spAutoFit/>
          </a:bodyPr>
          <a:lstStyle/>
          <a:p>
            <a:pPr marL="177800" marR="0" lvl="0" algn="l" defTabSz="609585" rtl="0" eaLnBrk="1" fontAlgn="auto" latinLnBrk="0" hangingPunct="1">
              <a:lnSpc>
                <a:spcPct val="100000"/>
              </a:lnSpc>
              <a:spcBef>
                <a:spcPts val="0"/>
              </a:spcBef>
              <a:spcAft>
                <a:spcPts val="0"/>
              </a:spcAft>
              <a:buClrTx/>
              <a:buSzTx/>
              <a:tabLst/>
              <a:defRPr/>
            </a:pPr>
            <a:r>
              <a:rPr lang="es-CO" sz="1700" dirty="0">
                <a:solidFill>
                  <a:srgbClr val="254776"/>
                </a:solidFill>
                <a:latin typeface="Arial" panose="020B0604020202020204" pitchFamily="34" charset="0"/>
                <a:cs typeface="Arial" panose="020B0604020202020204" pitchFamily="34" charset="0"/>
              </a:rPr>
              <a:t>Subyacente a estas tres prioridades se encuentra el creciente reconocimiento sobre cómo la evidencia puede ser usada para abordar desafíos sociales </a:t>
            </a:r>
          </a:p>
          <a:p>
            <a:pPr marL="177800" marR="0" lvl="0" algn="l" defTabSz="609585" rtl="0" eaLnBrk="1" fontAlgn="auto" latinLnBrk="0" hangingPunct="1">
              <a:lnSpc>
                <a:spcPct val="100000"/>
              </a:lnSpc>
              <a:spcBef>
                <a:spcPts val="0"/>
              </a:spcBef>
              <a:spcAft>
                <a:spcPts val="0"/>
              </a:spcAft>
              <a:buClrTx/>
              <a:buSzTx/>
              <a:tabLst/>
              <a:defRPr/>
            </a:pPr>
            <a:r>
              <a:rPr lang="en-CA" sz="1300" dirty="0">
                <a:solidFill>
                  <a:srgbClr val="254776"/>
                </a:solidFill>
                <a:latin typeface="Arial" panose="020B0604020202020204" pitchFamily="34" charset="0"/>
                <a:cs typeface="Arial" panose="020B0604020202020204" pitchFamily="34" charset="0"/>
              </a:rPr>
              <a:t>(y </a:t>
            </a:r>
            <a:r>
              <a:rPr lang="es-CO" sz="1300" dirty="0">
                <a:solidFill>
                  <a:srgbClr val="254776"/>
                </a:solidFill>
                <a:latin typeface="Arial" panose="020B0604020202020204" pitchFamily="34" charset="0"/>
                <a:cs typeface="Arial" panose="020B0604020202020204" pitchFamily="34" charset="0"/>
              </a:rPr>
              <a:t>sobre los muchos otros pasos requeridos para apoyar a los ciudadanos</a:t>
            </a:r>
            <a:r>
              <a:rPr lang="en-CA" sz="1300" dirty="0">
                <a:solidFill>
                  <a:srgbClr val="254776"/>
                </a:solidFill>
                <a:latin typeface="Arial" panose="020B0604020202020204" pitchFamily="34" charset="0"/>
                <a:cs typeface="Arial" panose="020B0604020202020204" pitchFamily="34" charset="0"/>
              </a:rPr>
              <a:t>)</a:t>
            </a:r>
          </a:p>
          <a:p>
            <a:pPr marL="177800" marR="0" lvl="0" algn="l" defTabSz="609585" rtl="0" eaLnBrk="1" fontAlgn="auto" latinLnBrk="0" hangingPunct="1">
              <a:lnSpc>
                <a:spcPct val="100000"/>
              </a:lnSpc>
              <a:spcBef>
                <a:spcPts val="0"/>
              </a:spcBef>
              <a:spcAft>
                <a:spcPts val="0"/>
              </a:spcAft>
              <a:buClrTx/>
              <a:buSzTx/>
              <a:tabLst/>
              <a:defRPr/>
            </a:pPr>
            <a:endParaRPr lang="en-CA" sz="600" dirty="0">
              <a:solidFill>
                <a:srgbClr val="254776"/>
              </a:solidFill>
              <a:latin typeface="Arial" panose="020B0604020202020204" pitchFamily="34" charset="0"/>
              <a:cs typeface="Arial" panose="020B0604020202020204" pitchFamily="34" charset="0"/>
            </a:endParaRPr>
          </a:p>
          <a:p>
            <a:pPr marL="463550" indent="-285750">
              <a:buFont typeface="Arial" panose="020B0604020202020204" pitchFamily="34" charset="0"/>
              <a:buChar char="•"/>
              <a:defRPr/>
            </a:pPr>
            <a:r>
              <a:rPr lang="en-CA" sz="900" dirty="0">
                <a:solidFill>
                  <a:srgbClr val="254776"/>
                </a:solidFill>
                <a:latin typeface="Arial" panose="020B0604020202020204" pitchFamily="34" charset="0"/>
                <a:cs typeface="Arial" panose="020B0604020202020204" pitchFamily="34" charset="0"/>
              </a:rPr>
              <a:t>Responder a las </a:t>
            </a:r>
            <a:r>
              <a:rPr lang="es-CO" sz="900" dirty="0">
                <a:solidFill>
                  <a:srgbClr val="254776"/>
                </a:solidFill>
                <a:latin typeface="Arial" panose="020B0604020202020204" pitchFamily="34" charset="0"/>
                <a:cs typeface="Arial" panose="020B0604020202020204" pitchFamily="34" charset="0"/>
              </a:rPr>
              <a:t>preguntas de los tomadores de decisiones con la combinación adecuada de formas de evidencia</a:t>
            </a:r>
            <a:r>
              <a:rPr lang="en-CA" sz="900" dirty="0">
                <a:solidFill>
                  <a:srgbClr val="254776"/>
                </a:solidFill>
                <a:latin typeface="Arial" panose="020B0604020202020204" pitchFamily="34" charset="0"/>
                <a:cs typeface="Arial" panose="020B0604020202020204" pitchFamily="34" charset="0"/>
              </a:rPr>
              <a:t> </a:t>
            </a:r>
            <a:r>
              <a:rPr lang="en-US" sz="900" dirty="0">
                <a:solidFill>
                  <a:srgbClr val="254776"/>
                </a:solidFill>
                <a:latin typeface="Arial" panose="020B0604020202020204" pitchFamily="34" charset="0"/>
                <a:cs typeface="Arial" panose="020B0604020202020204" pitchFamily="34" charset="0"/>
              </a:rPr>
              <a:t>(</a:t>
            </a:r>
            <a:r>
              <a:rPr lang="es-CO" sz="900" dirty="0">
                <a:solidFill>
                  <a:srgbClr val="254776"/>
                </a:solidFill>
                <a:latin typeface="Arial" panose="020B0604020202020204" pitchFamily="34" charset="0"/>
                <a:cs typeface="Arial" panose="020B0604020202020204" pitchFamily="34" charset="0"/>
              </a:rPr>
              <a:t>en lugar de seleccionar formas de evidencia</a:t>
            </a:r>
            <a:r>
              <a:rPr lang="en-US" sz="900" dirty="0">
                <a:solidFill>
                  <a:srgbClr val="254776"/>
                </a:solidFill>
                <a:latin typeface="Arial" panose="020B0604020202020204" pitchFamily="34" charset="0"/>
                <a:cs typeface="Arial" panose="020B0604020202020204" pitchFamily="34" charset="0"/>
              </a:rPr>
              <a:t>) </a:t>
            </a:r>
            <a:endParaRPr lang="en-US" sz="9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719138" lvl="1" indent="-271463">
              <a:buFont typeface="Courier New" panose="02070309020205020404" pitchFamily="49" charset="0"/>
              <a:buChar char="o"/>
              <a:defRPr/>
            </a:pPr>
            <a:r>
              <a:rPr lang="es-CO" sz="900" dirty="0">
                <a:solidFill>
                  <a:srgbClr val="254776"/>
                </a:solidFill>
                <a:latin typeface="Arial" panose="020B0604020202020204" pitchFamily="34" charset="0"/>
                <a:cs typeface="Arial" panose="020B0604020202020204" pitchFamily="34" charset="0"/>
              </a:rPr>
              <a:t>Hacer que las formas de evidencia local correspondan al paso adecuado en el proceso de toma de decisiones</a:t>
            </a:r>
          </a:p>
          <a:p>
            <a:pPr marL="719138" lvl="1" indent="-271463">
              <a:buFont typeface="Courier New" panose="02070309020205020404" pitchFamily="49" charset="0"/>
              <a:buChar char="o"/>
              <a:defRPr/>
            </a:pPr>
            <a:r>
              <a:rPr lang="es-CO" sz="900" dirty="0">
                <a:solidFill>
                  <a:srgbClr val="254776"/>
                </a:solidFill>
                <a:latin typeface="Arial" panose="020B0604020202020204" pitchFamily="34" charset="0"/>
                <a:cs typeface="Arial" panose="020B0604020202020204" pitchFamily="34" charset="0"/>
              </a:rPr>
              <a:t>Combinar la evidencia local (lo que se ha aprendido en nuestro país) con la evidencia global (lo que se ha aprendido alrededor del mundo, incluyendo la forma en la que varía según grupos y contextos) </a:t>
            </a:r>
            <a:r>
              <a:rPr lang="es-ES" sz="900" dirty="0">
                <a:solidFill>
                  <a:srgbClr val="254776"/>
                </a:solidFill>
                <a:latin typeface="Arial" panose="020B0604020202020204" pitchFamily="34" charset="0"/>
                <a:cs typeface="Arial" panose="020B0604020202020204" pitchFamily="34" charset="0"/>
              </a:rPr>
              <a:t>el último de los cuales está habilitado por la arquitectura de evidencia global (por ejemplo, </a:t>
            </a:r>
            <a:r>
              <a:rPr lang="es-ES" sz="900" i="1" dirty="0">
                <a:solidFill>
                  <a:srgbClr val="254776"/>
                </a:solidFill>
                <a:latin typeface="Arial" panose="020B0604020202020204" pitchFamily="34" charset="0"/>
                <a:cs typeface="Arial" panose="020B0604020202020204" pitchFamily="34" charset="0"/>
              </a:rPr>
              <a:t>Campbell</a:t>
            </a:r>
            <a:r>
              <a:rPr lang="es-ES" sz="900" dirty="0">
                <a:solidFill>
                  <a:srgbClr val="254776"/>
                </a:solidFill>
                <a:latin typeface="Arial" panose="020B0604020202020204" pitchFamily="34" charset="0"/>
                <a:cs typeface="Arial" panose="020B0604020202020204" pitchFamily="34" charset="0"/>
              </a:rPr>
              <a:t> y </a:t>
            </a:r>
            <a:r>
              <a:rPr lang="es-ES" sz="900" i="1" dirty="0">
                <a:solidFill>
                  <a:srgbClr val="254776"/>
                </a:solidFill>
                <a:latin typeface="Arial" panose="020B0604020202020204" pitchFamily="34" charset="0"/>
                <a:cs typeface="Arial" panose="020B0604020202020204" pitchFamily="34" charset="0"/>
              </a:rPr>
              <a:t>Cochrane</a:t>
            </a:r>
            <a:r>
              <a:rPr lang="es-ES" sz="900" dirty="0">
                <a:solidFill>
                  <a:srgbClr val="254776"/>
                </a:solidFill>
                <a:latin typeface="Arial" panose="020B0604020202020204" pitchFamily="34" charset="0"/>
                <a:cs typeface="Arial" panose="020B0604020202020204" pitchFamily="34" charset="0"/>
              </a:rPr>
              <a:t>)</a:t>
            </a:r>
          </a:p>
          <a:p>
            <a:pPr marL="719138" lvl="1" indent="-271463">
              <a:buFont typeface="Courier New" panose="02070309020205020404" pitchFamily="49" charset="0"/>
              <a:buChar char="o"/>
              <a:defRPr/>
            </a:pPr>
            <a:r>
              <a:rPr lang="es-CO" sz="900" dirty="0">
                <a:solidFill>
                  <a:srgbClr val="254776"/>
                </a:solidFill>
                <a:latin typeface="Arial" panose="020B0604020202020204" pitchFamily="34" charset="0"/>
                <a:cs typeface="Arial" panose="020B0604020202020204" pitchFamily="34" charset="0"/>
              </a:rPr>
              <a:t>Incorporar la evidencia en ciclos de aprendizaje rápido y mejoramiento</a:t>
            </a:r>
            <a:endParaRPr lang="es-CO" sz="900" b="1" dirty="0">
              <a:solidFill>
                <a:srgbClr val="254776"/>
              </a:solidFill>
              <a:latin typeface="Arial" panose="020B0604020202020204" pitchFamily="34" charset="0"/>
              <a:cs typeface="Arial" panose="020B0604020202020204" pitchFamily="34" charset="0"/>
              <a:sym typeface="Wingdings" panose="05000000000000000000" pitchFamily="2" charset="2"/>
            </a:endParaRPr>
          </a:p>
          <a:p>
            <a:pPr marL="463550" indent="-285750">
              <a:buFont typeface="Arial" panose="020B0604020202020204" pitchFamily="34" charset="0"/>
              <a:buChar char="•"/>
              <a:defRPr/>
            </a:pPr>
            <a:r>
              <a:rPr lang="en-US" sz="900" dirty="0">
                <a:solidFill>
                  <a:srgbClr val="254776"/>
                </a:solidFill>
                <a:latin typeface="Arial" panose="020B0604020202020204" pitchFamily="34" charset="0"/>
                <a:cs typeface="Arial" panose="020B0604020202020204" pitchFamily="34" charset="0"/>
              </a:rPr>
              <a:t>Usar </a:t>
            </a:r>
            <a:r>
              <a:rPr lang="es-CO" sz="900" dirty="0">
                <a:solidFill>
                  <a:srgbClr val="254776"/>
                </a:solidFill>
                <a:latin typeface="Arial" panose="020B0604020202020204" pitchFamily="34" charset="0"/>
                <a:cs typeface="Arial" panose="020B0604020202020204" pitchFamily="34" charset="0"/>
              </a:rPr>
              <a:t>la mejor evidencia (en lugar de otras cosas que actualmente reciben mucha atención</a:t>
            </a:r>
            <a:endParaRPr kumimoji="0" lang="es-CO" sz="900" b="1"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endParaRPr>
          </a:p>
          <a:p>
            <a:pPr marL="717550" lvl="1" indent="-266700">
              <a:buFont typeface="Courier New" panose="02070309020205020404" pitchFamily="49" charset="0"/>
              <a:buChar char="o"/>
              <a:defRPr/>
            </a:pPr>
            <a:endParaRPr kumimoji="0" lang="en-CA" sz="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2EF3C2C0-3406-CF4F-7543-B2F83D9C5BB6}"/>
              </a:ext>
            </a:extLst>
          </p:cNvPr>
          <p:cNvSpPr txBox="1"/>
          <p:nvPr/>
        </p:nvSpPr>
        <p:spPr>
          <a:xfrm>
            <a:off x="15608" y="1261621"/>
            <a:ext cx="5150252" cy="3308598"/>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r>
              <a:rPr kumimoji="0" lang="es-CO" sz="1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Ha pasado un año desde la publicación del Informe de la Comisión de Evidencia</a:t>
            </a:r>
            <a:endParaRPr lang="es-CO" sz="1700" dirty="0">
              <a:solidFill>
                <a:srgbClr val="254776"/>
              </a:solidFill>
              <a:latin typeface="Arial" panose="020B0604020202020204" pitchFamily="34" charset="0"/>
              <a:cs typeface="Arial" panose="020B0604020202020204" pitchFamily="34" charset="0"/>
            </a:endParaRPr>
          </a:p>
          <a:p>
            <a:pPr marL="177800" marR="0" lvl="0" indent="0" algn="l" defTabSz="609585" rtl="0" eaLnBrk="1" fontAlgn="auto" latinLnBrk="0" hangingPunct="1">
              <a:lnSpc>
                <a:spcPct val="100000"/>
              </a:lnSpc>
              <a:spcBef>
                <a:spcPts val="0"/>
              </a:spcBef>
              <a:spcAft>
                <a:spcPts val="0"/>
              </a:spcAft>
              <a:buClrTx/>
              <a:buSzTx/>
              <a:buFontTx/>
              <a:buNone/>
              <a:tabLst/>
              <a:defRPr/>
            </a:pPr>
            <a:r>
              <a:rPr kumimoji="0" lang="es-CO" sz="13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(que ahora está disponible en siete idiomas y en múltiples formatos)</a:t>
            </a:r>
          </a:p>
          <a:p>
            <a:pPr marL="177800" marR="0" lvl="0" indent="0" algn="l" defTabSz="609585" rtl="0" eaLnBrk="1" fontAlgn="auto" latinLnBrk="0" hangingPunct="1">
              <a:lnSpc>
                <a:spcPct val="100000"/>
              </a:lnSpc>
              <a:spcBef>
                <a:spcPts val="0"/>
              </a:spcBef>
              <a:spcAft>
                <a:spcPts val="0"/>
              </a:spcAft>
              <a:buClrTx/>
              <a:buSzTx/>
              <a:buFontTx/>
              <a:buNone/>
              <a:tabLst/>
              <a:defRPr/>
            </a:pPr>
            <a:endParaRPr kumimoji="0" lang="es-CO" sz="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sz="1100" dirty="0">
                <a:solidFill>
                  <a:srgbClr val="254776"/>
                </a:solidFill>
                <a:latin typeface="Arial" panose="020B0604020202020204" pitchFamily="34" charset="0"/>
                <a:cs typeface="Arial" panose="020B0604020202020204" pitchFamily="34" charset="0"/>
              </a:rPr>
              <a:t>Aunque los formuladores de políticas gubernamentales en algunos países (como los recientemente elegidos en algunos países latinoamericanos) están abiertos a nuevos abordajes en la toma de decisiones y el uso de la evidencia, muchos formuladores de políticas, líderes organizacionales y profesionales han vuelto a recurrir a abordajes prepandémicos.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sz="1100" dirty="0">
                <a:solidFill>
                  <a:srgbClr val="254776"/>
                </a:solidFill>
                <a:latin typeface="Arial" panose="020B0604020202020204" pitchFamily="34" charset="0"/>
                <a:cs typeface="Arial" panose="020B0604020202020204" pitchFamily="34" charset="0"/>
              </a:rPr>
              <a:t>Aunque algunos financiadores y donantes y algunos productores de evidencia orientados a generar impacto han dirigido mecanismos de coordinación, muchos productores de evidencia continúan operando sin coordinación y generando desperdicios significativos en investigación. </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sz="1100" dirty="0">
                <a:solidFill>
                  <a:srgbClr val="254776"/>
                </a:solidFill>
                <a:latin typeface="Arial" panose="020B0604020202020204" pitchFamily="34" charset="0"/>
                <a:cs typeface="Arial" panose="020B0604020202020204" pitchFamily="34" charset="0"/>
              </a:rPr>
              <a:t>Aunque muchos ciudadanos se han hecho conscientes del valor potencial de la evidencia, muchos otros desconfían más que antes de los tomadores de decisiones y de la evidencia.</a:t>
            </a:r>
            <a:endParaRPr kumimoji="0" lang="es-CO" sz="7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 name="Title 14">
            <a:extLst>
              <a:ext uri="{FF2B5EF4-FFF2-40B4-BE49-F238E27FC236}">
                <a16:creationId xmlns:a16="http://schemas.microsoft.com/office/drawing/2014/main" id="{84EECF26-E903-39C5-DC35-C5602C649EA3}"/>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0</a:t>
            </a:r>
            <a:r>
              <a:rPr lang="en-CA" b="1" u="none" kern="0" dirty="0">
                <a:solidFill>
                  <a:srgbClr val="234776"/>
                </a:solidFill>
                <a:latin typeface="Arial"/>
                <a:cs typeface="Arial" panose="020B0604020202020204" pitchFamily="34" charset="0"/>
                <a:sym typeface="Arial"/>
              </a:rPr>
              <a:t>.0</a:t>
            </a:r>
            <a:r>
              <a:rPr lang="en-CA" u="none" kern="0" dirty="0">
                <a:solidFill>
                  <a:srgbClr val="234776"/>
                </a:solidFill>
                <a:latin typeface="Arial"/>
                <a:cs typeface="Arial" panose="020B0604020202020204" pitchFamily="34" charset="0"/>
                <a:sym typeface="Arial"/>
              </a:rPr>
              <a:t>  </a:t>
            </a:r>
            <a:r>
              <a:rPr lang="es-CO" u="none" kern="0" dirty="0">
                <a:solidFill>
                  <a:srgbClr val="234776"/>
                </a:solidFill>
                <a:latin typeface="Arial"/>
                <a:cs typeface="Arial" panose="020B0604020202020204" pitchFamily="34" charset="0"/>
                <a:sym typeface="Arial"/>
              </a:rPr>
              <a:t>Introducción</a:t>
            </a:r>
            <a:endParaRPr lang="es-CO" kern="0" dirty="0">
              <a:solidFill>
                <a:srgbClr val="FF0000"/>
              </a:solidFill>
              <a:latin typeface="Arial"/>
              <a:cs typeface="Arial" panose="020B0604020202020204" pitchFamily="34" charset="0"/>
              <a:sym typeface="Arial"/>
            </a:endParaRPr>
          </a:p>
        </p:txBody>
      </p:sp>
      <p:sp>
        <p:nvSpPr>
          <p:cNvPr id="8" name="TextBox 7">
            <a:extLst>
              <a:ext uri="{FF2B5EF4-FFF2-40B4-BE49-F238E27FC236}">
                <a16:creationId xmlns:a16="http://schemas.microsoft.com/office/drawing/2014/main" id="{215452EA-F9AD-F806-A629-DAD871F10ED6}"/>
              </a:ext>
            </a:extLst>
          </p:cNvPr>
          <p:cNvSpPr txBox="1"/>
          <p:nvPr/>
        </p:nvSpPr>
        <p:spPr>
          <a:xfrm>
            <a:off x="82769" y="4449571"/>
            <a:ext cx="5083091" cy="1708160"/>
          </a:xfrm>
          <a:prstGeom prst="rect">
            <a:avLst/>
          </a:prstGeom>
          <a:noFill/>
        </p:spPr>
        <p:txBody>
          <a:bodyPr wrap="square">
            <a:spAutoFit/>
          </a:bodyPr>
          <a:lstStyle/>
          <a:p>
            <a:pPr marL="177800" marR="0" lvl="0" indent="0" algn="l" defTabSz="609585" rtl="0" eaLnBrk="1" fontAlgn="auto" latinLnBrk="0" hangingPunct="1">
              <a:lnSpc>
                <a:spcPct val="100000"/>
              </a:lnSpc>
              <a:spcBef>
                <a:spcPts val="0"/>
              </a:spcBef>
              <a:spcAft>
                <a:spcPts val="0"/>
              </a:spcAft>
              <a:buClrTx/>
              <a:buSzTx/>
              <a:buFontTx/>
              <a:buNone/>
              <a:tabLst/>
              <a:defRPr/>
            </a:pPr>
            <a:br>
              <a:rPr kumimoji="0" lang="en-CA" sz="8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br>
            <a:r>
              <a:rPr lang="es-CO" sz="1700" dirty="0">
                <a:solidFill>
                  <a:srgbClr val="254776"/>
                </a:solidFill>
                <a:latin typeface="Arial" panose="020B0604020202020204" pitchFamily="34" charset="0"/>
                <a:cs typeface="Arial" panose="020B0604020202020204" pitchFamily="34" charset="0"/>
              </a:rPr>
              <a:t>Esta (primera) actualización anual se enfoca en las tres prioridades de implementación</a:t>
            </a:r>
            <a:endParaRPr lang="es-CO" sz="600" dirty="0">
              <a:solidFill>
                <a:srgbClr val="254776"/>
              </a:solidFill>
              <a:highlight>
                <a:srgbClr val="FFFF00"/>
              </a:highlight>
              <a:latin typeface="Arial" panose="020B0604020202020204" pitchFamily="34" charset="0"/>
              <a:cs typeface="Arial" panose="020B0604020202020204" pitchFamily="34" charset="0"/>
            </a:endParaRP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900" dirty="0">
                <a:solidFill>
                  <a:srgbClr val="254776"/>
                </a:solidFill>
                <a:latin typeface="Arial" panose="020B0604020202020204" pitchFamily="34" charset="0"/>
                <a:cs typeface="Arial" panose="020B0604020202020204" pitchFamily="34" charset="0"/>
              </a:rPr>
              <a:t>Acordado en asociación con los productores de los otros dos informes globales publicados sobre este tema en los últimos 18 meses (</a:t>
            </a:r>
            <a:r>
              <a:rPr lang="en-CA" sz="900" i="1" dirty="0">
                <a:solidFill>
                  <a:srgbClr val="254776"/>
                </a:solidFill>
                <a:latin typeface="Arial" panose="020B0604020202020204" pitchFamily="34" charset="0"/>
                <a:cs typeface="Arial" panose="020B0604020202020204" pitchFamily="34" charset="0"/>
              </a:rPr>
              <a:t>Cochrane Convenes </a:t>
            </a:r>
            <a:r>
              <a:rPr lang="es-ES" sz="900" dirty="0">
                <a:solidFill>
                  <a:srgbClr val="254776"/>
                </a:solidFill>
                <a:latin typeface="Arial" panose="020B0604020202020204" pitchFamily="34" charset="0"/>
                <a:cs typeface="Arial" panose="020B0604020202020204" pitchFamily="34" charset="0"/>
              </a:rPr>
              <a:t>y</a:t>
            </a:r>
            <a:r>
              <a:rPr lang="es-ES" sz="900" i="1" dirty="0">
                <a:solidFill>
                  <a:srgbClr val="254776"/>
                </a:solidFill>
                <a:latin typeface="Arial" panose="020B0604020202020204" pitchFamily="34" charset="0"/>
                <a:cs typeface="Arial" panose="020B0604020202020204" pitchFamily="34" charset="0"/>
              </a:rPr>
              <a:t> </a:t>
            </a:r>
            <a:r>
              <a:rPr lang="en-CA" sz="900" i="1" dirty="0">
                <a:solidFill>
                  <a:srgbClr val="254776"/>
                </a:solidFill>
                <a:latin typeface="Arial" panose="020B0604020202020204" pitchFamily="34" charset="0"/>
                <a:cs typeface="Arial" panose="020B0604020202020204" pitchFamily="34" charset="0"/>
              </a:rPr>
              <a:t>Global Evidence-to-Policy Summit</a:t>
            </a:r>
            <a:r>
              <a:rPr lang="es-ES" sz="900" dirty="0">
                <a:solidFill>
                  <a:srgbClr val="254776"/>
                </a:solidFill>
                <a:latin typeface="Arial" panose="020B0604020202020204" pitchFamily="34" charset="0"/>
                <a:cs typeface="Arial" panose="020B0604020202020204" pitchFamily="34" charset="0"/>
              </a:rPr>
              <a: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900" dirty="0">
                <a:solidFill>
                  <a:srgbClr val="254776"/>
                </a:solidFill>
                <a:latin typeface="Arial" panose="020B0604020202020204" pitchFamily="34" charset="0"/>
                <a:cs typeface="Arial" panose="020B0604020202020204" pitchFamily="34" charset="0"/>
              </a:rPr>
              <a:t>En proceso de abordarse con el apoyo del Consejo de Implementación de la Comisión de Evidencia y otros tres grupos (</a:t>
            </a:r>
            <a:r>
              <a:rPr lang="es-ES" sz="900" b="1" dirty="0">
                <a:solidFill>
                  <a:srgbClr val="254776"/>
                </a:solidFill>
                <a:latin typeface="Arial" panose="020B0604020202020204" pitchFamily="34" charset="0"/>
                <a:cs typeface="Arial" panose="020B0604020202020204" pitchFamily="34" charset="0"/>
              </a:rPr>
              <a:t>apéndice 1</a:t>
            </a:r>
            <a:r>
              <a:rPr lang="es-ES" sz="900" dirty="0">
                <a:solidFill>
                  <a:srgbClr val="254776"/>
                </a:solidFill>
                <a:latin typeface="Arial" panose="020B0604020202020204" pitchFamily="34" charset="0"/>
                <a:cs typeface="Arial" panose="020B0604020202020204" pitchFamily="34" charset="0"/>
              </a:rPr>
              <a:t>)</a:t>
            </a:r>
          </a:p>
          <a:p>
            <a:pPr marL="4635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900" dirty="0">
                <a:solidFill>
                  <a:srgbClr val="254776"/>
                </a:solidFill>
                <a:latin typeface="Arial" panose="020B0604020202020204" pitchFamily="34" charset="0"/>
                <a:cs typeface="Arial" panose="020B0604020202020204" pitchFamily="34" charset="0"/>
              </a:rPr>
              <a:t>Cubrir colectivamente 20 de las 24 recomendaciones de la Comisión de Evidencia y hacerlo como un paquete más accionable (</a:t>
            </a:r>
            <a:r>
              <a:rPr lang="es-ES" sz="900" b="1" dirty="0">
                <a:solidFill>
                  <a:srgbClr val="254776"/>
                </a:solidFill>
                <a:latin typeface="Arial" panose="020B0604020202020204" pitchFamily="34" charset="0"/>
                <a:cs typeface="Arial" panose="020B0604020202020204" pitchFamily="34" charset="0"/>
              </a:rPr>
              <a:t>apéndice 2</a:t>
            </a:r>
            <a:r>
              <a:rPr lang="es-ES" sz="900" dirty="0">
                <a:solidFill>
                  <a:srgbClr val="254776"/>
                </a:solidFill>
                <a:latin typeface="Arial" panose="020B0604020202020204" pitchFamily="34" charset="0"/>
                <a:cs typeface="Arial" panose="020B0604020202020204" pitchFamily="34" charset="0"/>
              </a:rPr>
              <a:t>)</a:t>
            </a:r>
            <a:endParaRPr lang="en-CA" sz="900" dirty="0">
              <a:solidFill>
                <a:srgbClr val="254776"/>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1E9CF501-97FF-8582-E90B-57B93D0EB1AB}"/>
              </a:ext>
            </a:extLst>
          </p:cNvPr>
          <p:cNvSpPr txBox="1"/>
          <p:nvPr/>
        </p:nvSpPr>
        <p:spPr>
          <a:xfrm>
            <a:off x="7969318" y="1042366"/>
            <a:ext cx="4051109" cy="253916"/>
          </a:xfrm>
          <a:prstGeom prst="rect">
            <a:avLst/>
          </a:prstGeom>
          <a:noFill/>
        </p:spPr>
        <p:txBody>
          <a:bodyPr wrap="none" rtlCol="0">
            <a:spAutoFit/>
          </a:bodyPr>
          <a:lstStyle/>
          <a:p>
            <a:r>
              <a:rPr lang="es-CO" sz="1050" i="1" dirty="0">
                <a:solidFill>
                  <a:srgbClr val="254776"/>
                </a:solidFill>
              </a:rPr>
              <a:t>Nota: La versión complete está disponible en Actualización 2023</a:t>
            </a:r>
          </a:p>
        </p:txBody>
      </p:sp>
      <p:sp>
        <p:nvSpPr>
          <p:cNvPr id="5" name="TextBox 4">
            <a:extLst>
              <a:ext uri="{FF2B5EF4-FFF2-40B4-BE49-F238E27FC236}">
                <a16:creationId xmlns:a16="http://schemas.microsoft.com/office/drawing/2014/main" id="{F16F27F4-70EA-D65E-2D32-C950AD8BA97E}"/>
              </a:ext>
            </a:extLst>
          </p:cNvPr>
          <p:cNvSpPr txBox="1"/>
          <p:nvPr/>
        </p:nvSpPr>
        <p:spPr>
          <a:xfrm>
            <a:off x="8254635" y="6325161"/>
            <a:ext cx="3937365" cy="578620"/>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t>
            </a:r>
            <a:r>
              <a:rPr lang="en-CA" sz="790" b="0" i="1" strike="noStrike" dirty="0" err="1">
                <a:solidFill>
                  <a:schemeClr val="tx1">
                    <a:lumMod val="75000"/>
                  </a:schemeClr>
                </a:solidFill>
                <a:effectLst/>
                <a:latin typeface="Roboto" panose="020F0502020204030204" pitchFamily="34" charset="0"/>
              </a:rPr>
              <a:t>Todos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los</a:t>
            </a:r>
            <a:r>
              <a:rPr lang="en-CA" sz="790" b="0" i="1" strike="noStrike" dirty="0">
                <a:solidFill>
                  <a:schemeClr val="tx1">
                    <a:lumMod val="75000"/>
                  </a:schemeClr>
                </a:solidFill>
                <a:effectLst/>
                <a:latin typeface="Roboto" panose="020F0502020204030204" pitchFamily="34" charset="0"/>
              </a:rPr>
              <a:t> derechos </a:t>
            </a:r>
            <a:r>
              <a:rPr lang="en-CA" sz="790" b="0" i="1" strike="noStrike" dirty="0" err="1">
                <a:solidFill>
                  <a:schemeClr val="tx1">
                    <a:lumMod val="75000"/>
                  </a:schemeClr>
                </a:solidFill>
                <a:effectLst/>
                <a:latin typeface="Roboto" panose="020F0502020204030204" pitchFamily="34" charset="0"/>
              </a:rPr>
              <a:t>reservados</a:t>
            </a:r>
            <a:r>
              <a:rPr lang="en-CA" sz="790" b="0" i="1" strike="noStrike" dirty="0">
                <a:solidFill>
                  <a:schemeClr val="tx1">
                    <a:lumMod val="75000"/>
                  </a:schemeClr>
                </a:solidFill>
                <a:effectLst/>
                <a:latin typeface="Roboto" panose="020F0502020204030204" pitchFamily="34" charset="0"/>
              </a:rPr>
              <a:t>. Este </a:t>
            </a:r>
            <a:r>
              <a:rPr lang="en-CA" sz="790" b="0" i="1" strike="noStrike" dirty="0" err="1">
                <a:solidFill>
                  <a:schemeClr val="tx1">
                    <a:lumMod val="75000"/>
                  </a:schemeClr>
                </a:solidFill>
                <a:effectLst/>
                <a:latin typeface="Roboto" panose="020F0502020204030204" pitchFamily="34" charset="0"/>
              </a:rPr>
              <a:t>trabajo</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esta</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licenciado</a:t>
            </a:r>
            <a:r>
              <a:rPr lang="en-CA" sz="790" b="0" i="1" strike="noStrike" dirty="0">
                <a:solidFill>
                  <a:schemeClr val="tx1">
                    <a:lumMod val="75000"/>
                  </a:schemeClr>
                </a:solidFill>
                <a:effectLst/>
                <a:latin typeface="Roboto" panose="020F0502020204030204" pitchFamily="34" charset="0"/>
              </a:rPr>
              <a:t> bajo la </a:t>
            </a:r>
            <a:r>
              <a:rPr lang="en-CA" sz="790" b="0" i="1" strike="noStrike" dirty="0" err="1">
                <a:solidFill>
                  <a:schemeClr val="tx1">
                    <a:lumMod val="75000"/>
                  </a:schemeClr>
                </a:solidFill>
                <a:effectLst/>
                <a:latin typeface="Roboto" panose="020F0502020204030204" pitchFamily="34" charset="0"/>
              </a:rPr>
              <a:t>licencia</a:t>
            </a:r>
            <a:r>
              <a:rPr lang="en-CA" sz="790" b="0" i="1" strike="noStrike" dirty="0">
                <a:solidFill>
                  <a:schemeClr val="tx1">
                    <a:lumMod val="75000"/>
                  </a:schemeClr>
                </a:solidFill>
                <a:effectLst/>
                <a:latin typeface="Roboto" panose="020F0502020204030204" pitchFamily="34" charset="0"/>
              </a:rPr>
              <a:t> Creative Commons Attribution- </a:t>
            </a:r>
            <a:r>
              <a:rPr lang="en-CA" sz="790" b="0" i="1" strike="noStrike" dirty="0" err="1">
                <a:solidFill>
                  <a:schemeClr val="tx1">
                    <a:lumMod val="75000"/>
                  </a:schemeClr>
                </a:solidFill>
                <a:effectLst/>
                <a:latin typeface="Roboto" panose="020F0502020204030204" pitchFamily="34" charset="0"/>
              </a:rPr>
              <a:t>NonCommercial-ShareAlike</a:t>
            </a:r>
            <a:r>
              <a:rPr lang="en-CA" sz="790" b="0" i="1" strike="noStrike" dirty="0">
                <a:solidFill>
                  <a:schemeClr val="tx1">
                    <a:lumMod val="75000"/>
                  </a:schemeClr>
                </a:solidFill>
                <a:effectLst/>
                <a:latin typeface="Roboto" panose="020F0502020204030204" pitchFamily="34" charset="0"/>
              </a:rPr>
              <a:t> 4.0 International License.. </a:t>
            </a:r>
          </a:p>
          <a:p>
            <a:endParaRPr lang="en-US" sz="790" i="1" dirty="0">
              <a:solidFill>
                <a:schemeClr val="tx1">
                  <a:lumMod val="75000"/>
                </a:schemeClr>
              </a:solidFill>
            </a:endParaRPr>
          </a:p>
        </p:txBody>
      </p:sp>
      <p:pic>
        <p:nvPicPr>
          <p:cNvPr id="4" name="Picture 3">
            <a:extLst>
              <a:ext uri="{FF2B5EF4-FFF2-40B4-BE49-F238E27FC236}">
                <a16:creationId xmlns:a16="http://schemas.microsoft.com/office/drawing/2014/main" id="{C99B2955-AAA4-9DF9-9EED-AC4CEBC33C97}"/>
              </a:ext>
            </a:extLst>
          </p:cNvPr>
          <p:cNvPicPr>
            <a:picLocks noChangeAspect="1"/>
          </p:cNvPicPr>
          <p:nvPr/>
        </p:nvPicPr>
        <p:blipFill>
          <a:blip r:embed="rId3">
            <a:alphaModFix amt="70000"/>
          </a:blip>
          <a:stretch>
            <a:fillRect/>
          </a:stretch>
        </p:blipFill>
        <p:spPr>
          <a:xfrm>
            <a:off x="5379005" y="1279871"/>
            <a:ext cx="6539191" cy="860950"/>
          </a:xfrm>
          <a:prstGeom prst="rect">
            <a:avLst/>
          </a:prstGeom>
        </p:spPr>
      </p:pic>
      <p:grpSp>
        <p:nvGrpSpPr>
          <p:cNvPr id="19" name="Group 18">
            <a:extLst>
              <a:ext uri="{FF2B5EF4-FFF2-40B4-BE49-F238E27FC236}">
                <a16:creationId xmlns:a16="http://schemas.microsoft.com/office/drawing/2014/main" id="{BE27F9F7-F1D2-BEED-5E65-66EDA7894EF6}"/>
              </a:ext>
            </a:extLst>
          </p:cNvPr>
          <p:cNvGrpSpPr/>
          <p:nvPr/>
        </p:nvGrpSpPr>
        <p:grpSpPr>
          <a:xfrm>
            <a:off x="5253921" y="1297243"/>
            <a:ext cx="810042" cy="828000"/>
            <a:chOff x="6046400" y="1267766"/>
            <a:chExt cx="867191" cy="867191"/>
          </a:xfrm>
        </p:grpSpPr>
        <p:sp>
          <p:nvSpPr>
            <p:cNvPr id="21" name="Oval 20">
              <a:extLst>
                <a:ext uri="{FF2B5EF4-FFF2-40B4-BE49-F238E27FC236}">
                  <a16:creationId xmlns:a16="http://schemas.microsoft.com/office/drawing/2014/main" id="{8C89638D-CC58-2C11-4992-09D4E1B2FEBA}"/>
                </a:ext>
              </a:extLst>
            </p:cNvPr>
            <p:cNvSpPr/>
            <p:nvPr/>
          </p:nvSpPr>
          <p:spPr>
            <a:xfrm>
              <a:off x="6070865" y="1304422"/>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pic>
          <p:nvPicPr>
            <p:cNvPr id="23" name="Picture 22" descr="Icon&#10;&#10;Description automatically generated">
              <a:extLst>
                <a:ext uri="{FF2B5EF4-FFF2-40B4-BE49-F238E27FC236}">
                  <a16:creationId xmlns:a16="http://schemas.microsoft.com/office/drawing/2014/main" id="{6A0D014B-B529-08D8-1683-3A6914021678}"/>
                </a:ext>
              </a:extLst>
            </p:cNvPr>
            <p:cNvPicPr>
              <a:picLocks noChangeAspect="1"/>
            </p:cNvPicPr>
            <p:nvPr/>
          </p:nvPicPr>
          <p:blipFill>
            <a:blip r:embed="rId4">
              <a:alphaModFix amt="70000"/>
            </a:blip>
            <a:stretch>
              <a:fillRect/>
            </a:stretch>
          </p:blipFill>
          <p:spPr>
            <a:xfrm>
              <a:off x="6046400" y="1267766"/>
              <a:ext cx="867191" cy="867191"/>
            </a:xfrm>
            <a:prstGeom prst="rect">
              <a:avLst/>
            </a:prstGeom>
          </p:spPr>
        </p:pic>
      </p:grpSp>
      <p:pic>
        <p:nvPicPr>
          <p:cNvPr id="25" name="Picture 24">
            <a:extLst>
              <a:ext uri="{FF2B5EF4-FFF2-40B4-BE49-F238E27FC236}">
                <a16:creationId xmlns:a16="http://schemas.microsoft.com/office/drawing/2014/main" id="{9FC86D9C-639A-4A83-8F70-E0277B14E9F8}"/>
              </a:ext>
            </a:extLst>
          </p:cNvPr>
          <p:cNvPicPr>
            <a:picLocks noChangeAspect="1"/>
          </p:cNvPicPr>
          <p:nvPr/>
        </p:nvPicPr>
        <p:blipFill>
          <a:blip r:embed="rId5">
            <a:alphaModFix amt="70000"/>
          </a:blip>
          <a:stretch>
            <a:fillRect/>
          </a:stretch>
        </p:blipFill>
        <p:spPr>
          <a:xfrm>
            <a:off x="5379005" y="2185269"/>
            <a:ext cx="6539191" cy="860950"/>
          </a:xfrm>
          <a:prstGeom prst="rect">
            <a:avLst/>
          </a:prstGeom>
        </p:spPr>
      </p:pic>
      <p:grpSp>
        <p:nvGrpSpPr>
          <p:cNvPr id="26" name="Group 25">
            <a:extLst>
              <a:ext uri="{FF2B5EF4-FFF2-40B4-BE49-F238E27FC236}">
                <a16:creationId xmlns:a16="http://schemas.microsoft.com/office/drawing/2014/main" id="{D39D610D-703D-652B-6090-5C16CE27494B}"/>
              </a:ext>
            </a:extLst>
          </p:cNvPr>
          <p:cNvGrpSpPr/>
          <p:nvPr/>
        </p:nvGrpSpPr>
        <p:grpSpPr>
          <a:xfrm>
            <a:off x="5253923" y="2191000"/>
            <a:ext cx="808287" cy="826206"/>
            <a:chOff x="6914218" y="2244051"/>
            <a:chExt cx="865312" cy="865312"/>
          </a:xfrm>
        </p:grpSpPr>
        <p:sp>
          <p:nvSpPr>
            <p:cNvPr id="27" name="Oval 26">
              <a:extLst>
                <a:ext uri="{FF2B5EF4-FFF2-40B4-BE49-F238E27FC236}">
                  <a16:creationId xmlns:a16="http://schemas.microsoft.com/office/drawing/2014/main" id="{55A0F078-6361-5673-4839-6F38F345FDE7}"/>
                </a:ext>
              </a:extLst>
            </p:cNvPr>
            <p:cNvSpPr/>
            <p:nvPr/>
          </p:nvSpPr>
          <p:spPr>
            <a:xfrm>
              <a:off x="6948455" y="2282949"/>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pic>
          <p:nvPicPr>
            <p:cNvPr id="28" name="Picture 27" descr="A picture containing icon&#10;&#10;Description automatically generated">
              <a:extLst>
                <a:ext uri="{FF2B5EF4-FFF2-40B4-BE49-F238E27FC236}">
                  <a16:creationId xmlns:a16="http://schemas.microsoft.com/office/drawing/2014/main" id="{598E151C-2874-4B67-795F-58639AF07AA3}"/>
                </a:ext>
              </a:extLst>
            </p:cNvPr>
            <p:cNvPicPr>
              <a:picLocks noChangeAspect="1"/>
            </p:cNvPicPr>
            <p:nvPr/>
          </p:nvPicPr>
          <p:blipFill>
            <a:blip r:embed="rId6">
              <a:alphaModFix amt="70000"/>
            </a:blip>
            <a:stretch>
              <a:fillRect/>
            </a:stretch>
          </p:blipFill>
          <p:spPr>
            <a:xfrm>
              <a:off x="6914218" y="2244051"/>
              <a:ext cx="865312" cy="865312"/>
            </a:xfrm>
            <a:prstGeom prst="rect">
              <a:avLst/>
            </a:prstGeom>
          </p:spPr>
        </p:pic>
      </p:grpSp>
      <p:pic>
        <p:nvPicPr>
          <p:cNvPr id="29" name="Picture 28">
            <a:extLst>
              <a:ext uri="{FF2B5EF4-FFF2-40B4-BE49-F238E27FC236}">
                <a16:creationId xmlns:a16="http://schemas.microsoft.com/office/drawing/2014/main" id="{E2EBCBD3-11B8-B55C-D9EA-04F0511BB962}"/>
              </a:ext>
            </a:extLst>
          </p:cNvPr>
          <p:cNvPicPr>
            <a:picLocks noChangeAspect="1"/>
          </p:cNvPicPr>
          <p:nvPr/>
        </p:nvPicPr>
        <p:blipFill>
          <a:blip r:embed="rId7">
            <a:alphaModFix amt="70000"/>
          </a:blip>
          <a:stretch>
            <a:fillRect/>
          </a:stretch>
        </p:blipFill>
        <p:spPr>
          <a:xfrm>
            <a:off x="5379005" y="3096577"/>
            <a:ext cx="6539191" cy="860950"/>
          </a:xfrm>
          <a:prstGeom prst="rect">
            <a:avLst/>
          </a:prstGeom>
        </p:spPr>
      </p:pic>
      <p:grpSp>
        <p:nvGrpSpPr>
          <p:cNvPr id="30" name="Group 29">
            <a:extLst>
              <a:ext uri="{FF2B5EF4-FFF2-40B4-BE49-F238E27FC236}">
                <a16:creationId xmlns:a16="http://schemas.microsoft.com/office/drawing/2014/main" id="{41D25368-ECF2-8E5D-501D-559B175C9C7F}"/>
              </a:ext>
            </a:extLst>
          </p:cNvPr>
          <p:cNvGrpSpPr/>
          <p:nvPr/>
        </p:nvGrpSpPr>
        <p:grpSpPr>
          <a:xfrm>
            <a:off x="5253923" y="3090667"/>
            <a:ext cx="808287" cy="826206"/>
            <a:chOff x="5827319" y="2975790"/>
            <a:chExt cx="865312" cy="865312"/>
          </a:xfrm>
        </p:grpSpPr>
        <p:sp>
          <p:nvSpPr>
            <p:cNvPr id="31" name="Oval 30">
              <a:extLst>
                <a:ext uri="{FF2B5EF4-FFF2-40B4-BE49-F238E27FC236}">
                  <a16:creationId xmlns:a16="http://schemas.microsoft.com/office/drawing/2014/main" id="{F078DF85-1F6C-1297-B57F-9C7F238F003F}"/>
                </a:ext>
              </a:extLst>
            </p:cNvPr>
            <p:cNvSpPr/>
            <p:nvPr/>
          </p:nvSpPr>
          <p:spPr>
            <a:xfrm>
              <a:off x="5863975" y="3012446"/>
              <a:ext cx="792000" cy="792000"/>
            </a:xfrm>
            <a:prstGeom prst="ellipse">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pic>
          <p:nvPicPr>
            <p:cNvPr id="32" name="Picture 31" descr="Icon&#10;&#10;Description automatically generated">
              <a:extLst>
                <a:ext uri="{FF2B5EF4-FFF2-40B4-BE49-F238E27FC236}">
                  <a16:creationId xmlns:a16="http://schemas.microsoft.com/office/drawing/2014/main" id="{5E0E41D2-196A-D409-909B-DBBCEBE6FFF8}"/>
                </a:ext>
              </a:extLst>
            </p:cNvPr>
            <p:cNvPicPr>
              <a:picLocks noChangeAspect="1"/>
            </p:cNvPicPr>
            <p:nvPr/>
          </p:nvPicPr>
          <p:blipFill>
            <a:blip r:embed="rId8">
              <a:alphaModFix amt="70000"/>
            </a:blip>
            <a:stretch>
              <a:fillRect/>
            </a:stretch>
          </p:blipFill>
          <p:spPr>
            <a:xfrm>
              <a:off x="5827319" y="2975790"/>
              <a:ext cx="865312" cy="865312"/>
            </a:xfrm>
            <a:prstGeom prst="rect">
              <a:avLst/>
            </a:prstGeom>
          </p:spPr>
        </p:pic>
      </p:grpSp>
      <p:sp>
        <p:nvSpPr>
          <p:cNvPr id="33" name="TextBox 32">
            <a:extLst>
              <a:ext uri="{FF2B5EF4-FFF2-40B4-BE49-F238E27FC236}">
                <a16:creationId xmlns:a16="http://schemas.microsoft.com/office/drawing/2014/main" id="{A55A6529-5B5A-E6D9-DBA6-12051E649430}"/>
              </a:ext>
            </a:extLst>
          </p:cNvPr>
          <p:cNvSpPr txBox="1"/>
          <p:nvPr/>
        </p:nvSpPr>
        <p:spPr>
          <a:xfrm>
            <a:off x="4577435" y="1455638"/>
            <a:ext cx="7710989" cy="2246769"/>
          </a:xfrm>
          <a:prstGeom prst="rect">
            <a:avLst/>
          </a:prstGeom>
          <a:noFill/>
        </p:spPr>
        <p:txBody>
          <a:bodyPr wrap="square">
            <a:spAutoFit/>
          </a:bodyPr>
          <a:lstStyle/>
          <a:p>
            <a:pPr marL="1396970" lvl="2">
              <a:defRPr/>
            </a:pPr>
            <a:r>
              <a:rPr kumimoji="0" lang="es-CO" sz="160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rPr>
              <a:t>Formalizar</a:t>
            </a: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 y </a:t>
            </a:r>
            <a:r>
              <a:rPr kumimoji="0" lang="es-CO" sz="160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rPr>
              <a:t>fortalecer sistemas </a:t>
            </a:r>
            <a:r>
              <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locales de </a:t>
            </a:r>
            <a:r>
              <a:rPr kumimoji="0" lang="es-CO" sz="160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rPr>
              <a:t>apoyo </a:t>
            </a:r>
          </a:p>
          <a:p>
            <a:pPr marL="1396970" lvl="2">
              <a:defRPr/>
            </a:pPr>
            <a:r>
              <a:rPr kumimoji="0" lang="es-CO" sz="160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rPr>
              <a:t>al uso de la evidencia</a:t>
            </a:r>
          </a:p>
          <a:p>
            <a:pPr marL="1396970" lvl="2">
              <a:defRPr/>
            </a:pPr>
            <a:endParaRPr kumimoji="0" lang="en-US" sz="16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396970" lvl="2">
              <a:defRPr/>
            </a:pPr>
            <a:endParaRPr lang="en-US" sz="1600" dirty="0">
              <a:solidFill>
                <a:srgbClr val="254776"/>
              </a:solidFill>
              <a:latin typeface="Arial" panose="020B0604020202020204" pitchFamily="34" charset="0"/>
              <a:cs typeface="Arial" panose="020B0604020202020204" pitchFamily="34" charset="0"/>
            </a:endParaRPr>
          </a:p>
          <a:p>
            <a:pPr marL="1396970" lvl="2">
              <a:defRPr/>
            </a:pPr>
            <a:r>
              <a:rPr kumimoji="0" lang="es-CO" sz="160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rPr>
              <a:t>Mejorar e impulsar la arquitectura global de la evidencia</a:t>
            </a:r>
          </a:p>
          <a:p>
            <a:pPr marL="1396970" lvl="2">
              <a:defRPr/>
            </a:pPr>
            <a:endParaRPr kumimoji="0" lang="en-US" sz="44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a:p>
            <a:pPr marL="1396970" lvl="2">
              <a:defRPr/>
            </a:pPr>
            <a:r>
              <a:rPr kumimoji="0" lang="es-CO" sz="160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rPr>
              <a:t>Poner la evidencia en el centro de la cotidianidad</a:t>
            </a:r>
          </a:p>
        </p:txBody>
      </p:sp>
    </p:spTree>
    <p:extLst>
      <p:ext uri="{BB962C8B-B14F-4D97-AF65-F5344CB8AC3E}">
        <p14:creationId xmlns:p14="http://schemas.microsoft.com/office/powerpoint/2010/main" val="2279248323"/>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33715</TotalTime>
  <Words>468</Words>
  <Application>Microsoft Macintosh PowerPoint</Application>
  <PresentationFormat>Widescreen</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Roboto</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408</cp:revision>
  <cp:lastPrinted>2017-06-06T20:04:49Z</cp:lastPrinted>
  <dcterms:created xsi:type="dcterms:W3CDTF">2017-04-21T15:41:45Z</dcterms:created>
  <dcterms:modified xsi:type="dcterms:W3CDTF">2023-03-10T19:09:26Z</dcterms:modified>
</cp:coreProperties>
</file>