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1021" r:id="rId2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004155-0BE5-983B-240A-7F579D944F20}" name="Lavis, John" initials="LJ" userId="S::lavisj@mcmaster.ca::8625103c-d98b-4845-814c-6cf45bf9f2ec" providerId="AD"/>
  <p188:author id="{CB079C5A-0D4E-BE37-2D8A-87824B504FDA}" name="Sue Johnston" initials="SJ" userId="26f1e46323adff1d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776"/>
    <a:srgbClr val="8DD2E5"/>
    <a:srgbClr val="99CC66"/>
    <a:srgbClr val="CC76A6"/>
    <a:srgbClr val="FEB714"/>
    <a:srgbClr val="FFC057"/>
    <a:srgbClr val="6AA855"/>
    <a:srgbClr val="6FC0D3"/>
    <a:srgbClr val="8DC758"/>
    <a:srgbClr val="99CC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746" autoAdjust="0"/>
    <p:restoredTop sz="91429" autoAdjust="0"/>
  </p:normalViewPr>
  <p:slideViewPr>
    <p:cSldViewPr snapToGrid="0" snapToObjects="1">
      <p:cViewPr varScale="1">
        <p:scale>
          <a:sx n="114" d="100"/>
          <a:sy n="114" d="100"/>
        </p:scale>
        <p:origin x="176" y="232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3/10/23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11621C-3EA7-C342-A130-13C6D43C8C0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323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508AC5A7-CE1D-1B83-E287-3CF1EB9791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>
            <a:extLst>
              <a:ext uri="{FF2B5EF4-FFF2-40B4-BE49-F238E27FC236}">
                <a16:creationId xmlns:a16="http://schemas.microsoft.com/office/drawing/2014/main" id="{E4830579-3FC9-4C47-AF4E-DC02A16FC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7">
                <a:solidFill>
                  <a:srgbClr val="464F55"/>
                </a:solidFill>
              </a:defRPr>
            </a:lvl1pPr>
            <a:lvl2pPr marL="457189" indent="0">
              <a:buNone/>
              <a:defRPr sz="1467"/>
            </a:lvl2pPr>
            <a:lvl3pPr marL="914377" indent="0">
              <a:buNone/>
              <a:defRPr sz="1467"/>
            </a:lvl3pPr>
            <a:lvl4pPr marL="1371566" indent="0">
              <a:buNone/>
              <a:defRPr sz="1467"/>
            </a:lvl4pPr>
            <a:lvl5pPr marL="1828754" indent="0">
              <a:buNone/>
              <a:defRPr sz="1467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>
            <a:extLst>
              <a:ext uri="{FF2B5EF4-FFF2-40B4-BE49-F238E27FC236}">
                <a16:creationId xmlns:a16="http://schemas.microsoft.com/office/drawing/2014/main" id="{EE66D232-CA20-FDCA-F279-F1103BF3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blur, blurry&#10;&#10;Description automatically generated">
            <a:extLst>
              <a:ext uri="{FF2B5EF4-FFF2-40B4-BE49-F238E27FC236}">
                <a16:creationId xmlns:a16="http://schemas.microsoft.com/office/drawing/2014/main" id="{83CD791E-98A1-0162-6CC0-D6583896C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l="9741" t="6894" r="7309" b="29427"/>
          <a:stretch/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8D0C2E2-5D81-CE5F-219E-22C224152F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0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3E6EE-4BB6-8A1C-E311-0E74B18F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>
            <a:extLst>
              <a:ext uri="{FF2B5EF4-FFF2-40B4-BE49-F238E27FC236}">
                <a16:creationId xmlns:a16="http://schemas.microsoft.com/office/drawing/2014/main" id="{E4697456-D8E5-5447-AB08-1193E92AD3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2783A4F7-F459-E4B5-6A3C-3ABC5E9C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86C0FB-52F0-3A89-90C6-66C46E6DD5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>
            <a:extLst>
              <a:ext uri="{FF2B5EF4-FFF2-40B4-BE49-F238E27FC236}">
                <a16:creationId xmlns:a16="http://schemas.microsoft.com/office/drawing/2014/main" id="{8889B7D9-D7D3-4C70-618E-523C87036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0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5F536A-097D-F9C2-3926-5439D376C0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D769DDCC-F1E0-C10D-BC2A-BCACFC73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>
            <a:extLst>
              <a:ext uri="{FF2B5EF4-FFF2-40B4-BE49-F238E27FC236}">
                <a16:creationId xmlns:a16="http://schemas.microsoft.com/office/drawing/2014/main" id="{562B326D-4420-96CE-9477-EAFA66BB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353E2E-99A4-592F-60C3-5088FF465C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2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F50776-A37A-951A-D077-1B92C26B4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>
            <a:extLst>
              <a:ext uri="{FF2B5EF4-FFF2-40B4-BE49-F238E27FC236}">
                <a16:creationId xmlns:a16="http://schemas.microsoft.com/office/drawing/2014/main" id="{7ED32BB9-068A-BC8C-7D27-8C1A6E07DE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>
            <a:extLst>
              <a:ext uri="{FF2B5EF4-FFF2-40B4-BE49-F238E27FC236}">
                <a16:creationId xmlns:a16="http://schemas.microsoft.com/office/drawing/2014/main" id="{AE9B9F67-FF62-5938-072D-74A9156DF5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>
            <a:extLst>
              <a:ext uri="{FF2B5EF4-FFF2-40B4-BE49-F238E27FC236}">
                <a16:creationId xmlns:a16="http://schemas.microsoft.com/office/drawing/2014/main" id="{95C762DA-EFD0-C76E-4E74-A61801BDF4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>
            <a:extLst>
              <a:ext uri="{FF2B5EF4-FFF2-40B4-BE49-F238E27FC236}">
                <a16:creationId xmlns:a16="http://schemas.microsoft.com/office/drawing/2014/main" id="{C90B5A47-A1F6-28BB-5CFA-3CB93751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>
            <a:extLst>
              <a:ext uri="{FF2B5EF4-FFF2-40B4-BE49-F238E27FC236}">
                <a16:creationId xmlns:a16="http://schemas.microsoft.com/office/drawing/2014/main" id="{FB11FD29-404E-0128-612A-FE3DE5DAD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833EF-1349-6CFE-3551-34515FFA92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>
            <a:extLst>
              <a:ext uri="{FF2B5EF4-FFF2-40B4-BE49-F238E27FC236}">
                <a16:creationId xmlns:a16="http://schemas.microsoft.com/office/drawing/2014/main" id="{0C654FC7-9C31-074E-AD8E-D6FD365BF2A7}"/>
              </a:ext>
            </a:extLst>
          </p:cNvPr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EB42C68-2428-64E4-0D5F-4E2E792505F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3A7D78D-A0CB-7AFD-BBB4-995E97AE487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3FC173-5774-5895-C511-3286CCCFCC4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DC0F4D4-FDFA-BAAD-9B15-3AAD692D6905}"/>
              </a:ext>
            </a:extLst>
          </p:cNvPr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>
            <a:extLst>
              <a:ext uri="{FF2B5EF4-FFF2-40B4-BE49-F238E27FC236}">
                <a16:creationId xmlns:a16="http://schemas.microsoft.com/office/drawing/2014/main" id="{038D6026-73A3-1882-2BB8-CDC441E82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220E00-5CFF-0AE1-9606-366474FAFAE9}"/>
              </a:ext>
            </a:extLst>
          </p:cNvPr>
          <p:cNvCxnSpPr>
            <a:cxnSpLocks/>
          </p:cNvCxnSpPr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2" r:id="rId4"/>
  </p:sldLayoutIdLst>
  <p:hf hdr="0" ftr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400" b="0" i="0" kern="1200">
          <a:solidFill>
            <a:srgbClr val="254776"/>
          </a:solidFill>
          <a:latin typeface="Arial" charset="0"/>
          <a:ea typeface="+mj-ea"/>
          <a:cs typeface="+mj-cs"/>
        </a:defRPr>
      </a:lvl1pPr>
    </p:titleStyle>
    <p:bodyStyle>
      <a:lvl1pPr marL="285750" indent="-28575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charset="0"/>
          <a:ea typeface="+mn-ea"/>
          <a:cs typeface="+mn-cs"/>
        </a:defRPr>
      </a:lvl1pPr>
      <a:lvl2pPr marL="646934" indent="-28574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2977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8171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3364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7C405634-25D3-7737-0223-D7338D00CB65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</a:blip>
          <a:srcRect/>
          <a:stretch/>
        </p:blipFill>
        <p:spPr>
          <a:xfrm>
            <a:off x="2352805" y="1111797"/>
            <a:ext cx="9720000" cy="3859939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9BA57097-12CC-A205-028A-A542631B0BA7}"/>
              </a:ext>
            </a:extLst>
          </p:cNvPr>
          <p:cNvGrpSpPr/>
          <p:nvPr/>
        </p:nvGrpSpPr>
        <p:grpSpPr>
          <a:xfrm>
            <a:off x="119195" y="1052233"/>
            <a:ext cx="2263796" cy="5239385"/>
            <a:chOff x="57759" y="1351469"/>
            <a:chExt cx="1961794" cy="4852577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25A2A023-0653-D50B-10CD-E4DBDA83339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 amt="70000"/>
            </a:blip>
            <a:srcRect/>
            <a:stretch/>
          </p:blipFill>
          <p:spPr>
            <a:xfrm>
              <a:off x="74383" y="1351469"/>
              <a:ext cx="1945170" cy="4852577"/>
            </a:xfrm>
            <a:prstGeom prst="rect">
              <a:avLst/>
            </a:prstGeom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9A2C879-9868-EB6C-0342-302AC8339375}"/>
                </a:ext>
              </a:extLst>
            </p:cNvPr>
            <p:cNvSpPr txBox="1"/>
            <p:nvPr/>
          </p:nvSpPr>
          <p:spPr>
            <a:xfrm>
              <a:off x="57762" y="2026923"/>
              <a:ext cx="1935805" cy="82136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Sistema de </a:t>
              </a:r>
            </a:p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apoyo</a:t>
              </a:r>
              <a:r>
                <a:rPr kumimoji="0" lang="en-CA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 </a:t>
              </a:r>
            </a:p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al </a:t>
              </a:r>
              <a:r>
                <a:rPr kumimoji="0" lang="en-CA" sz="14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uso</a:t>
              </a:r>
              <a:r>
                <a:rPr kumimoji="0" lang="en-CA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 de la </a:t>
              </a:r>
            </a:p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evidencia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071990F-AA35-AB6E-B382-FCBE0059C43E}"/>
                </a:ext>
              </a:extLst>
            </p:cNvPr>
            <p:cNvSpPr txBox="1"/>
            <p:nvPr/>
          </p:nvSpPr>
          <p:spPr>
            <a:xfrm>
              <a:off x="57761" y="3567524"/>
              <a:ext cx="1935806" cy="4504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Sistema de</a:t>
              </a:r>
            </a:p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CA" sz="1400" kern="0" dirty="0" err="1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investigación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8C0C5B7-C811-EBC0-C94C-039E70867961}"/>
                </a:ext>
              </a:extLst>
            </p:cNvPr>
            <p:cNvSpPr txBox="1"/>
            <p:nvPr/>
          </p:nvSpPr>
          <p:spPr>
            <a:xfrm>
              <a:off x="57759" y="5017893"/>
              <a:ext cx="1935810" cy="4504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 pitchFamily="34" charset="0"/>
                  <a:ea typeface="Garamond" panose="02020404030301010803" pitchFamily="18" charset="0"/>
                  <a:cs typeface="Arial" panose="020B0604020202020204" pitchFamily="34" charset="0"/>
                  <a:sym typeface="Arial"/>
                </a:rPr>
                <a:t>Sistema de</a:t>
              </a:r>
            </a:p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CA" sz="1400" kern="0" dirty="0" err="1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innovación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</p:grp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F56232B-8851-CDC4-9071-0CCE71F79CAB}"/>
              </a:ext>
            </a:extLst>
          </p:cNvPr>
          <p:cNvSpPr/>
          <p:nvPr/>
        </p:nvSpPr>
        <p:spPr>
          <a:xfrm>
            <a:off x="2448969" y="4850005"/>
            <a:ext cx="9522676" cy="623153"/>
          </a:xfrm>
          <a:prstGeom prst="roundRect">
            <a:avLst/>
          </a:prstGeom>
          <a:solidFill>
            <a:srgbClr val="99CC67">
              <a:alpha val="55172"/>
            </a:srgbClr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14F2B4F1-2EAF-11D6-5D55-62A130E80270}"/>
              </a:ext>
            </a:extLst>
          </p:cNvPr>
          <p:cNvSpPr/>
          <p:nvPr/>
        </p:nvSpPr>
        <p:spPr>
          <a:xfrm>
            <a:off x="2448969" y="5625136"/>
            <a:ext cx="9522676" cy="502710"/>
          </a:xfrm>
          <a:prstGeom prst="roundRect">
            <a:avLst/>
          </a:prstGeom>
          <a:solidFill>
            <a:srgbClr val="53873D">
              <a:alpha val="46141"/>
            </a:srgbClr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B7F6B47-41D8-CBF4-D796-0879D41E1C4E}"/>
              </a:ext>
            </a:extLst>
          </p:cNvPr>
          <p:cNvSpPr txBox="1"/>
          <p:nvPr/>
        </p:nvSpPr>
        <p:spPr>
          <a:xfrm>
            <a:off x="2599045" y="1340958"/>
            <a:ext cx="9372600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3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Un </a:t>
            </a:r>
            <a:r>
              <a:rPr lang="en-CA" sz="1300" b="1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sistema</a:t>
            </a:r>
            <a:r>
              <a:rPr lang="en-CA" sz="1300" b="1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</a:t>
            </a:r>
            <a:r>
              <a:rPr lang="en-CA" sz="1300" b="1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apoyo</a:t>
            </a:r>
            <a:r>
              <a:rPr lang="en-CA" sz="1300" b="1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al </a:t>
            </a:r>
            <a:r>
              <a:rPr lang="en-CA" sz="1300" b="1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uso</a:t>
            </a:r>
            <a:r>
              <a:rPr lang="en-CA" sz="1300" b="1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la </a:t>
            </a:r>
            <a:r>
              <a:rPr lang="en-CA" sz="1300" b="1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evidencia</a:t>
            </a:r>
            <a:r>
              <a:rPr lang="en-CA" sz="1300" b="1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3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incluye</a:t>
            </a:r>
            <a:r>
              <a:rPr lang="en-CA" sz="13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3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muchos</a:t>
            </a:r>
            <a:r>
              <a:rPr lang="en-CA" sz="13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3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tipos</a:t>
            </a:r>
            <a:r>
              <a:rPr lang="en-CA" sz="13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</a:t>
            </a:r>
            <a:r>
              <a:rPr lang="en-CA" sz="13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infraestructura</a:t>
            </a:r>
            <a:endParaRPr lang="en-CA" sz="1300" b="0" dirty="0">
              <a:solidFill>
                <a:srgbClr val="254776"/>
              </a:solidFill>
              <a:latin typeface="Helvetica" pitchFamily="2" charset="0"/>
              <a:ea typeface="Garamond" panose="02020404030301010803" pitchFamily="18" charset="0"/>
              <a:cs typeface="Garamond" panose="02020404030301010803" pitchFamily="18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CA" sz="13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Estructuras</a:t>
            </a:r>
            <a:r>
              <a:rPr lang="en-CA" sz="13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y </a:t>
            </a:r>
            <a:r>
              <a:rPr lang="en-CA" sz="13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procesos</a:t>
            </a:r>
            <a:r>
              <a:rPr lang="en-CA" sz="13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del </a:t>
            </a:r>
            <a:r>
              <a:rPr lang="en-CA" sz="13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lado</a:t>
            </a:r>
            <a:r>
              <a:rPr lang="en-CA" sz="13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la </a:t>
            </a:r>
            <a:r>
              <a:rPr lang="en-CA" sz="1300" b="1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demanda</a:t>
            </a:r>
            <a:r>
              <a:rPr lang="en-CA" sz="1300" b="1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la </a:t>
            </a:r>
            <a:r>
              <a:rPr lang="en-CA" sz="1300" b="1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evidencia</a:t>
            </a:r>
            <a:r>
              <a:rPr lang="en-CA" sz="1300" b="1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3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para:</a:t>
            </a:r>
            <a:endParaRPr lang="en-CA" sz="1300" b="0" dirty="0">
              <a:solidFill>
                <a:srgbClr val="254776"/>
              </a:solidFill>
              <a:latin typeface="Helvetica" pitchFamily="2" charset="0"/>
              <a:ea typeface="Garamond" panose="02020404030301010803" pitchFamily="18" charset="0"/>
              <a:cs typeface="Garamond" panose="02020404030301010803" pitchFamily="18" charset="0"/>
            </a:endParaRPr>
          </a:p>
          <a:p>
            <a:pPr marL="447675" lvl="1" indent="-268288" algn="l">
              <a:buFont typeface="Courier New" panose="02070309020205020404" pitchFamily="49" charset="0"/>
              <a:buChar char="o"/>
            </a:pP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incorporar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el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uso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la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evidencia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en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procesos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rutinarios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asesoría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y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toma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decisions (p.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ej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.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s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esiones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informativas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,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propuestas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al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gabinete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,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propuestas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presupuestales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, planes de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gastos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)</a:t>
            </a:r>
            <a:endParaRPr lang="en-CA" sz="1200" b="0" dirty="0">
              <a:solidFill>
                <a:srgbClr val="254776"/>
              </a:solidFill>
              <a:latin typeface="Helvetica" pitchFamily="2" charset="0"/>
              <a:ea typeface="Garamond" panose="02020404030301010803" pitchFamily="18" charset="0"/>
              <a:cs typeface="Garamond" panose="02020404030301010803" pitchFamily="18" charset="0"/>
            </a:endParaRPr>
          </a:p>
          <a:p>
            <a:pPr marL="447675" lvl="1" indent="-268288" algn="l">
              <a:buFont typeface="Courier New" panose="02070309020205020404" pitchFamily="49" charset="0"/>
              <a:buChar char="o"/>
            </a:pP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c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onstruir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y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mantener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una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cultura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la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evidencia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(p.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ej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.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r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equisitos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transparencia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en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contribuciones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la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evidencia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)</a:t>
            </a:r>
          </a:p>
          <a:p>
            <a:pPr marL="447675" lvl="1" indent="-268288" algn="l">
              <a:buFont typeface="Courier New" panose="02070309020205020404" pitchFamily="49" charset="0"/>
              <a:buChar char="o"/>
            </a:pP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Fortalecer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la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capacidad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usar la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evidencia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(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así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como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ampliar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la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capacidad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política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y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programática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)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en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el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personal 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politico y de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programas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,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en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asesores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científicos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gubenamentales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y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en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quienes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apoyan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paneles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expertos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y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procesos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reclutamiento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ciudadanos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y de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actores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implicados</a:t>
            </a:r>
            <a:endParaRPr lang="en-CA" sz="1200" b="0" dirty="0">
              <a:solidFill>
                <a:srgbClr val="254776"/>
              </a:solidFill>
              <a:latin typeface="Helvetica" pitchFamily="2" charset="0"/>
              <a:ea typeface="Garamond" panose="02020404030301010803" pitchFamily="18" charset="0"/>
              <a:cs typeface="Garamond" panose="02020404030301010803" pitchFamily="18" charset="0"/>
            </a:endParaRPr>
          </a:p>
          <a:p>
            <a:pPr marL="179388" marR="0" lvl="0" indent="-179388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9388" algn="l"/>
              </a:tabLst>
              <a:defRPr/>
            </a:pPr>
            <a:r>
              <a:rPr lang="en-CA" sz="13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Coordinación</a:t>
            </a:r>
            <a:r>
              <a:rPr lang="en-CA" sz="13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</a:t>
            </a:r>
            <a:r>
              <a:rPr lang="en-CA" sz="13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mecanismos</a:t>
            </a:r>
            <a:r>
              <a:rPr lang="en-CA" sz="13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3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en</a:t>
            </a:r>
            <a:r>
              <a:rPr lang="en-CA" sz="13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la </a:t>
            </a:r>
            <a:r>
              <a:rPr lang="en-CA" sz="1300" b="1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interfaz</a:t>
            </a:r>
            <a:r>
              <a:rPr lang="en-CA" sz="1300" b="1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entre la </a:t>
            </a:r>
            <a:r>
              <a:rPr lang="en-CA" sz="1300" b="1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demanda</a:t>
            </a:r>
            <a:r>
              <a:rPr lang="en-CA" sz="1300" b="1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y </a:t>
            </a:r>
            <a:r>
              <a:rPr lang="en-CA" sz="1300" b="1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el</a:t>
            </a:r>
            <a:r>
              <a:rPr lang="en-CA" sz="1300" b="1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300" b="1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aporte</a:t>
            </a:r>
            <a:r>
              <a:rPr lang="en-CA" sz="1300" b="1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la </a:t>
            </a:r>
            <a:r>
              <a:rPr lang="en-CA" sz="1300" b="1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evidencia</a:t>
            </a:r>
            <a:r>
              <a:rPr lang="en-CA" sz="1300" b="1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3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para:</a:t>
            </a:r>
          </a:p>
          <a:p>
            <a:pPr marL="447675" marR="0" lvl="1" indent="-268288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>
                <a:tab pos="179388" algn="l"/>
              </a:tabLst>
              <a:defRPr/>
            </a:pP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su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scitar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y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provocar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necesidades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evidencia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en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tomadores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decisions y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en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su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s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asesores</a:t>
            </a:r>
            <a:endParaRPr lang="en-CA" sz="1200" b="0" dirty="0">
              <a:solidFill>
                <a:srgbClr val="254776"/>
              </a:solidFill>
              <a:latin typeface="Helvetica" pitchFamily="2" charset="0"/>
              <a:ea typeface="Garamond" panose="02020404030301010803" pitchFamily="18" charset="0"/>
              <a:cs typeface="Garamond" panose="02020404030301010803" pitchFamily="18" charset="0"/>
            </a:endParaRPr>
          </a:p>
          <a:p>
            <a:pPr marL="447675" marR="0" lvl="1" indent="-268288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>
                <a:tab pos="179388" algn="l"/>
              </a:tabLst>
              <a:defRPr/>
            </a:pP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a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grupar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evidencia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multiples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fuentes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en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contribuciones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que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correspondan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a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los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requerimientos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procesos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asesoría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y de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toma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decisiones</a:t>
            </a:r>
            <a:endParaRPr lang="en-CA" sz="1200" b="0" dirty="0">
              <a:solidFill>
                <a:srgbClr val="254776"/>
              </a:solidFill>
              <a:latin typeface="Helvetica" pitchFamily="2" charset="0"/>
              <a:ea typeface="Garamond" panose="02020404030301010803" pitchFamily="18" charset="0"/>
              <a:cs typeface="Garamond" panose="02020404030301010803" pitchFamily="18" charset="0"/>
            </a:endParaRPr>
          </a:p>
          <a:p>
            <a:pPr marL="171450" marR="0" lvl="0" indent="-17145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sz="13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Unidades</a:t>
            </a:r>
            <a:r>
              <a:rPr lang="en-CA" sz="13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</a:t>
            </a:r>
            <a:r>
              <a:rPr lang="en-CA" sz="13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apoyo</a:t>
            </a:r>
            <a:r>
              <a:rPr lang="en-CA" sz="13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al </a:t>
            </a:r>
            <a:r>
              <a:rPr lang="en-CA" sz="13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uso</a:t>
            </a:r>
            <a:r>
              <a:rPr lang="en-CA" sz="13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la </a:t>
            </a:r>
            <a:r>
              <a:rPr lang="en-CA" sz="13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evidencia</a:t>
            </a:r>
            <a:r>
              <a:rPr lang="en-CA" sz="13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(</a:t>
            </a:r>
            <a:r>
              <a:rPr lang="en-CA" sz="13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propias</a:t>
            </a:r>
            <a:r>
              <a:rPr lang="en-CA" sz="13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o </a:t>
            </a:r>
            <a:r>
              <a:rPr lang="en-CA" sz="13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en</a:t>
            </a:r>
            <a:r>
              <a:rPr lang="en-CA" sz="13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3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organizaciones</a:t>
            </a:r>
            <a:r>
              <a:rPr lang="en-CA" sz="13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3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aliadas</a:t>
            </a:r>
            <a:r>
              <a:rPr lang="en-CA" sz="13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) </a:t>
            </a:r>
            <a:r>
              <a:rPr lang="en-CA" sz="13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del </a:t>
            </a:r>
            <a:r>
              <a:rPr lang="en-CA" sz="1300" b="1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lado</a:t>
            </a:r>
            <a:r>
              <a:rPr lang="en-CA" sz="1300" b="1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del </a:t>
            </a:r>
            <a:r>
              <a:rPr lang="en-CA" sz="1300" b="1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aporte</a:t>
            </a:r>
            <a:r>
              <a:rPr lang="en-CA" sz="1300" b="1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</a:t>
            </a:r>
            <a:r>
              <a:rPr lang="en-CA" sz="1300" b="1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evidencia</a:t>
            </a:r>
            <a:r>
              <a:rPr lang="en-CA" sz="1300" b="1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, </a:t>
            </a:r>
            <a:r>
              <a:rPr lang="en-CA" sz="13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que</a:t>
            </a:r>
            <a:r>
              <a:rPr lang="en-CA" sz="13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:</a:t>
            </a:r>
          </a:p>
          <a:p>
            <a:pPr marL="447675" marR="0" lvl="1" indent="-268288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ntiendan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el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context local,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los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estándares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evidencia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, y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los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formatos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comunicación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preferidos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por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tomadores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decisiones</a:t>
            </a:r>
            <a:endParaRPr lang="en-CA" sz="1200" b="0" dirty="0">
              <a:solidFill>
                <a:srgbClr val="254776"/>
              </a:solidFill>
              <a:latin typeface="Helvetica" pitchFamily="2" charset="0"/>
              <a:ea typeface="Garamond" panose="02020404030301010803" pitchFamily="18" charset="0"/>
              <a:cs typeface="Garamond" panose="02020404030301010803" pitchFamily="18" charset="0"/>
            </a:endParaRPr>
          </a:p>
          <a:p>
            <a:pPr marL="447675" marR="0" lvl="1" indent="-268288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s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ean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oportunas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y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en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función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la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demanda</a:t>
            </a:r>
            <a:endParaRPr lang="en-CA" sz="1200" b="0" dirty="0">
              <a:solidFill>
                <a:srgbClr val="254776"/>
              </a:solidFill>
              <a:latin typeface="Helvetica" pitchFamily="2" charset="0"/>
              <a:ea typeface="Garamond" panose="02020404030301010803" pitchFamily="18" charset="0"/>
              <a:cs typeface="Garamond" panose="02020404030301010803" pitchFamily="18" charset="0"/>
            </a:endParaRPr>
          </a:p>
          <a:p>
            <a:pPr marL="447675" marR="0" lvl="1" indent="-268288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s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enfoquen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en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contextualizar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la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evidencia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existente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– tanto de la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evidencia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local (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en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todas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sus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formas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)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como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la global – para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una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decisión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b="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determinada</a:t>
            </a:r>
            <a:r>
              <a:rPr lang="en-CA" sz="1200" b="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de forma sensible a la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equidad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(y que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también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pueda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contribuir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a la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circulación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futura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 de </a:t>
            </a:r>
            <a:r>
              <a:rPr lang="en-CA" sz="1200" dirty="0" err="1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evidencia</a:t>
            </a:r>
            <a:r>
              <a:rPr lang="en-CA" sz="1200" dirty="0">
                <a:solidFill>
                  <a:srgbClr val="254776"/>
                </a:solidFill>
                <a:latin typeface="Helvetica" pitchFamily="2" charset="0"/>
                <a:ea typeface="Garamond" panose="02020404030301010803" pitchFamily="18" charset="0"/>
                <a:cs typeface="Garamond" panose="02020404030301010803" pitchFamily="18" charset="0"/>
              </a:rPr>
              <a:t>)</a:t>
            </a:r>
            <a:endParaRPr lang="en-CA" sz="1200" b="0" dirty="0">
              <a:solidFill>
                <a:srgbClr val="254776"/>
              </a:solidFill>
              <a:latin typeface="Helvetica" pitchFamily="2" charset="0"/>
              <a:ea typeface="Garamond" panose="02020404030301010803" pitchFamily="18" charset="0"/>
              <a:cs typeface="Garamond" panose="02020404030301010803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CFEDE11-ABC4-2DE6-06CA-66F6F4DEE7E2}"/>
              </a:ext>
            </a:extLst>
          </p:cNvPr>
          <p:cNvSpPr txBox="1"/>
          <p:nvPr/>
        </p:nvSpPr>
        <p:spPr>
          <a:xfrm>
            <a:off x="2460835" y="4920956"/>
            <a:ext cx="962025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CA" sz="1300" b="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El </a:t>
            </a:r>
            <a:r>
              <a:rPr lang="en-CA" sz="1300" b="1" dirty="0" err="1">
                <a:solidFill>
                  <a:srgbClr val="254776"/>
                </a:solidFill>
                <a:latin typeface="Helvetica" pitchFamily="2" charset="0"/>
                <a:sym typeface="Arial"/>
              </a:rPr>
              <a:t>si</a:t>
            </a:r>
            <a:r>
              <a:rPr lang="en-CA" sz="1300" b="1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stema</a:t>
            </a:r>
            <a:r>
              <a:rPr lang="en-CA" sz="1300" b="1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de </a:t>
            </a:r>
            <a:r>
              <a:rPr lang="en-CA" sz="1300" b="1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investigación</a:t>
            </a:r>
            <a:r>
              <a:rPr lang="en-CA" sz="1300" b="1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</a:t>
            </a:r>
            <a:r>
              <a:rPr lang="en-CA" sz="13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tiende</a:t>
            </a:r>
            <a:r>
              <a:rPr lang="en-CA" sz="13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a </a:t>
            </a:r>
            <a:r>
              <a:rPr lang="en-CA" sz="13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enfocarse</a:t>
            </a:r>
            <a:r>
              <a:rPr lang="en-CA" sz="13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</a:t>
            </a:r>
            <a:r>
              <a:rPr lang="en-CA" sz="13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en</a:t>
            </a:r>
            <a:r>
              <a:rPr lang="en-CA" sz="13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</a:t>
            </a:r>
            <a:r>
              <a:rPr lang="en-CA" sz="13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crear</a:t>
            </a:r>
            <a:r>
              <a:rPr lang="en-CA" sz="13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</a:t>
            </a:r>
            <a:r>
              <a:rPr lang="en-CA" sz="13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conocimiento</a:t>
            </a:r>
            <a:r>
              <a:rPr lang="en-CA" sz="13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generalizable y a </a:t>
            </a:r>
            <a:r>
              <a:rPr lang="en-CA" sz="13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medir</a:t>
            </a:r>
            <a:r>
              <a:rPr lang="en-CA" sz="13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</a:t>
            </a:r>
            <a:r>
              <a:rPr lang="en-CA" sz="13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el</a:t>
            </a:r>
            <a:r>
              <a:rPr lang="en-CA" sz="13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</a:t>
            </a:r>
            <a:r>
              <a:rPr lang="en-CA" sz="13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éxito</a:t>
            </a:r>
            <a:r>
              <a:rPr lang="en-CA" sz="13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con </a:t>
            </a:r>
            <a:r>
              <a:rPr lang="en-CA" sz="13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becas</a:t>
            </a:r>
            <a:r>
              <a:rPr lang="en-CA" sz="13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y </a:t>
            </a:r>
            <a:r>
              <a:rPr lang="en-CA" sz="13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publicaciones</a:t>
            </a:r>
            <a:r>
              <a:rPr lang="en-CA" sz="13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</a:t>
            </a:r>
            <a:r>
              <a:rPr lang="en-CA" sz="13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revisadas</a:t>
            </a:r>
            <a:r>
              <a:rPr lang="en-CA" sz="13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</a:t>
            </a:r>
            <a:r>
              <a:rPr lang="en-CA" sz="13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por</a:t>
            </a:r>
            <a:r>
              <a:rPr lang="en-CA" sz="13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pares </a:t>
            </a:r>
            <a:r>
              <a:rPr lang="en-CA" sz="12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(</a:t>
            </a:r>
            <a:r>
              <a:rPr lang="en-CA" sz="12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aunque</a:t>
            </a:r>
            <a:r>
              <a:rPr lang="en-CA" sz="12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</a:t>
            </a:r>
            <a:r>
              <a:rPr lang="en-CA" sz="12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esto</a:t>
            </a:r>
            <a:r>
              <a:rPr lang="en-CA" sz="12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</a:t>
            </a:r>
            <a:r>
              <a:rPr lang="en-CA" sz="12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está</a:t>
            </a:r>
            <a:r>
              <a:rPr lang="en-CA" sz="12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</a:t>
            </a:r>
            <a:r>
              <a:rPr lang="en-CA" sz="12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empezando</a:t>
            </a:r>
            <a:r>
              <a:rPr lang="en-CA" sz="12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a </a:t>
            </a:r>
            <a:r>
              <a:rPr lang="en-CA" sz="12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cambiar</a:t>
            </a:r>
            <a:r>
              <a:rPr lang="en-CA" sz="12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dada la </a:t>
            </a:r>
            <a:r>
              <a:rPr lang="en-CA" sz="12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Declaración</a:t>
            </a:r>
            <a:r>
              <a:rPr lang="en-CA" sz="12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</a:t>
            </a:r>
            <a:r>
              <a:rPr lang="en-CA" sz="12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sobre</a:t>
            </a:r>
            <a:r>
              <a:rPr lang="en-CA" sz="12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la </a:t>
            </a:r>
            <a:r>
              <a:rPr lang="en-CA" sz="12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Evaluación</a:t>
            </a:r>
            <a:r>
              <a:rPr lang="en-CA" sz="12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de la Investigación)</a:t>
            </a:r>
            <a:endParaRPr lang="en-CA" sz="1200" b="0" i="0" u="none" strike="noStrike" cap="none" spc="0" baseline="0" dirty="0">
              <a:solidFill>
                <a:srgbClr val="254776"/>
              </a:solidFill>
              <a:effectLst/>
              <a:uFillTx/>
              <a:latin typeface="Helvetica" pitchFamily="2" charset="0"/>
              <a:ea typeface="+mn-ea"/>
              <a:cs typeface="+mn-cs"/>
              <a:sym typeface="Arial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E122AE4-2AE0-6F26-2FBA-D298FE73752E}"/>
              </a:ext>
            </a:extLst>
          </p:cNvPr>
          <p:cNvSpPr txBox="1"/>
          <p:nvPr/>
        </p:nvSpPr>
        <p:spPr>
          <a:xfrm>
            <a:off x="2599045" y="5669576"/>
            <a:ext cx="9372600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CA" sz="1300" b="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El </a:t>
            </a:r>
            <a:r>
              <a:rPr lang="en-CA" sz="1300" b="1" dirty="0" err="1">
                <a:solidFill>
                  <a:srgbClr val="254776"/>
                </a:solidFill>
                <a:latin typeface="Helvetica" pitchFamily="2" charset="0"/>
                <a:sym typeface="Arial"/>
              </a:rPr>
              <a:t>s</a:t>
            </a:r>
            <a:r>
              <a:rPr lang="en-CA" sz="1300" b="1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istema</a:t>
            </a:r>
            <a:r>
              <a:rPr lang="en-CA" sz="1300" b="1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de </a:t>
            </a:r>
            <a:r>
              <a:rPr lang="en-CA" sz="1300" b="1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innovación</a:t>
            </a:r>
            <a:r>
              <a:rPr lang="en-CA" sz="1300" b="1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</a:t>
            </a:r>
            <a:r>
              <a:rPr lang="en-CA" sz="13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tiende</a:t>
            </a:r>
            <a:r>
              <a:rPr lang="en-CA" sz="13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a </a:t>
            </a:r>
            <a:r>
              <a:rPr lang="en-CA" sz="13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enfocarse</a:t>
            </a:r>
            <a:r>
              <a:rPr lang="en-CA" sz="13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</a:t>
            </a:r>
            <a:r>
              <a:rPr lang="en-CA" sz="13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en</a:t>
            </a:r>
            <a:r>
              <a:rPr lang="en-CA" sz="13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</a:t>
            </a:r>
            <a:r>
              <a:rPr lang="en-CA" sz="13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comercializar</a:t>
            </a:r>
            <a:r>
              <a:rPr lang="en-CA" sz="13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</a:t>
            </a:r>
            <a:r>
              <a:rPr lang="en-CA" sz="13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productos</a:t>
            </a:r>
            <a:r>
              <a:rPr lang="en-CA" sz="13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y </a:t>
            </a:r>
            <a:r>
              <a:rPr lang="en-CA" sz="13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procesos</a:t>
            </a:r>
            <a:r>
              <a:rPr lang="en-CA" sz="13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y a </a:t>
            </a:r>
            <a:r>
              <a:rPr lang="en-CA" sz="13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medir</a:t>
            </a:r>
            <a:r>
              <a:rPr lang="en-CA" sz="13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</a:t>
            </a:r>
            <a:r>
              <a:rPr lang="en-CA" sz="13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el</a:t>
            </a:r>
            <a:r>
              <a:rPr lang="en-CA" sz="13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</a:t>
            </a:r>
            <a:r>
              <a:rPr lang="en-CA" sz="13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éxito</a:t>
            </a:r>
            <a:r>
              <a:rPr lang="en-CA" sz="1300" i="0" u="none" strike="noStrike" cap="none" spc="0" baseline="0" dirty="0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 con </a:t>
            </a:r>
            <a:r>
              <a:rPr lang="en-CA" sz="1300" i="0" u="none" strike="noStrike" cap="none" spc="0" baseline="0" dirty="0" err="1">
                <a:solidFill>
                  <a:srgbClr val="254776"/>
                </a:solidFill>
                <a:effectLst/>
                <a:uFillTx/>
                <a:latin typeface="Helvetica" pitchFamily="2" charset="0"/>
                <a:ea typeface="+mn-ea"/>
                <a:cs typeface="+mn-cs"/>
                <a:sym typeface="Arial"/>
              </a:rPr>
              <a:t>ingresos</a:t>
            </a:r>
            <a:endParaRPr lang="en-GB" sz="1300" b="0" i="0" u="none" strike="noStrike" cap="none" spc="0" baseline="0" dirty="0">
              <a:solidFill>
                <a:srgbClr val="254776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F7E21B-19CA-2C7A-2274-CAA3A36D5911}"/>
              </a:ext>
            </a:extLst>
          </p:cNvPr>
          <p:cNvSpPr txBox="1">
            <a:spLocks/>
          </p:cNvSpPr>
          <p:nvPr/>
        </p:nvSpPr>
        <p:spPr>
          <a:xfrm>
            <a:off x="227215" y="133725"/>
            <a:ext cx="876202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defTabSz="914400" hangingPunct="0">
              <a:spcBef>
                <a:spcPts val="0"/>
              </a:spcBef>
              <a:defRPr/>
            </a:pPr>
            <a:r>
              <a:rPr lang="en-CA" b="1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1.0</a:t>
            </a:r>
            <a:r>
              <a:rPr lang="en-CA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Realizar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evaluaciones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rápidas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de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sistemas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de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apoyo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al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uso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de la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evidencia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(RESSAs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por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sus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siglas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en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inglés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)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comienza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con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una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comprensión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sólida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del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concepto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de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sistema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local de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apoyo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al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uso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de la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evidencia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y de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cómo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este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difiere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de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sistemas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de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innovación</a:t>
            </a:r>
            <a:r>
              <a:rPr lang="en-CA" sz="1400" kern="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y de </a:t>
            </a:r>
            <a:r>
              <a:rPr lang="en-CA" sz="1400" kern="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investigación</a:t>
            </a:r>
            <a:endParaRPr lang="en-CA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DFA7B0-F3FB-5626-81CB-06A2574291D9}"/>
              </a:ext>
            </a:extLst>
          </p:cNvPr>
          <p:cNvSpPr txBox="1"/>
          <p:nvPr/>
        </p:nvSpPr>
        <p:spPr>
          <a:xfrm>
            <a:off x="8140891" y="1032847"/>
            <a:ext cx="40511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050" i="1" dirty="0">
                <a:solidFill>
                  <a:srgbClr val="254776"/>
                </a:solidFill>
              </a:rPr>
              <a:t>Nota: La versión complete está disponible en Actualización 2023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DB1ECD-6631-E3DF-C611-CEF35A52FB64}"/>
              </a:ext>
            </a:extLst>
          </p:cNvPr>
          <p:cNvSpPr txBox="1"/>
          <p:nvPr/>
        </p:nvSpPr>
        <p:spPr>
          <a:xfrm>
            <a:off x="8254635" y="6325161"/>
            <a:ext cx="3937365" cy="5786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© 2023 McMaster University.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Todos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derechos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reservados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. Este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trabajo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esta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́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licenciado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bajo la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licencia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Creative Commons Attribution-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NonCommercial-ShareAlike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4.0 International License.. </a:t>
            </a:r>
          </a:p>
          <a:p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728045"/>
      </p:ext>
    </p:extLst>
  </p:cSld>
  <p:clrMapOvr>
    <a:masterClrMapping/>
  </p:clrMapOvr>
</p:sld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33707</TotalTime>
  <Words>438</Words>
  <Application>Microsoft Macintosh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Courier New</vt:lpstr>
      <vt:lpstr>Helvetica</vt:lpstr>
      <vt:lpstr>Roboto</vt:lpstr>
      <vt:lpstr>McMaster Brighter World Theme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409</cp:revision>
  <cp:lastPrinted>2017-06-06T20:04:49Z</cp:lastPrinted>
  <dcterms:created xsi:type="dcterms:W3CDTF">2017-04-21T15:41:45Z</dcterms:created>
  <dcterms:modified xsi:type="dcterms:W3CDTF">2023-03-10T19:16:24Z</dcterms:modified>
</cp:coreProperties>
</file>