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
  </p:notesMasterIdLst>
  <p:sldIdLst>
    <p:sldId id="1071" r:id="rId2"/>
  </p:sldIdLst>
  <p:sldSz cx="12192000" cy="6858000"/>
  <p:notesSz cx="6858000" cy="9144000"/>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FEB714"/>
    <a:srgbClr val="FFC057"/>
    <a:srgbClr val="6AA855"/>
    <a:srgbClr val="CC76A6"/>
    <a:srgbClr val="6FC0D3"/>
    <a:srgbClr val="8DD2E5"/>
    <a:srgbClr val="8DC758"/>
    <a:srgbClr val="99CC67"/>
    <a:srgbClr val="E7EDF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99" autoAdjust="0"/>
    <p:restoredTop sz="95707" autoAdjust="0"/>
  </p:normalViewPr>
  <p:slideViewPr>
    <p:cSldViewPr snapToGrid="0" snapToObjects="1">
      <p:cViewPr varScale="1">
        <p:scale>
          <a:sx n="128" d="100"/>
          <a:sy n="128" d="100"/>
        </p:scale>
        <p:origin x="464" y="184"/>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2/10/23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321294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cstate="email">
            <a:alphaModFix amt="10000"/>
            <a:extLst>
              <a:ext uri="{28A0092B-C50C-407E-A947-70E740481C1C}">
                <a14:useLocalDpi xmlns:a14="http://schemas.microsoft.com/office/drawing/2010/main"/>
              </a:ext>
            </a:extLst>
          </a:blip>
          <a:srcRect/>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6" cstate="email">
            <a:grayscl/>
            <a:extLst>
              <a:ext uri="{28A0092B-C50C-407E-A947-70E740481C1C}">
                <a14:useLocalDpi xmlns:a14="http://schemas.microsoft.com/office/drawing/2010/main"/>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7" cstate="email">
            <a:grayscl/>
            <a:extLst>
              <a:ext uri="{28A0092B-C50C-407E-A947-70E740481C1C}">
                <a14:useLocalDpi xmlns:a14="http://schemas.microsoft.com/office/drawing/2010/main"/>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8" cstate="email">
            <a:grayscl/>
            <a:extLst>
              <a:ext uri="{28A0092B-C50C-407E-A947-70E740481C1C}">
                <a14:useLocalDpi xmlns:a14="http://schemas.microsoft.com/office/drawing/2010/main"/>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2" r:id="rId4"/>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9C38AE5F-99C6-CD0A-2DB7-0531942C849E}"/>
              </a:ext>
            </a:extLst>
          </p:cNvPr>
          <p:cNvSpPr txBox="1"/>
          <p:nvPr/>
        </p:nvSpPr>
        <p:spPr>
          <a:xfrm>
            <a:off x="5036671" y="4029917"/>
            <a:ext cx="7132192" cy="2523768"/>
          </a:xfrm>
          <a:prstGeom prst="rect">
            <a:avLst/>
          </a:prstGeom>
          <a:noFill/>
        </p:spPr>
        <p:txBody>
          <a:bodyPr wrap="square">
            <a:spAutoFit/>
          </a:bodyPr>
          <a:lstStyle/>
          <a:p>
            <a:pPr marL="177800" marR="0" lvl="0" algn="l" defTabSz="609585" rtl="0" eaLnBrk="1" fontAlgn="auto" latinLnBrk="0" hangingPunct="1">
              <a:lnSpc>
                <a:spcPct val="100000"/>
              </a:lnSpc>
              <a:spcBef>
                <a:spcPts val="0"/>
              </a:spcBef>
              <a:spcAft>
                <a:spcPts val="0"/>
              </a:spcAft>
              <a:buClrTx/>
              <a:buSzTx/>
              <a:tabLst/>
              <a:defRPr/>
            </a:pPr>
            <a:r>
              <a:rPr lang="en-CA" sz="1700" dirty="0">
                <a:solidFill>
                  <a:srgbClr val="254776"/>
                </a:solidFill>
                <a:latin typeface="Arial" panose="020B0604020202020204" pitchFamily="34" charset="0"/>
                <a:cs typeface="Arial" panose="020B0604020202020204" pitchFamily="34" charset="0"/>
              </a:rPr>
              <a:t>Underpinning these three priorities is the growing recognition of how evidence can be used to address societal challenges </a:t>
            </a:r>
          </a:p>
          <a:p>
            <a:pPr marL="177800" marR="0" lvl="0" algn="l" defTabSz="609585" rtl="0" eaLnBrk="1" fontAlgn="auto" latinLnBrk="0" hangingPunct="1">
              <a:lnSpc>
                <a:spcPct val="100000"/>
              </a:lnSpc>
              <a:spcBef>
                <a:spcPts val="0"/>
              </a:spcBef>
              <a:spcAft>
                <a:spcPts val="0"/>
              </a:spcAft>
              <a:buClrTx/>
              <a:buSzTx/>
              <a:tabLst/>
              <a:defRPr/>
            </a:pPr>
            <a:r>
              <a:rPr lang="en-CA" sz="1300" dirty="0">
                <a:solidFill>
                  <a:srgbClr val="254776"/>
                </a:solidFill>
                <a:latin typeface="Arial" panose="020B0604020202020204" pitchFamily="34" charset="0"/>
                <a:cs typeface="Arial" panose="020B0604020202020204" pitchFamily="34" charset="0"/>
              </a:rPr>
              <a:t>(as well as about the many other steps needed to support citizens)</a:t>
            </a:r>
          </a:p>
          <a:p>
            <a:pPr marL="177800" marR="0" lvl="0" algn="l" defTabSz="609585" rtl="0" eaLnBrk="1" fontAlgn="auto" latinLnBrk="0" hangingPunct="1">
              <a:lnSpc>
                <a:spcPct val="100000"/>
              </a:lnSpc>
              <a:spcBef>
                <a:spcPts val="0"/>
              </a:spcBef>
              <a:spcAft>
                <a:spcPts val="0"/>
              </a:spcAft>
              <a:buClrTx/>
              <a:buSzTx/>
              <a:tabLst/>
              <a:defRPr/>
            </a:pPr>
            <a:endParaRPr lang="en-CA" sz="600" dirty="0">
              <a:solidFill>
                <a:srgbClr val="254776"/>
              </a:solidFill>
              <a:latin typeface="Arial" panose="020B0604020202020204" pitchFamily="34" charset="0"/>
              <a:cs typeface="Arial" panose="020B0604020202020204" pitchFamily="34" charset="0"/>
            </a:endParaRPr>
          </a:p>
          <a:p>
            <a:pPr marL="463550" indent="-285750">
              <a:buFont typeface="Arial" panose="020B0604020202020204" pitchFamily="34" charset="0"/>
              <a:buChar char="•"/>
              <a:defRPr/>
            </a:pPr>
            <a:r>
              <a:rPr lang="en-CA" sz="1100" dirty="0">
                <a:solidFill>
                  <a:srgbClr val="254776"/>
                </a:solidFill>
                <a:latin typeface="Arial" panose="020B0604020202020204" pitchFamily="34" charset="0"/>
                <a:cs typeface="Arial" panose="020B0604020202020204" pitchFamily="34" charset="0"/>
              </a:rPr>
              <a:t>Respond to decision-makers’ questions </a:t>
            </a:r>
            <a:r>
              <a:rPr lang="en-US" sz="1100" dirty="0">
                <a:solidFill>
                  <a:srgbClr val="254776"/>
                </a:solidFill>
                <a:latin typeface="Arial" panose="020B0604020202020204" pitchFamily="34" charset="0"/>
                <a:cs typeface="Arial" panose="020B0604020202020204" pitchFamily="34" charset="0"/>
              </a:rPr>
              <a:t>with the right mix of forms of evidence (versus select forms of evidence) </a:t>
            </a:r>
            <a:endParaRPr lang="en-US" sz="1100" b="1" dirty="0">
              <a:solidFill>
                <a:srgbClr val="254776"/>
              </a:solidFill>
              <a:latin typeface="Arial" panose="020B0604020202020204" pitchFamily="34" charset="0"/>
              <a:cs typeface="Arial" panose="020B0604020202020204" pitchFamily="34" charset="0"/>
              <a:sym typeface="Wingdings" panose="05000000000000000000" pitchFamily="2" charset="2"/>
            </a:endParaRPr>
          </a:p>
          <a:p>
            <a:pPr marL="719138" lvl="1" indent="-271463">
              <a:buFont typeface="Courier New" panose="02070309020205020404" pitchFamily="49" charset="0"/>
              <a:buChar char="o"/>
              <a:defRPr/>
            </a:pPr>
            <a:r>
              <a:rPr lang="en-CA" sz="1100" dirty="0">
                <a:solidFill>
                  <a:srgbClr val="254776"/>
                </a:solidFill>
                <a:latin typeface="Arial" panose="020B0604020202020204" pitchFamily="34" charset="0"/>
                <a:cs typeface="Arial" panose="020B0604020202020204" pitchFamily="34" charset="0"/>
              </a:rPr>
              <a:t>Match the forms of domestic evidence to the right step in the decision-making process</a:t>
            </a:r>
          </a:p>
          <a:p>
            <a:pPr marL="719138" lvl="1" indent="-271463">
              <a:buFont typeface="Courier New" panose="02070309020205020404" pitchFamily="49" charset="0"/>
              <a:buChar char="o"/>
              <a:defRPr/>
            </a:pPr>
            <a:r>
              <a:rPr lang="en-CA" sz="1100" dirty="0">
                <a:solidFill>
                  <a:srgbClr val="254776"/>
                </a:solidFill>
                <a:latin typeface="Arial" panose="020B0604020202020204" pitchFamily="34" charset="0"/>
                <a:cs typeface="Arial" panose="020B0604020202020204" pitchFamily="34" charset="0"/>
              </a:rPr>
              <a:t>Combine </a:t>
            </a:r>
            <a:r>
              <a:rPr lang="en-US" sz="1100" dirty="0">
                <a:solidFill>
                  <a:srgbClr val="254776"/>
                </a:solidFill>
                <a:latin typeface="Arial" panose="020B0604020202020204" pitchFamily="34" charset="0"/>
                <a:cs typeface="Arial" panose="020B0604020202020204" pitchFamily="34" charset="0"/>
              </a:rPr>
              <a:t>domestic evidence (what has been learned in our country) and global evidence (what has been learned from around the world, including how it varies by groups and contexts), the latter of which is enabled by the global evidence architecture (e.g., Campbell and Cochrane)</a:t>
            </a:r>
          </a:p>
          <a:p>
            <a:pPr marL="463550" indent="-285750">
              <a:buFont typeface="Arial" panose="020B0604020202020204" pitchFamily="34" charset="0"/>
              <a:buChar char="•"/>
              <a:defRPr/>
            </a:pPr>
            <a:r>
              <a:rPr lang="en-US" sz="1100" dirty="0">
                <a:solidFill>
                  <a:srgbClr val="254776"/>
                </a:solidFill>
                <a:latin typeface="Arial" panose="020B0604020202020204" pitchFamily="34" charset="0"/>
                <a:cs typeface="Arial" panose="020B0604020202020204" pitchFamily="34" charset="0"/>
              </a:rPr>
              <a:t>Embed evidence in cycles of rapid learning and improvement</a:t>
            </a:r>
            <a:endParaRPr lang="en-US" sz="1100" b="1" dirty="0">
              <a:solidFill>
                <a:srgbClr val="254776"/>
              </a:solidFill>
              <a:latin typeface="Arial" panose="020B0604020202020204" pitchFamily="34" charset="0"/>
              <a:cs typeface="Arial" panose="020B0604020202020204" pitchFamily="34" charset="0"/>
              <a:sym typeface="Wingdings" panose="05000000000000000000" pitchFamily="2" charset="2"/>
            </a:endParaRPr>
          </a:p>
          <a:p>
            <a:pPr marL="463550" indent="-285750">
              <a:buFont typeface="Arial" panose="020B0604020202020204" pitchFamily="34" charset="0"/>
              <a:buChar char="•"/>
              <a:defRPr/>
            </a:pPr>
            <a:r>
              <a:rPr lang="en-US" sz="1100" dirty="0">
                <a:solidFill>
                  <a:srgbClr val="254776"/>
                </a:solidFill>
                <a:latin typeface="Arial" panose="020B0604020202020204" pitchFamily="34" charset="0"/>
                <a:cs typeface="Arial" panose="020B0604020202020204" pitchFamily="34" charset="0"/>
              </a:rPr>
              <a:t>Use ‘best evidence’ (versus ‘other things’)</a:t>
            </a:r>
            <a:endParaRPr lang="en-US" sz="1100" b="1" dirty="0">
              <a:solidFill>
                <a:srgbClr val="254776"/>
              </a:solidFill>
              <a:latin typeface="Arial" panose="020B0604020202020204" pitchFamily="34" charset="0"/>
              <a:cs typeface="Arial" panose="020B0604020202020204" pitchFamily="34" charset="0"/>
              <a:sym typeface="Wingdings" panose="05000000000000000000" pitchFamily="2" charset="2"/>
            </a:endParaRPr>
          </a:p>
          <a:p>
            <a:pPr marL="463550" indent="-285750">
              <a:buFont typeface="Arial" panose="020B0604020202020204" pitchFamily="34" charset="0"/>
              <a:buChar char="•"/>
              <a:defRPr/>
            </a:pPr>
            <a:endParaRPr kumimoji="0" lang="en-CA" sz="1300" b="1"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6700">
              <a:buFont typeface="Courier New" panose="02070309020205020404" pitchFamily="49" charset="0"/>
              <a:buChar char="o"/>
              <a:defRPr/>
            </a:pPr>
            <a:endParaRPr kumimoji="0" lang="en-CA" sz="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3" name="TextBox 2">
            <a:extLst>
              <a:ext uri="{FF2B5EF4-FFF2-40B4-BE49-F238E27FC236}">
                <a16:creationId xmlns:a16="http://schemas.microsoft.com/office/drawing/2014/main" id="{2EF3C2C0-3406-CF4F-7543-B2F83D9C5BB6}"/>
              </a:ext>
            </a:extLst>
          </p:cNvPr>
          <p:cNvSpPr txBox="1"/>
          <p:nvPr/>
        </p:nvSpPr>
        <p:spPr>
          <a:xfrm>
            <a:off x="15607" y="1336650"/>
            <a:ext cx="4886741" cy="2877711"/>
          </a:xfrm>
          <a:prstGeom prst="rect">
            <a:avLst/>
          </a:prstGeom>
          <a:noFill/>
        </p:spPr>
        <p:txBody>
          <a:bodyPr wrap="square">
            <a:spAutoFit/>
          </a:bodyPr>
          <a:lstStyle/>
          <a:p>
            <a:pPr marL="177800" marR="0" lvl="0" indent="0" algn="l" defTabSz="609585" rtl="0" eaLnBrk="1" fontAlgn="auto" latinLnBrk="0" hangingPunct="1">
              <a:lnSpc>
                <a:spcPct val="100000"/>
              </a:lnSpc>
              <a:spcBef>
                <a:spcPts val="0"/>
              </a:spcBef>
              <a:spcAft>
                <a:spcPts val="0"/>
              </a:spcAft>
              <a:buClrTx/>
              <a:buSzTx/>
              <a:buFontTx/>
              <a:buNone/>
              <a:tabLst/>
              <a:defRPr/>
            </a:pPr>
            <a:r>
              <a:rPr kumimoji="0" lang="en-CA" sz="17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One year since the publication of the report </a:t>
            </a:r>
            <a:r>
              <a:rPr kumimoji="0" lang="en-CA" sz="13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(which is now available in seven language and in multiple formats)</a:t>
            </a:r>
          </a:p>
          <a:p>
            <a:pPr marL="177800" marR="0" lvl="0" indent="0" algn="l" defTabSz="609585" rtl="0" eaLnBrk="1" fontAlgn="auto" latinLnBrk="0" hangingPunct="1">
              <a:lnSpc>
                <a:spcPct val="100000"/>
              </a:lnSpc>
              <a:spcBef>
                <a:spcPts val="0"/>
              </a:spcBef>
              <a:spcAft>
                <a:spcPts val="0"/>
              </a:spcAft>
              <a:buClrTx/>
              <a:buSzTx/>
              <a:buFontTx/>
              <a:buNone/>
              <a:tabLst/>
              <a:defRPr/>
            </a:pPr>
            <a:endParaRPr kumimoji="0" lang="en-CA" sz="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While government policymakers in some countries (like newly elected ones in some Latin American countries) are open to new approaches to decision-making and evidence use, many </a:t>
            </a: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policymakers, organizational leaders and professionals have largely returned to pre-pandemic approaches</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While some funders and </a:t>
            </a:r>
            <a:r>
              <a:rPr lang="en-CA" sz="1100" dirty="0">
                <a:solidFill>
                  <a:srgbClr val="254776"/>
                </a:solidFill>
                <a:latin typeface="Arial" panose="020B0604020202020204" pitchFamily="34" charset="0"/>
                <a:cs typeface="Arial" panose="020B0604020202020204" pitchFamily="34" charset="0"/>
              </a:rPr>
              <a:t>donors and some </a:t>
            </a: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impact-oriented evidence producers have piloted </a:t>
            </a:r>
            <a:r>
              <a:rPr lang="en-CA" sz="1100" dirty="0">
                <a:solidFill>
                  <a:srgbClr val="254776"/>
                </a:solidFill>
                <a:latin typeface="Arial" panose="020B0604020202020204" pitchFamily="34" charset="0"/>
                <a:cs typeface="Arial" panose="020B0604020202020204" pitchFamily="34" charset="0"/>
              </a:rPr>
              <a:t>coordination mechanisms, many evidence producers </a:t>
            </a: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continue to operate without coordination and to generate significant research waste </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CA" sz="11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While many citizens have become more aware of the potential value of evidence, many others have become more distrustful of decision-makers and evidence</a:t>
            </a:r>
            <a:endParaRPr kumimoji="0" lang="en-CA" sz="7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2" name="Title 14">
            <a:extLst>
              <a:ext uri="{FF2B5EF4-FFF2-40B4-BE49-F238E27FC236}">
                <a16:creationId xmlns:a16="http://schemas.microsoft.com/office/drawing/2014/main" id="{84EECF26-E903-39C5-DC35-C5602C649EA3}"/>
              </a:ext>
            </a:extLst>
          </p:cNvPr>
          <p:cNvSpPr txBox="1">
            <a:spLocks/>
          </p:cNvSpPr>
          <p:nvPr/>
        </p:nvSpPr>
        <p:spPr>
          <a:xfrm>
            <a:off x="267858" y="97077"/>
            <a:ext cx="8619154" cy="1006368"/>
          </a:xfrm>
          <a:prstGeom prst="rect">
            <a:avLst/>
          </a:prstGeom>
        </p:spPr>
        <p:txBody>
          <a:bodyPr vert="horz" lIns="91440" tIns="45720" rIns="91440" bIns="45720" rtlCol="0" anchor="ctr">
            <a:normAutofit/>
          </a:bodyPr>
          <a:lst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a:lstStyle>
          <a:p>
            <a:pPr defTabSz="914400" hangingPunct="0">
              <a:spcBef>
                <a:spcPts val="0"/>
              </a:spcBef>
              <a:defRPr/>
            </a:pPr>
            <a:r>
              <a:rPr lang="en-CA" b="1" kern="0" dirty="0">
                <a:solidFill>
                  <a:srgbClr val="234776"/>
                </a:solidFill>
                <a:latin typeface="Arial"/>
                <a:cs typeface="Arial" panose="020B0604020202020204" pitchFamily="34" charset="0"/>
                <a:sym typeface="Arial"/>
              </a:rPr>
              <a:t>0</a:t>
            </a:r>
            <a:r>
              <a:rPr lang="en-CA" b="1" u="none" kern="0" dirty="0">
                <a:solidFill>
                  <a:srgbClr val="234776"/>
                </a:solidFill>
                <a:latin typeface="Arial"/>
                <a:cs typeface="Arial" panose="020B0604020202020204" pitchFamily="34" charset="0"/>
                <a:sym typeface="Arial"/>
              </a:rPr>
              <a:t>.0</a:t>
            </a:r>
            <a:r>
              <a:rPr lang="en-CA" u="none" kern="0" dirty="0">
                <a:solidFill>
                  <a:srgbClr val="234776"/>
                </a:solidFill>
                <a:latin typeface="Arial"/>
                <a:cs typeface="Arial" panose="020B0604020202020204" pitchFamily="34" charset="0"/>
                <a:sym typeface="Arial"/>
              </a:rPr>
              <a:t> Introduction</a:t>
            </a:r>
            <a:endParaRPr lang="en-CA" kern="0" dirty="0">
              <a:solidFill>
                <a:srgbClr val="FF0000"/>
              </a:solidFill>
              <a:latin typeface="Arial"/>
              <a:cs typeface="Arial" panose="020B0604020202020204" pitchFamily="34" charset="0"/>
              <a:sym typeface="Arial"/>
            </a:endParaRPr>
          </a:p>
        </p:txBody>
      </p:sp>
      <p:pic>
        <p:nvPicPr>
          <p:cNvPr id="20" name="Picture 19">
            <a:extLst>
              <a:ext uri="{FF2B5EF4-FFF2-40B4-BE49-F238E27FC236}">
                <a16:creationId xmlns:a16="http://schemas.microsoft.com/office/drawing/2014/main" id="{4D69451A-716E-7A07-90FC-CEC9F8FB09CA}"/>
              </a:ext>
            </a:extLst>
          </p:cNvPr>
          <p:cNvPicPr>
            <a:picLocks noChangeAspect="1"/>
          </p:cNvPicPr>
          <p:nvPr/>
        </p:nvPicPr>
        <p:blipFill>
          <a:blip r:embed="rId3">
            <a:alphaModFix amt="70000"/>
          </a:blip>
          <a:stretch>
            <a:fillRect/>
          </a:stretch>
        </p:blipFill>
        <p:spPr>
          <a:xfrm>
            <a:off x="5379005" y="1279871"/>
            <a:ext cx="6539191" cy="860950"/>
          </a:xfrm>
          <a:prstGeom prst="rect">
            <a:avLst/>
          </a:prstGeom>
        </p:spPr>
      </p:pic>
      <p:grpSp>
        <p:nvGrpSpPr>
          <p:cNvPr id="7" name="Group 6">
            <a:extLst>
              <a:ext uri="{FF2B5EF4-FFF2-40B4-BE49-F238E27FC236}">
                <a16:creationId xmlns:a16="http://schemas.microsoft.com/office/drawing/2014/main" id="{E31F2443-206B-90B3-7437-EE8D95BE5A20}"/>
              </a:ext>
            </a:extLst>
          </p:cNvPr>
          <p:cNvGrpSpPr/>
          <p:nvPr/>
        </p:nvGrpSpPr>
        <p:grpSpPr>
          <a:xfrm>
            <a:off x="5253921" y="1297243"/>
            <a:ext cx="810042" cy="828000"/>
            <a:chOff x="6046400" y="1267766"/>
            <a:chExt cx="867191" cy="867191"/>
          </a:xfrm>
        </p:grpSpPr>
        <p:sp>
          <p:nvSpPr>
            <p:cNvPr id="6" name="Oval 5">
              <a:extLst>
                <a:ext uri="{FF2B5EF4-FFF2-40B4-BE49-F238E27FC236}">
                  <a16:creationId xmlns:a16="http://schemas.microsoft.com/office/drawing/2014/main" id="{A4EA6E5F-DCE4-06C3-836C-B87415E20038}"/>
                </a:ext>
              </a:extLst>
            </p:cNvPr>
            <p:cNvSpPr/>
            <p:nvPr/>
          </p:nvSpPr>
          <p:spPr>
            <a:xfrm>
              <a:off x="6070865" y="1304422"/>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1" name="Picture 10" descr="Icon&#10;&#10;Description automatically generated">
              <a:extLst>
                <a:ext uri="{FF2B5EF4-FFF2-40B4-BE49-F238E27FC236}">
                  <a16:creationId xmlns:a16="http://schemas.microsoft.com/office/drawing/2014/main" id="{C6B5EE84-50D7-EAC8-B710-F0E8C8401528}"/>
                </a:ext>
              </a:extLst>
            </p:cNvPr>
            <p:cNvPicPr>
              <a:picLocks noChangeAspect="1"/>
            </p:cNvPicPr>
            <p:nvPr/>
          </p:nvPicPr>
          <p:blipFill>
            <a:blip r:embed="rId4" cstate="email">
              <a:alphaModFix amt="70000"/>
              <a:extLst>
                <a:ext uri="{28A0092B-C50C-407E-A947-70E740481C1C}">
                  <a14:useLocalDpi xmlns:a14="http://schemas.microsoft.com/office/drawing/2010/main"/>
                </a:ext>
              </a:extLst>
            </a:blip>
            <a:stretch>
              <a:fillRect/>
            </a:stretch>
          </p:blipFill>
          <p:spPr>
            <a:xfrm>
              <a:off x="6046400" y="1267766"/>
              <a:ext cx="867191" cy="867191"/>
            </a:xfrm>
            <a:prstGeom prst="rect">
              <a:avLst/>
            </a:prstGeom>
          </p:spPr>
        </p:pic>
      </p:grpSp>
      <p:pic>
        <p:nvPicPr>
          <p:cNvPr id="22" name="Picture 21">
            <a:extLst>
              <a:ext uri="{FF2B5EF4-FFF2-40B4-BE49-F238E27FC236}">
                <a16:creationId xmlns:a16="http://schemas.microsoft.com/office/drawing/2014/main" id="{E05D0F81-2C46-AE39-F7A1-ED32EEA3E1CD}"/>
              </a:ext>
            </a:extLst>
          </p:cNvPr>
          <p:cNvPicPr>
            <a:picLocks noChangeAspect="1"/>
          </p:cNvPicPr>
          <p:nvPr/>
        </p:nvPicPr>
        <p:blipFill>
          <a:blip r:embed="rId5">
            <a:alphaModFix amt="70000"/>
          </a:blip>
          <a:stretch>
            <a:fillRect/>
          </a:stretch>
        </p:blipFill>
        <p:spPr>
          <a:xfrm>
            <a:off x="5379005" y="2185269"/>
            <a:ext cx="6539191" cy="860950"/>
          </a:xfrm>
          <a:prstGeom prst="rect">
            <a:avLst/>
          </a:prstGeom>
        </p:spPr>
      </p:pic>
      <p:grpSp>
        <p:nvGrpSpPr>
          <p:cNvPr id="16" name="Group 15">
            <a:extLst>
              <a:ext uri="{FF2B5EF4-FFF2-40B4-BE49-F238E27FC236}">
                <a16:creationId xmlns:a16="http://schemas.microsoft.com/office/drawing/2014/main" id="{57BD695F-B1D3-91AD-93A1-9A8A2BFB2393}"/>
              </a:ext>
            </a:extLst>
          </p:cNvPr>
          <p:cNvGrpSpPr/>
          <p:nvPr/>
        </p:nvGrpSpPr>
        <p:grpSpPr>
          <a:xfrm>
            <a:off x="5253923" y="2191000"/>
            <a:ext cx="808287" cy="826206"/>
            <a:chOff x="6914218" y="2244051"/>
            <a:chExt cx="865312" cy="865312"/>
          </a:xfrm>
        </p:grpSpPr>
        <p:sp>
          <p:nvSpPr>
            <p:cNvPr id="9" name="Oval 8">
              <a:extLst>
                <a:ext uri="{FF2B5EF4-FFF2-40B4-BE49-F238E27FC236}">
                  <a16:creationId xmlns:a16="http://schemas.microsoft.com/office/drawing/2014/main" id="{3BFC5963-F3EE-8DDE-1279-520E6B654EF7}"/>
                </a:ext>
              </a:extLst>
            </p:cNvPr>
            <p:cNvSpPr/>
            <p:nvPr/>
          </p:nvSpPr>
          <p:spPr>
            <a:xfrm>
              <a:off x="6948455" y="2282949"/>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4" name="Picture 13" descr="A picture containing icon&#10;&#10;Description automatically generated">
              <a:extLst>
                <a:ext uri="{FF2B5EF4-FFF2-40B4-BE49-F238E27FC236}">
                  <a16:creationId xmlns:a16="http://schemas.microsoft.com/office/drawing/2014/main" id="{5EAF6142-4A51-23C7-88FC-3876F9FC8777}"/>
                </a:ext>
              </a:extLst>
            </p:cNvPr>
            <p:cNvPicPr>
              <a:picLocks noChangeAspect="1"/>
            </p:cNvPicPr>
            <p:nvPr/>
          </p:nvPicPr>
          <p:blipFill>
            <a:blip r:embed="rId6" cstate="email">
              <a:alphaModFix amt="70000"/>
              <a:extLst>
                <a:ext uri="{28A0092B-C50C-407E-A947-70E740481C1C}">
                  <a14:useLocalDpi xmlns:a14="http://schemas.microsoft.com/office/drawing/2010/main"/>
                </a:ext>
              </a:extLst>
            </a:blip>
            <a:stretch>
              <a:fillRect/>
            </a:stretch>
          </p:blipFill>
          <p:spPr>
            <a:xfrm>
              <a:off x="6914218" y="2244051"/>
              <a:ext cx="865312" cy="865312"/>
            </a:xfrm>
            <a:prstGeom prst="rect">
              <a:avLst/>
            </a:prstGeom>
          </p:spPr>
        </p:pic>
      </p:grpSp>
      <p:pic>
        <p:nvPicPr>
          <p:cNvPr id="24" name="Picture 23">
            <a:extLst>
              <a:ext uri="{FF2B5EF4-FFF2-40B4-BE49-F238E27FC236}">
                <a16:creationId xmlns:a16="http://schemas.microsoft.com/office/drawing/2014/main" id="{B03C815F-EE80-34D8-AF91-D7083833D767}"/>
              </a:ext>
            </a:extLst>
          </p:cNvPr>
          <p:cNvPicPr>
            <a:picLocks noChangeAspect="1"/>
          </p:cNvPicPr>
          <p:nvPr/>
        </p:nvPicPr>
        <p:blipFill>
          <a:blip r:embed="rId7">
            <a:alphaModFix amt="70000"/>
          </a:blip>
          <a:stretch>
            <a:fillRect/>
          </a:stretch>
        </p:blipFill>
        <p:spPr>
          <a:xfrm>
            <a:off x="5379005" y="3096577"/>
            <a:ext cx="6539191" cy="860950"/>
          </a:xfrm>
          <a:prstGeom prst="rect">
            <a:avLst/>
          </a:prstGeom>
        </p:spPr>
      </p:pic>
      <p:grpSp>
        <p:nvGrpSpPr>
          <p:cNvPr id="13" name="Group 12">
            <a:extLst>
              <a:ext uri="{FF2B5EF4-FFF2-40B4-BE49-F238E27FC236}">
                <a16:creationId xmlns:a16="http://schemas.microsoft.com/office/drawing/2014/main" id="{DD715887-9898-AA50-F3D9-3C84888C0E51}"/>
              </a:ext>
            </a:extLst>
          </p:cNvPr>
          <p:cNvGrpSpPr/>
          <p:nvPr/>
        </p:nvGrpSpPr>
        <p:grpSpPr>
          <a:xfrm>
            <a:off x="5253923" y="3090667"/>
            <a:ext cx="808287" cy="826206"/>
            <a:chOff x="5827319" y="2975790"/>
            <a:chExt cx="865312" cy="865312"/>
          </a:xfrm>
        </p:grpSpPr>
        <p:sp>
          <p:nvSpPr>
            <p:cNvPr id="12" name="Oval 11">
              <a:extLst>
                <a:ext uri="{FF2B5EF4-FFF2-40B4-BE49-F238E27FC236}">
                  <a16:creationId xmlns:a16="http://schemas.microsoft.com/office/drawing/2014/main" id="{44FBD33D-0ABA-B23F-7640-2A41F728DC64}"/>
                </a:ext>
              </a:extLst>
            </p:cNvPr>
            <p:cNvSpPr/>
            <p:nvPr/>
          </p:nvSpPr>
          <p:spPr>
            <a:xfrm>
              <a:off x="5863975" y="3012446"/>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7" name="Picture 16" descr="Icon&#10;&#10;Description automatically generated">
              <a:extLst>
                <a:ext uri="{FF2B5EF4-FFF2-40B4-BE49-F238E27FC236}">
                  <a16:creationId xmlns:a16="http://schemas.microsoft.com/office/drawing/2014/main" id="{3BC9797A-55D8-E310-B332-D1AAF40189EC}"/>
                </a:ext>
              </a:extLst>
            </p:cNvPr>
            <p:cNvPicPr>
              <a:picLocks noChangeAspect="1"/>
            </p:cNvPicPr>
            <p:nvPr/>
          </p:nvPicPr>
          <p:blipFill>
            <a:blip r:embed="rId8" cstate="email">
              <a:alphaModFix amt="70000"/>
              <a:extLst>
                <a:ext uri="{28A0092B-C50C-407E-A947-70E740481C1C}">
                  <a14:useLocalDpi xmlns:a14="http://schemas.microsoft.com/office/drawing/2010/main"/>
                </a:ext>
              </a:extLst>
            </a:blip>
            <a:stretch>
              <a:fillRect/>
            </a:stretch>
          </p:blipFill>
          <p:spPr>
            <a:xfrm>
              <a:off x="5827319" y="2975790"/>
              <a:ext cx="865312" cy="865312"/>
            </a:xfrm>
            <a:prstGeom prst="rect">
              <a:avLst/>
            </a:prstGeom>
          </p:spPr>
        </p:pic>
      </p:grpSp>
      <p:sp>
        <p:nvSpPr>
          <p:cNvPr id="15" name="TextBox 14">
            <a:extLst>
              <a:ext uri="{FF2B5EF4-FFF2-40B4-BE49-F238E27FC236}">
                <a16:creationId xmlns:a16="http://schemas.microsoft.com/office/drawing/2014/main" id="{39272B0A-76BF-3BD2-A564-0EDA2AA14A51}"/>
              </a:ext>
            </a:extLst>
          </p:cNvPr>
          <p:cNvSpPr txBox="1"/>
          <p:nvPr/>
        </p:nvSpPr>
        <p:spPr>
          <a:xfrm>
            <a:off x="4413894" y="1515228"/>
            <a:ext cx="7638624" cy="2200602"/>
          </a:xfrm>
          <a:prstGeom prst="rect">
            <a:avLst/>
          </a:prstGeom>
          <a:noFill/>
        </p:spPr>
        <p:txBody>
          <a:bodyPr wrap="square">
            <a:spAutoFit/>
          </a:bodyPr>
          <a:lstStyle/>
          <a:p>
            <a:pPr marL="1396970" lvl="2">
              <a:defRPr/>
            </a:pPr>
            <a:r>
              <a:rPr kumimoji="0" lang="en-US" sz="17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a:t>
            </a: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Formalize and strengthen domestic evidence-support systems</a:t>
            </a:r>
          </a:p>
          <a:p>
            <a:pPr marL="1682720" lvl="2" indent="-285750">
              <a:buFont typeface="Arial" panose="020B0604020202020204" pitchFamily="34" charset="0"/>
              <a:buChar char="•"/>
              <a:defRPr/>
            </a:pPr>
            <a:endParaRPr kumimoji="0" lang="en-US" sz="4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396970" lvl="2">
              <a:defRPr/>
            </a:pP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Enhance and leverage the global evidence architecture</a:t>
            </a:r>
          </a:p>
          <a:p>
            <a:pPr marL="1682720" lvl="2" indent="-285750">
              <a:buFont typeface="Arial" panose="020B0604020202020204" pitchFamily="34" charset="0"/>
              <a:buChar char="•"/>
              <a:defRPr/>
            </a:pPr>
            <a:endParaRPr kumimoji="0" lang="en-US" sz="4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396970" lvl="2">
              <a:defRPr/>
            </a:pP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Put evidence at the centre of everyday life</a:t>
            </a:r>
            <a:endParaRPr kumimoji="0" lang="en-CA"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215452EA-F9AD-F806-A629-DAD871F10ED6}"/>
              </a:ext>
            </a:extLst>
          </p:cNvPr>
          <p:cNvSpPr txBox="1"/>
          <p:nvPr/>
        </p:nvSpPr>
        <p:spPr>
          <a:xfrm>
            <a:off x="23137" y="4090608"/>
            <a:ext cx="4886741" cy="2185214"/>
          </a:xfrm>
          <a:prstGeom prst="rect">
            <a:avLst/>
          </a:prstGeom>
          <a:noFill/>
        </p:spPr>
        <p:txBody>
          <a:bodyPr wrap="square">
            <a:spAutoFit/>
          </a:bodyPr>
          <a:lstStyle/>
          <a:p>
            <a:pPr marL="177800" marR="0" lvl="0" indent="0" algn="l" defTabSz="609585" rtl="0" eaLnBrk="1" fontAlgn="auto" latinLnBrk="0" hangingPunct="1">
              <a:lnSpc>
                <a:spcPct val="100000"/>
              </a:lnSpc>
              <a:spcBef>
                <a:spcPts val="0"/>
              </a:spcBef>
              <a:spcAft>
                <a:spcPts val="0"/>
              </a:spcAft>
              <a:buClrTx/>
              <a:buSzTx/>
              <a:buFontTx/>
              <a:buNone/>
              <a:tabLst/>
              <a:defRPr/>
            </a:pPr>
            <a:br>
              <a:rPr kumimoji="0" lang="en-CA" sz="8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br>
            <a:r>
              <a:rPr lang="en-CA" sz="1700" dirty="0">
                <a:solidFill>
                  <a:srgbClr val="254776"/>
                </a:solidFill>
                <a:latin typeface="Arial" panose="020B0604020202020204" pitchFamily="34" charset="0"/>
                <a:cs typeface="Arial" panose="020B0604020202020204" pitchFamily="34" charset="0"/>
              </a:rPr>
              <a:t>This (first) annual update is focused </a:t>
            </a:r>
          </a:p>
          <a:p>
            <a:pPr marL="177800" marR="0" lvl="0" algn="l" defTabSz="609585" rtl="0" eaLnBrk="1" fontAlgn="auto" latinLnBrk="0" hangingPunct="1">
              <a:lnSpc>
                <a:spcPct val="100000"/>
              </a:lnSpc>
              <a:spcBef>
                <a:spcPts val="0"/>
              </a:spcBef>
              <a:spcAft>
                <a:spcPts val="0"/>
              </a:spcAft>
              <a:buClrTx/>
              <a:buSzTx/>
              <a:tabLst/>
              <a:defRPr/>
            </a:pPr>
            <a:r>
              <a:rPr lang="en-CA" sz="1700" dirty="0">
                <a:solidFill>
                  <a:srgbClr val="254776"/>
                </a:solidFill>
                <a:latin typeface="Arial" panose="020B0604020202020204" pitchFamily="34" charset="0"/>
                <a:cs typeface="Arial" panose="020B0604020202020204" pitchFamily="34" charset="0"/>
              </a:rPr>
              <a:t>on three implementation priorities </a:t>
            </a:r>
          </a:p>
          <a:p>
            <a:pPr marL="177800" marR="0" lvl="0" algn="l" defTabSz="609585" rtl="0" eaLnBrk="1" fontAlgn="auto" latinLnBrk="0" hangingPunct="1">
              <a:lnSpc>
                <a:spcPct val="100000"/>
              </a:lnSpc>
              <a:spcBef>
                <a:spcPts val="0"/>
              </a:spcBef>
              <a:spcAft>
                <a:spcPts val="0"/>
              </a:spcAft>
              <a:buClrTx/>
              <a:buSzTx/>
              <a:tabLst/>
              <a:defRPr/>
            </a:pPr>
            <a:endParaRPr lang="en-CA" sz="600" dirty="0">
              <a:solidFill>
                <a:srgbClr val="254776"/>
              </a:solidFill>
              <a:latin typeface="Arial" panose="020B0604020202020204" pitchFamily="34" charset="0"/>
              <a:cs typeface="Arial" panose="020B0604020202020204" pitchFamily="34" charset="0"/>
            </a:endParaRP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Agreed in partnership with the producers of the two other global reports published on this topic in the last 18 months (Cochrane Convenes and the Global Evidence-to-Policy Summit)</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Being addressed with the support of the Evidence Commission Implementation Council and three other groups (</a:t>
            </a:r>
            <a:r>
              <a:rPr lang="en-CA" sz="1100" b="1" dirty="0">
                <a:solidFill>
                  <a:srgbClr val="254776"/>
                </a:solidFill>
                <a:latin typeface="Arial" panose="020B0604020202020204" pitchFamily="34" charset="0"/>
                <a:cs typeface="Arial" panose="020B0604020202020204" pitchFamily="34" charset="0"/>
              </a:rPr>
              <a:t>appendix 1</a:t>
            </a:r>
            <a:r>
              <a:rPr lang="en-CA" sz="1100" dirty="0">
                <a:solidFill>
                  <a:srgbClr val="254776"/>
                </a:solidFill>
                <a:latin typeface="Arial" panose="020B0604020202020204" pitchFamily="34" charset="0"/>
                <a:cs typeface="Arial" panose="020B0604020202020204" pitchFamily="34" charset="0"/>
              </a:rPr>
              <a:t>)</a:t>
            </a:r>
          </a:p>
          <a:p>
            <a:pPr marL="463550" marR="0" lvl="0" indent="-285750" algn="l" defTabSz="60958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sz="1100" dirty="0">
                <a:solidFill>
                  <a:srgbClr val="254776"/>
                </a:solidFill>
                <a:latin typeface="Arial" panose="020B0604020202020204" pitchFamily="34" charset="0"/>
                <a:cs typeface="Arial" panose="020B0604020202020204" pitchFamily="34" charset="0"/>
              </a:rPr>
              <a:t>Collectively cover 20 of the Evidence Commission’s 24 recommendations and do so as a more actionable package </a:t>
            </a:r>
            <a:r>
              <a:rPr lang="en-CA" sz="1100" dirty="0">
                <a:solidFill>
                  <a:srgbClr val="254776"/>
                </a:solidFill>
                <a:latin typeface="Arial" panose="020B0604020202020204" pitchFamily="34" charset="0"/>
                <a:cs typeface="Arial" panose="020B0604020202020204" pitchFamily="34" charset="0"/>
                <a:sym typeface="Wingdings" panose="05000000000000000000" pitchFamily="2" charset="2"/>
              </a:rPr>
              <a:t>(</a:t>
            </a:r>
            <a:r>
              <a:rPr lang="en-CA" sz="1100" b="1" dirty="0">
                <a:solidFill>
                  <a:srgbClr val="254776"/>
                </a:solidFill>
                <a:latin typeface="Arial" panose="020B0604020202020204" pitchFamily="34" charset="0"/>
                <a:cs typeface="Arial" panose="020B0604020202020204" pitchFamily="34" charset="0"/>
              </a:rPr>
              <a:t>appendix 2</a:t>
            </a:r>
            <a:r>
              <a:rPr lang="en-CA" sz="1100" dirty="0">
                <a:solidFill>
                  <a:srgbClr val="254776"/>
                </a:solidFill>
                <a:latin typeface="Arial" panose="020B0604020202020204" pitchFamily="34" charset="0"/>
                <a:cs typeface="Arial" panose="020B0604020202020204" pitchFamily="34" charset="0"/>
              </a:rPr>
              <a:t>)</a:t>
            </a:r>
          </a:p>
        </p:txBody>
      </p:sp>
      <p:sp>
        <p:nvSpPr>
          <p:cNvPr id="18" name="TextBox 17">
            <a:extLst>
              <a:ext uri="{FF2B5EF4-FFF2-40B4-BE49-F238E27FC236}">
                <a16:creationId xmlns:a16="http://schemas.microsoft.com/office/drawing/2014/main" id="{1E9CF501-97FF-8582-E90B-57B93D0EB1AB}"/>
              </a:ext>
            </a:extLst>
          </p:cNvPr>
          <p:cNvSpPr txBox="1"/>
          <p:nvPr/>
        </p:nvSpPr>
        <p:spPr>
          <a:xfrm>
            <a:off x="8989243" y="1023000"/>
            <a:ext cx="2715808" cy="253916"/>
          </a:xfrm>
          <a:prstGeom prst="rect">
            <a:avLst/>
          </a:prstGeom>
          <a:noFill/>
        </p:spPr>
        <p:txBody>
          <a:bodyPr wrap="none" rtlCol="0">
            <a:spAutoFit/>
          </a:bodyPr>
          <a:lstStyle/>
          <a:p>
            <a:r>
              <a:rPr lang="en-US" sz="1050" i="1" dirty="0">
                <a:solidFill>
                  <a:srgbClr val="254776"/>
                </a:solidFill>
              </a:rPr>
              <a:t>Note: full version available in Update 2023</a:t>
            </a:r>
          </a:p>
        </p:txBody>
      </p:sp>
      <p:sp>
        <p:nvSpPr>
          <p:cNvPr id="5" name="TextBox 4">
            <a:extLst>
              <a:ext uri="{FF2B5EF4-FFF2-40B4-BE49-F238E27FC236}">
                <a16:creationId xmlns:a16="http://schemas.microsoft.com/office/drawing/2014/main" id="{F16F27F4-70EA-D65E-2D32-C950AD8BA97E}"/>
              </a:ext>
            </a:extLst>
          </p:cNvPr>
          <p:cNvSpPr txBox="1"/>
          <p:nvPr/>
        </p:nvSpPr>
        <p:spPr>
          <a:xfrm>
            <a:off x="8254635" y="6325161"/>
            <a:ext cx="3937365" cy="457048"/>
          </a:xfrm>
          <a:prstGeom prst="rect">
            <a:avLst/>
          </a:prstGeom>
          <a:solidFill>
            <a:schemeClr val="bg1"/>
          </a:solidFill>
        </p:spPr>
        <p:txBody>
          <a:bodyPr wrap="square">
            <a:spAutoFit/>
          </a:bodyPr>
          <a:lstStyle/>
          <a:p>
            <a:r>
              <a:rPr lang="en-CA" sz="790" b="0" i="1" strike="noStrike" dirty="0">
                <a:solidFill>
                  <a:schemeClr val="tx1">
                    <a:lumMod val="75000"/>
                  </a:schemeClr>
                </a:solidFill>
                <a:effectLst/>
                <a:latin typeface="Roboto" panose="020F0502020204030204" pitchFamily="34" charset="0"/>
              </a:rPr>
              <a:t>© 2023 McMaster University. All rights reserved. This work is licensed under a Creative Commons Attribution-</a:t>
            </a:r>
            <a:r>
              <a:rPr lang="en-CA" sz="790" b="0" i="1" strike="noStrike" dirty="0" err="1">
                <a:solidFill>
                  <a:schemeClr val="tx1">
                    <a:lumMod val="75000"/>
                  </a:schemeClr>
                </a:solidFill>
                <a:effectLst/>
                <a:latin typeface="Roboto" panose="020F0502020204030204" pitchFamily="34" charset="0"/>
              </a:rPr>
              <a:t>NonCommercial</a:t>
            </a:r>
            <a:r>
              <a:rPr lang="en-CA" sz="790" b="0" i="1" strike="noStrike" dirty="0">
                <a:solidFill>
                  <a:schemeClr val="tx1">
                    <a:lumMod val="75000"/>
                  </a:schemeClr>
                </a:solidFill>
                <a:effectLst/>
                <a:latin typeface="Roboto" panose="020F0502020204030204" pitchFamily="34" charset="0"/>
              </a:rPr>
              <a:t>-</a:t>
            </a:r>
            <a:r>
              <a:rPr lang="en-CA" sz="790" b="0" i="1" strike="noStrike" dirty="0" err="1">
                <a:solidFill>
                  <a:schemeClr val="tx1">
                    <a:lumMod val="75000"/>
                  </a:schemeClr>
                </a:solidFill>
                <a:effectLst/>
                <a:latin typeface="Roboto" panose="020F0502020204030204" pitchFamily="34" charset="0"/>
              </a:rPr>
              <a:t>ShareAlike</a:t>
            </a:r>
            <a:r>
              <a:rPr lang="en-CA" sz="790" b="0" i="1" strike="noStrike" dirty="0">
                <a:solidFill>
                  <a:schemeClr val="tx1">
                    <a:lumMod val="75000"/>
                  </a:schemeClr>
                </a:solidFill>
                <a:effectLst/>
                <a:latin typeface="Roboto" panose="020F0502020204030204" pitchFamily="34" charset="0"/>
              </a:rPr>
              <a:t> 4.0 International License. </a:t>
            </a:r>
          </a:p>
          <a:p>
            <a:endParaRPr lang="en-US" sz="790" i="1" dirty="0">
              <a:solidFill>
                <a:schemeClr val="tx1">
                  <a:lumMod val="75000"/>
                </a:schemeClr>
              </a:solidFill>
            </a:endParaRPr>
          </a:p>
        </p:txBody>
      </p:sp>
    </p:spTree>
    <p:extLst>
      <p:ext uri="{BB962C8B-B14F-4D97-AF65-F5344CB8AC3E}">
        <p14:creationId xmlns:p14="http://schemas.microsoft.com/office/powerpoint/2010/main" val="2269957986"/>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32416</TotalTime>
  <Words>394</Words>
  <Application>Microsoft Macintosh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Courier New</vt:lpstr>
      <vt:lpstr>Roboto</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311</cp:revision>
  <cp:lastPrinted>2017-06-06T20:04:49Z</cp:lastPrinted>
  <dcterms:created xsi:type="dcterms:W3CDTF">2017-04-21T15:41:45Z</dcterms:created>
  <dcterms:modified xsi:type="dcterms:W3CDTF">2023-02-10T13:21:09Z</dcterms:modified>
</cp:coreProperties>
</file>