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98" r:id="rId2"/>
    <p:sldId id="1023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Shape&#10;&#10;Description automatically generated">
            <a:extLst>
              <a:ext uri="{FF2B5EF4-FFF2-40B4-BE49-F238E27FC236}">
                <a16:creationId xmlns:a16="http://schemas.microsoft.com/office/drawing/2014/main" id="{9EEDE344-1EB8-69AA-FF08-EF489E577E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160" y="1160478"/>
            <a:ext cx="3885239" cy="5035293"/>
          </a:xfrm>
          <a:prstGeom prst="rect">
            <a:avLst/>
          </a:prstGeom>
        </p:spPr>
      </p:pic>
      <p:sp>
        <p:nvSpPr>
          <p:cNvPr id="10" name="Title 14">
            <a:extLst>
              <a:ext uri="{FF2B5EF4-FFF2-40B4-BE49-F238E27FC236}">
                <a16:creationId xmlns:a16="http://schemas.microsoft.com/office/drawing/2014/main" id="{EE1EC868-7126-878C-C76B-592D410F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715" y="282753"/>
            <a:ext cx="8324326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Respond 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decision-makers’ questions with the right 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mix of forms of evidence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762966-01FD-45BB-45C8-EE702B53FD3C}"/>
              </a:ext>
            </a:extLst>
          </p:cNvPr>
          <p:cNvSpPr txBox="1"/>
          <p:nvPr/>
        </p:nvSpPr>
        <p:spPr>
          <a:xfrm>
            <a:off x="7397303" y="1602683"/>
            <a:ext cx="124699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endParaRPr lang="en-CA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F91BEC-ABC5-9971-7C27-41C43A37E3AD}"/>
              </a:ext>
            </a:extLst>
          </p:cNvPr>
          <p:cNvSpPr txBox="1"/>
          <p:nvPr/>
        </p:nvSpPr>
        <p:spPr>
          <a:xfrm>
            <a:off x="7397304" y="2007036"/>
            <a:ext cx="110337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Behavioural/</a:t>
            </a:r>
          </a:p>
          <a:p>
            <a:pPr algn="l"/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pPr algn="l"/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454258-D16C-B1D0-6663-A18915FF13F3}"/>
              </a:ext>
            </a:extLst>
          </p:cNvPr>
          <p:cNvSpPr txBox="1"/>
          <p:nvPr/>
        </p:nvSpPr>
        <p:spPr>
          <a:xfrm>
            <a:off x="7384115" y="2624399"/>
            <a:ext cx="110337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insights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0FB83D-9C85-FEF4-B331-D30BED062AB5}"/>
              </a:ext>
            </a:extLst>
          </p:cNvPr>
          <p:cNvSpPr txBox="1"/>
          <p:nvPr/>
        </p:nvSpPr>
        <p:spPr>
          <a:xfrm>
            <a:off x="7449412" y="3169187"/>
            <a:ext cx="100978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>
                <a:solidFill>
                  <a:srgbClr val="254776"/>
                </a:solidFill>
                <a:latin typeface="Helvetica" pitchFamily="2" charset="0"/>
              </a:rPr>
              <a:t> Evidence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>
                <a:solidFill>
                  <a:srgbClr val="254776"/>
                </a:solidFill>
                <a:latin typeface="Helvetica" pitchFamily="2" charset="0"/>
              </a:rPr>
              <a:t> synthesis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9CB26A-37E4-5C88-8631-D2B72BC9C982}"/>
              </a:ext>
            </a:extLst>
          </p:cNvPr>
          <p:cNvSpPr txBox="1"/>
          <p:nvPr/>
        </p:nvSpPr>
        <p:spPr>
          <a:xfrm>
            <a:off x="7566116" y="3745325"/>
            <a:ext cx="111258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>
                <a:solidFill>
                  <a:srgbClr val="254776"/>
                </a:solidFill>
                <a:latin typeface="Helvetica" pitchFamily="2" charset="0"/>
              </a:rPr>
              <a:t>Technology   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>
                <a:solidFill>
                  <a:srgbClr val="254776"/>
                </a:solidFill>
                <a:latin typeface="Helvetica" pitchFamily="2" charset="0"/>
              </a:rPr>
              <a:t> assessments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75A594-8C81-492E-0B14-66942DE5087E}"/>
              </a:ext>
            </a:extLst>
          </p:cNvPr>
          <p:cNvSpPr txBox="1"/>
          <p:nvPr/>
        </p:nvSpPr>
        <p:spPr>
          <a:xfrm>
            <a:off x="7655652" y="4357542"/>
            <a:ext cx="1204638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dirty="0">
                <a:solidFill>
                  <a:srgbClr val="254776"/>
                </a:solidFill>
                <a:latin typeface="Helvetica" pitchFamily="2" charset="0"/>
              </a:rPr>
              <a:t>Guidelines</a:t>
            </a:r>
            <a:endParaRPr lang="en-CA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08C844-7EA2-D9D5-69F5-12E8694D0435}"/>
              </a:ext>
            </a:extLst>
          </p:cNvPr>
          <p:cNvSpPr txBox="1"/>
          <p:nvPr/>
        </p:nvSpPr>
        <p:spPr>
          <a:xfrm>
            <a:off x="4854804" y="5281069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en-CA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92222B-9848-5FFD-AD99-60B5E31B0F10}"/>
              </a:ext>
            </a:extLst>
          </p:cNvPr>
          <p:cNvSpPr txBox="1"/>
          <p:nvPr/>
        </p:nvSpPr>
        <p:spPr>
          <a:xfrm>
            <a:off x="5071789" y="4429141"/>
            <a:ext cx="76627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</a:p>
        </p:txBody>
      </p:sp>
      <p:pic>
        <p:nvPicPr>
          <p:cNvPr id="88" name="Picture 87" descr="Icon&#10;&#10;Description automatically generated">
            <a:extLst>
              <a:ext uri="{FF2B5EF4-FFF2-40B4-BE49-F238E27FC236}">
                <a16:creationId xmlns:a16="http://schemas.microsoft.com/office/drawing/2014/main" id="{2CE76EEE-CBC5-F51E-A5E6-4C71E49073F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2116" y="5095812"/>
            <a:ext cx="576000" cy="576000"/>
          </a:xfrm>
          <a:prstGeom prst="rect">
            <a:avLst/>
          </a:prstGeom>
        </p:spPr>
      </p:pic>
      <p:pic>
        <p:nvPicPr>
          <p:cNvPr id="90" name="Picture 89" descr="Icon&#10;&#10;Description automatically generated">
            <a:extLst>
              <a:ext uri="{FF2B5EF4-FFF2-40B4-BE49-F238E27FC236}">
                <a16:creationId xmlns:a16="http://schemas.microsoft.com/office/drawing/2014/main" id="{C3AF4957-BA25-E999-920A-DF8185C9AE3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0900" y="4101191"/>
            <a:ext cx="998432" cy="998432"/>
          </a:xfrm>
          <a:prstGeom prst="rect">
            <a:avLst/>
          </a:prstGeom>
        </p:spPr>
      </p:pic>
      <p:pic>
        <p:nvPicPr>
          <p:cNvPr id="92" name="Picture 91" descr="Logo, icon&#10;&#10;Description automatically generated">
            <a:extLst>
              <a:ext uri="{FF2B5EF4-FFF2-40B4-BE49-F238E27FC236}">
                <a16:creationId xmlns:a16="http://schemas.microsoft.com/office/drawing/2014/main" id="{F00CC5C5-96DE-09B8-7FE8-3D8D2678E8B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1691" y="1423819"/>
            <a:ext cx="576000" cy="57600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7678B4AE-6290-18D7-F87D-E490528FDD8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1691" y="3620155"/>
            <a:ext cx="576000" cy="576000"/>
          </a:xfrm>
          <a:prstGeom prst="rect">
            <a:avLst/>
          </a:prstGeom>
        </p:spPr>
      </p:pic>
      <p:pic>
        <p:nvPicPr>
          <p:cNvPr id="96" name="Picture 95" descr="Icon&#10;&#10;Description automatically generated">
            <a:extLst>
              <a:ext uri="{FF2B5EF4-FFF2-40B4-BE49-F238E27FC236}">
                <a16:creationId xmlns:a16="http://schemas.microsoft.com/office/drawing/2014/main" id="{A28DAAAB-E632-2FDD-D153-C431F43A97C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1691" y="2521987"/>
            <a:ext cx="576000" cy="57600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782DEA4F-7AF7-FBD9-9B90-57B3F6D776F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1691" y="3071071"/>
            <a:ext cx="576000" cy="576000"/>
          </a:xfrm>
          <a:prstGeom prst="rect">
            <a:avLst/>
          </a:prstGeom>
        </p:spPr>
      </p:pic>
      <p:pic>
        <p:nvPicPr>
          <p:cNvPr id="100" name="Picture 99" descr="Icon&#10;&#10;Description automatically generated">
            <a:extLst>
              <a:ext uri="{FF2B5EF4-FFF2-40B4-BE49-F238E27FC236}">
                <a16:creationId xmlns:a16="http://schemas.microsoft.com/office/drawing/2014/main" id="{D5BF14EF-DEF1-E00D-C58E-6DE5523A1CE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1691" y="1972903"/>
            <a:ext cx="576000" cy="5760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18CDCD4B-A42A-7EBB-102E-D5888E8FC4F0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1691" y="4169238"/>
            <a:ext cx="576000" cy="57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3EAF05-DD38-7441-A385-F32DDAB0703B}"/>
              </a:ext>
            </a:extLst>
          </p:cNvPr>
          <p:cNvSpPr txBox="1"/>
          <p:nvPr/>
        </p:nvSpPr>
        <p:spPr>
          <a:xfrm>
            <a:off x="655879" y="825739"/>
            <a:ext cx="635578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(versus select forms of evidence that get a lot of attention now)</a:t>
            </a:r>
            <a:endParaRPr lang="en-US" sz="17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FF202-1E2A-B7D9-BA3F-D4596204A4AF}"/>
              </a:ext>
            </a:extLst>
          </p:cNvPr>
          <p:cNvSpPr txBox="1"/>
          <p:nvPr/>
        </p:nvSpPr>
        <p:spPr>
          <a:xfrm>
            <a:off x="8989243" y="1023000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03BC9-9797-2C60-9F58-02D5B2B6A1D6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4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303084B-1AD6-1780-3F0F-29F858384E4E}"/>
              </a:ext>
            </a:extLst>
          </p:cNvPr>
          <p:cNvSpPr txBox="1"/>
          <p:nvPr/>
        </p:nvSpPr>
        <p:spPr>
          <a:xfrm>
            <a:off x="759713" y="729261"/>
            <a:ext cx="87851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domestic evidence 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(what has been learned in our country) 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global evidence </a:t>
            </a:r>
          </a:p>
          <a:p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(what has been learned from around the world, including how it varies by groups and contexts)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9ADB7F12-76E0-6766-E428-4961E4989092}"/>
              </a:ext>
            </a:extLst>
          </p:cNvPr>
          <p:cNvSpPr txBox="1">
            <a:spLocks/>
          </p:cNvSpPr>
          <p:nvPr/>
        </p:nvSpPr>
        <p:spPr>
          <a:xfrm>
            <a:off x="244866" y="262045"/>
            <a:ext cx="9112998" cy="3496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18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(continued) 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Respond to decision-makers’ questions with the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     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right mix of forms of evidence</a:t>
            </a:r>
            <a:endParaRPr lang="en-US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2AF9984B-C60B-7298-04FC-C05238D3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243063"/>
              </p:ext>
            </p:extLst>
          </p:nvPr>
        </p:nvGraphicFramePr>
        <p:xfrm>
          <a:off x="853936" y="1613047"/>
          <a:ext cx="10484128" cy="3253740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Vantage point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7868899"/>
                  </a:ext>
                </a:extLst>
              </a:tr>
              <a:tr h="1319459">
                <a:tc>
                  <a:txBody>
                    <a:bodyPr/>
                    <a:lstStyle/>
                    <a:p>
                      <a:pPr algn="r">
                        <a:tabLst>
                          <a:tab pos="87313" algn="l"/>
                        </a:tabLst>
                      </a:pPr>
                      <a:r>
                        <a:rPr lang="en-CA" sz="12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evidence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Evidence synthesis</a:t>
                      </a: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rgbClr val="254776"/>
                          </a:solidFill>
                        </a:rPr>
                        <a:t>An evidence synthesis: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systematically and transparently identifies, selects, assesses and synthesizes the evidence addressing a specific question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includes explicit quality assessments (and doesn’t accept a journal’s peer review as synonymous with quality) and can itself be assessed for quality (and quality ratings are included in many evidence-synthesis databases like Social Systems Evidence)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can address any question and synthesize any type of evidence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can also describe how much certainty we have about particular findings</a:t>
                      </a: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11749"/>
                  </a:ext>
                </a:extLst>
              </a:tr>
              <a:tr h="144408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8197"/>
                  </a:ext>
                </a:extLst>
              </a:tr>
              <a:tr h="2282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Vantage point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7101436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algn="r"/>
                      <a:endParaRPr lang="en-CA" sz="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n-CA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Domestic recommendations or evidence support informed by domestic and global evidence</a:t>
                      </a:r>
                    </a:p>
                    <a:p>
                      <a:pPr algn="r"/>
                      <a:r>
                        <a:rPr lang="en-CA" sz="5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Technology assessment/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cost-effectiveness analysis</a:t>
                      </a: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55811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CA" sz="1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algn="l"/>
                      <a:r>
                        <a:rPr lang="en-CA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Guideline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1412472"/>
                  </a:ext>
                </a:extLst>
              </a:tr>
            </a:tbl>
          </a:graphicData>
        </a:graphic>
      </p:graphicFrame>
      <p:pic>
        <p:nvPicPr>
          <p:cNvPr id="52" name="Picture 51">
            <a:extLst>
              <a:ext uri="{FF2B5EF4-FFF2-40B4-BE49-F238E27FC236}">
                <a16:creationId xmlns:a16="http://schemas.microsoft.com/office/drawing/2014/main" id="{1F3047B6-475D-D919-CEF8-9CDB04489B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1095" y="2181826"/>
            <a:ext cx="731352" cy="73135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27BD9792-09DC-F18B-98B7-8398DB5E3A6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1095" y="3965918"/>
            <a:ext cx="731352" cy="7313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9D2CCB4-8507-843F-F09B-3F81002DD66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20664" y="3870619"/>
            <a:ext cx="303988" cy="30398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A51B1ED-2B71-BADE-26F8-623051DCB2E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20664" y="4409828"/>
            <a:ext cx="299148" cy="29914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7AFF1B2-24FB-462D-E098-CBEDDD7A059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20664" y="2432622"/>
            <a:ext cx="303988" cy="30398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553EC6E-44F1-8407-3212-D4BFF0148ED7}"/>
              </a:ext>
            </a:extLst>
          </p:cNvPr>
          <p:cNvSpPr/>
          <p:nvPr/>
        </p:nvSpPr>
        <p:spPr>
          <a:xfrm>
            <a:off x="2519873" y="3969211"/>
            <a:ext cx="721895" cy="724766"/>
          </a:xfrm>
          <a:prstGeom prst="ellipse">
            <a:avLst/>
          </a:prstGeom>
          <a:noFill/>
          <a:ln w="66675">
            <a:solidFill>
              <a:srgbClr val="419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97E2D8B-7EDD-FEBE-0744-7792538C59FB}"/>
              </a:ext>
            </a:extLst>
          </p:cNvPr>
          <p:cNvSpPr/>
          <p:nvPr/>
        </p:nvSpPr>
        <p:spPr>
          <a:xfrm>
            <a:off x="2520552" y="2186765"/>
            <a:ext cx="721895" cy="724766"/>
          </a:xfrm>
          <a:prstGeom prst="ellipse">
            <a:avLst/>
          </a:prstGeom>
          <a:noFill/>
          <a:ln w="66675">
            <a:solidFill>
              <a:srgbClr val="0E53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C7F77C-9149-A186-95F6-DAA8271D2BE1}"/>
              </a:ext>
            </a:extLst>
          </p:cNvPr>
          <p:cNvSpPr txBox="1"/>
          <p:nvPr/>
        </p:nvSpPr>
        <p:spPr>
          <a:xfrm>
            <a:off x="8989243" y="1023000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BE15B7-9EF7-F6B8-0042-9CA09BEA97A8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33682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32410</TotalTime>
  <Words>280</Words>
  <Application>Microsoft Macintosh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0.2 Respond to decision-makers’ questions with the right        mix of forms of evidence 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2023-02-10T13:24:31Z</dcterms:modified>
</cp:coreProperties>
</file>