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066" r:id="rId2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76"/>
    <a:srgbClr val="FEB714"/>
    <a:srgbClr val="FFC057"/>
    <a:srgbClr val="6AA855"/>
    <a:srgbClr val="CC76A6"/>
    <a:srgbClr val="6FC0D3"/>
    <a:srgbClr val="8DD2E5"/>
    <a:srgbClr val="8DC758"/>
    <a:srgbClr val="99CC67"/>
    <a:srgbClr val="E7ED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99" autoAdjust="0"/>
    <p:restoredTop sz="95707" autoAdjust="0"/>
  </p:normalViewPr>
  <p:slideViewPr>
    <p:cSldViewPr snapToGrid="0" snapToObjects="1">
      <p:cViewPr varScale="1">
        <p:scale>
          <a:sx n="128" d="100"/>
          <a:sy n="128" d="100"/>
        </p:scale>
        <p:origin x="464" y="1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2/10/23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68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C6503A71-D7ED-28F2-F9C8-ED0497F515EE}"/>
              </a:ext>
            </a:extLst>
          </p:cNvPr>
          <p:cNvSpPr/>
          <p:nvPr/>
        </p:nvSpPr>
        <p:spPr>
          <a:xfrm>
            <a:off x="1717904" y="4600628"/>
            <a:ext cx="9783602" cy="1512000"/>
          </a:xfrm>
          <a:prstGeom prst="roundRect">
            <a:avLst/>
          </a:prstGeom>
          <a:solidFill>
            <a:srgbClr val="DADFE2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89FDE805-133A-4DA8-1BDC-EF0EEA5815A6}"/>
              </a:ext>
            </a:extLst>
          </p:cNvPr>
          <p:cNvSpPr/>
          <p:nvPr/>
        </p:nvSpPr>
        <p:spPr>
          <a:xfrm>
            <a:off x="1720620" y="2995221"/>
            <a:ext cx="9792955" cy="1512000"/>
          </a:xfrm>
          <a:prstGeom prst="roundRect">
            <a:avLst/>
          </a:prstGeom>
          <a:solidFill>
            <a:srgbClr val="DADFE2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4C7F56C1-5389-B23A-A36A-2D69E0F5575E}"/>
              </a:ext>
            </a:extLst>
          </p:cNvPr>
          <p:cNvSpPr/>
          <p:nvPr/>
        </p:nvSpPr>
        <p:spPr>
          <a:xfrm>
            <a:off x="1720620" y="1389813"/>
            <a:ext cx="9792955" cy="1512000"/>
          </a:xfrm>
          <a:prstGeom prst="roundRect">
            <a:avLst/>
          </a:prstGeom>
          <a:solidFill>
            <a:srgbClr val="DADFE2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BCD536F-F516-C404-8818-557F348AA5EA}"/>
              </a:ext>
            </a:extLst>
          </p:cNvPr>
          <p:cNvSpPr txBox="1"/>
          <p:nvPr/>
        </p:nvSpPr>
        <p:spPr>
          <a:xfrm>
            <a:off x="6463317" y="4664082"/>
            <a:ext cx="2164464" cy="13431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609585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Behavioural/</a:t>
            </a:r>
          </a:p>
          <a:p>
            <a:pPr marR="0" lvl="0" algn="l" defTabSz="609585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implementation research</a:t>
            </a:r>
          </a:p>
          <a:p>
            <a:pPr marR="0" lvl="0" algn="l" defTabSz="609585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10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Qualitative insights</a:t>
            </a: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9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Evidence synthesis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A5868B-8693-1996-B5BC-F30B6D3E3EF0}"/>
              </a:ext>
            </a:extLst>
          </p:cNvPr>
          <p:cNvSpPr txBox="1"/>
          <p:nvPr/>
        </p:nvSpPr>
        <p:spPr>
          <a:xfrm>
            <a:off x="8627782" y="4627538"/>
            <a:ext cx="2902716" cy="1412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2000" b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Flows of new evidence:</a:t>
            </a:r>
            <a:endParaRPr kumimoji="0" lang="en-CA" sz="800" b="0" i="1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900" b="0" i="1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500" b="0" i="1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       Data analytics</a:t>
            </a: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100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sz="1200" dirty="0">
                <a:solidFill>
                  <a:srgbClr val="254776"/>
                </a:solidFill>
                <a:latin typeface="Arial" panose="020B0604020202020204"/>
              </a:rPr>
              <a:t>              </a:t>
            </a:r>
            <a:r>
              <a:rPr kumimoji="0" lang="en-CA" sz="1200" b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Evaluation 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1FE2F03-EF7C-2EF7-DFB8-04B826B347D9}"/>
              </a:ext>
            </a:extLst>
          </p:cNvPr>
          <p:cNvGrpSpPr/>
          <p:nvPr/>
        </p:nvGrpSpPr>
        <p:grpSpPr>
          <a:xfrm>
            <a:off x="916899" y="1313940"/>
            <a:ext cx="1760582" cy="1760582"/>
            <a:chOff x="319139" y="261883"/>
            <a:chExt cx="2794855" cy="2794855"/>
          </a:xfrm>
          <a:solidFill>
            <a:srgbClr val="DADFE2"/>
          </a:solidFill>
        </p:grpSpPr>
        <p:sp>
          <p:nvSpPr>
            <p:cNvPr id="25" name="Shape 24">
              <a:extLst>
                <a:ext uri="{FF2B5EF4-FFF2-40B4-BE49-F238E27FC236}">
                  <a16:creationId xmlns:a16="http://schemas.microsoft.com/office/drawing/2014/main" id="{E5B4F7A5-8D35-0D70-0876-21F5481F65C9}"/>
                </a:ext>
              </a:extLst>
            </p:cNvPr>
            <p:cNvSpPr/>
            <p:nvPr/>
          </p:nvSpPr>
          <p:spPr>
            <a:xfrm>
              <a:off x="319139" y="261883"/>
              <a:ext cx="2794855" cy="2794855"/>
            </a:xfrm>
            <a:prstGeom prst="gear9">
              <a:avLst/>
            </a:prstGeom>
            <a:grpFill/>
            <a:ln>
              <a:solidFill>
                <a:srgbClr val="C3C7CD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6" name="Shape 4">
              <a:extLst>
                <a:ext uri="{FF2B5EF4-FFF2-40B4-BE49-F238E27FC236}">
                  <a16:creationId xmlns:a16="http://schemas.microsoft.com/office/drawing/2014/main" id="{12BFBA00-5F5E-EB09-83E0-22788923BBCA}"/>
                </a:ext>
              </a:extLst>
            </p:cNvPr>
            <p:cNvSpPr txBox="1"/>
            <p:nvPr/>
          </p:nvSpPr>
          <p:spPr>
            <a:xfrm>
              <a:off x="896806" y="980325"/>
              <a:ext cx="1671076" cy="1436614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Make sense </a:t>
              </a:r>
              <a:r>
                <a:rPr kumimoji="0" 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of ‘market’ &amp;</a:t>
              </a:r>
            </a:p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population, </a:t>
              </a:r>
              <a:r>
                <a:rPr kumimoji="0" 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and then prioritize</a:t>
              </a:r>
            </a:p>
          </p:txBody>
        </p:sp>
      </p:grpSp>
      <p:sp>
        <p:nvSpPr>
          <p:cNvPr id="82" name="Shape 81">
            <a:extLst>
              <a:ext uri="{FF2B5EF4-FFF2-40B4-BE49-F238E27FC236}">
                <a16:creationId xmlns:a16="http://schemas.microsoft.com/office/drawing/2014/main" id="{4CC461AE-3A11-0DF0-A665-5072D0277B89}"/>
              </a:ext>
            </a:extLst>
          </p:cNvPr>
          <p:cNvSpPr/>
          <p:nvPr/>
        </p:nvSpPr>
        <p:spPr>
          <a:xfrm>
            <a:off x="916899" y="2935072"/>
            <a:ext cx="1760582" cy="1760582"/>
          </a:xfrm>
          <a:prstGeom prst="gear9">
            <a:avLst/>
          </a:prstGeom>
          <a:solidFill>
            <a:srgbClr val="DADFE2"/>
          </a:solidFill>
          <a:ln>
            <a:solidFill>
              <a:srgbClr val="C3C7CD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4" name="Shape 83">
            <a:extLst>
              <a:ext uri="{FF2B5EF4-FFF2-40B4-BE49-F238E27FC236}">
                <a16:creationId xmlns:a16="http://schemas.microsoft.com/office/drawing/2014/main" id="{F4593C10-E76D-33E8-C52B-CBA04446E602}"/>
              </a:ext>
            </a:extLst>
          </p:cNvPr>
          <p:cNvSpPr/>
          <p:nvPr/>
        </p:nvSpPr>
        <p:spPr>
          <a:xfrm>
            <a:off x="916899" y="4557212"/>
            <a:ext cx="1760582" cy="1760582"/>
          </a:xfrm>
          <a:prstGeom prst="gear9">
            <a:avLst/>
          </a:prstGeom>
          <a:solidFill>
            <a:srgbClr val="DADFE2"/>
          </a:solidFill>
          <a:ln>
            <a:solidFill>
              <a:srgbClr val="C3C7CD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Title 14">
            <a:extLst>
              <a:ext uri="{FF2B5EF4-FFF2-40B4-BE49-F238E27FC236}">
                <a16:creationId xmlns:a16="http://schemas.microsoft.com/office/drawing/2014/main" id="{AD22FE82-A880-1519-7371-B6732A711960}"/>
              </a:ext>
            </a:extLst>
          </p:cNvPr>
          <p:cNvSpPr txBox="1">
            <a:spLocks/>
          </p:cNvSpPr>
          <p:nvPr/>
        </p:nvSpPr>
        <p:spPr>
          <a:xfrm>
            <a:off x="266220" y="216502"/>
            <a:ext cx="8620792" cy="7729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defTabSz="914400" hangingPunct="0">
              <a:spcBef>
                <a:spcPts val="0"/>
              </a:spcBef>
              <a:defRPr/>
            </a:pPr>
            <a:r>
              <a:rPr lang="en-CA" b="1" dirty="0"/>
              <a:t>0.3</a:t>
            </a:r>
            <a:r>
              <a:rPr lang="en-CA" dirty="0"/>
              <a:t> Another way of approaching the use of evidence: </a:t>
            </a:r>
            <a:br>
              <a:rPr lang="en-CA" dirty="0"/>
            </a:br>
            <a:r>
              <a:rPr lang="en-CA" dirty="0"/>
              <a:t>      </a:t>
            </a:r>
            <a:r>
              <a:rPr lang="en-CA" sz="2000" b="1" dirty="0"/>
              <a:t>Embed evidence in cycles of rapid learning and improvement</a:t>
            </a:r>
          </a:p>
          <a:p>
            <a:pPr defTabSz="914400" hangingPunct="0">
              <a:spcBef>
                <a:spcPts val="0"/>
              </a:spcBef>
              <a:defRPr/>
            </a:pPr>
            <a:r>
              <a:rPr lang="en-CA" sz="1600" kern="0" dirty="0">
                <a:solidFill>
                  <a:srgbClr val="23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(e.g., for climate adaptation, education and health)</a:t>
            </a:r>
            <a:endParaRPr lang="en-US" sz="1600" kern="0" dirty="0">
              <a:solidFill>
                <a:srgbClr val="23477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7DBAB6-4979-E025-97F0-6C646D81FC91}"/>
              </a:ext>
            </a:extLst>
          </p:cNvPr>
          <p:cNvSpPr txBox="1"/>
          <p:nvPr/>
        </p:nvSpPr>
        <p:spPr>
          <a:xfrm>
            <a:off x="2800529" y="1593935"/>
            <a:ext cx="3035024" cy="109260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Where are system gaps and what’s driving them? Where are the inequities? What priorities are we addressing (or what problems are we solving)?</a:t>
            </a:r>
          </a:p>
        </p:txBody>
      </p:sp>
      <p:sp>
        <p:nvSpPr>
          <p:cNvPr id="32" name="Shape 4">
            <a:extLst>
              <a:ext uri="{FF2B5EF4-FFF2-40B4-BE49-F238E27FC236}">
                <a16:creationId xmlns:a16="http://schemas.microsoft.com/office/drawing/2014/main" id="{D51CC5A9-924E-F5EF-26E4-524FD7CFD423}"/>
              </a:ext>
            </a:extLst>
          </p:cNvPr>
          <p:cNvSpPr txBox="1"/>
          <p:nvPr/>
        </p:nvSpPr>
        <p:spPr>
          <a:xfrm>
            <a:off x="1270853" y="3363262"/>
            <a:ext cx="1052672" cy="9049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Co-design 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new services &amp; </a:t>
            </a:r>
            <a:r>
              <a:rPr lang="en-US" sz="1300" dirty="0">
                <a:solidFill>
                  <a:srgbClr val="254776"/>
                </a:solidFill>
                <a:latin typeface="Arial" panose="020B0604020202020204"/>
              </a:rPr>
              <a:t>service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models</a:t>
            </a:r>
            <a:endParaRPr kumimoji="0" lang="en-CA" sz="13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5" name="Shape 4">
            <a:extLst>
              <a:ext uri="{FF2B5EF4-FFF2-40B4-BE49-F238E27FC236}">
                <a16:creationId xmlns:a16="http://schemas.microsoft.com/office/drawing/2014/main" id="{47882A33-ADD4-4F19-D039-880E66C84A09}"/>
              </a:ext>
            </a:extLst>
          </p:cNvPr>
          <p:cNvSpPr txBox="1"/>
          <p:nvPr/>
        </p:nvSpPr>
        <p:spPr>
          <a:xfrm>
            <a:off x="1134414" y="4985015"/>
            <a:ext cx="1325549" cy="9049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Implement,</a:t>
            </a:r>
          </a:p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and then adapt </a:t>
            </a:r>
          </a:p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using system-level monitoring</a:t>
            </a:r>
          </a:p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&amp; evaluation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9F21813-8BD1-E895-8007-403C2C5E6EC0}"/>
              </a:ext>
            </a:extLst>
          </p:cNvPr>
          <p:cNvSpPr txBox="1"/>
          <p:nvPr/>
        </p:nvSpPr>
        <p:spPr>
          <a:xfrm>
            <a:off x="2800529" y="3278050"/>
            <a:ext cx="3035024" cy="89255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What evidence-informed solutions exist? How will solutions be adapted/designed with input from system users and communities?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8A6D16C-AB56-2B3B-23D0-92A6B0FB4DC3}"/>
              </a:ext>
            </a:extLst>
          </p:cNvPr>
          <p:cNvSpPr txBox="1"/>
          <p:nvPr/>
        </p:nvSpPr>
        <p:spPr>
          <a:xfrm>
            <a:off x="2800529" y="4996793"/>
            <a:ext cx="3035024" cy="6924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Does this model work? </a:t>
            </a: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How &amp; for whom? What adaptations are needed to cement &amp; scale?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CD99DF0-43FF-3DED-96BE-B0E43CD87485}"/>
              </a:ext>
            </a:extLst>
          </p:cNvPr>
          <p:cNvSpPr txBox="1"/>
          <p:nvPr/>
        </p:nvSpPr>
        <p:spPr>
          <a:xfrm>
            <a:off x="5932832" y="1143006"/>
            <a:ext cx="41463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60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Stocks of existing evidence: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2637B3-72C2-DD52-D12B-EC63A8AC0808}"/>
              </a:ext>
            </a:extLst>
          </p:cNvPr>
          <p:cNvSpPr txBox="1"/>
          <p:nvPr/>
        </p:nvSpPr>
        <p:spPr>
          <a:xfrm>
            <a:off x="2800529" y="1129721"/>
            <a:ext cx="41463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60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Questions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F8AC3E3-37A7-BEBB-A34A-13CD999B4A95}"/>
              </a:ext>
            </a:extLst>
          </p:cNvPr>
          <p:cNvSpPr txBox="1"/>
          <p:nvPr/>
        </p:nvSpPr>
        <p:spPr>
          <a:xfrm>
            <a:off x="6463317" y="1703432"/>
            <a:ext cx="1977572" cy="842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Data analytics</a:t>
            </a: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100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Modeling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1417FF5-EF89-EB72-7250-3D6D3506BB70}"/>
              </a:ext>
            </a:extLst>
          </p:cNvPr>
          <p:cNvSpPr txBox="1"/>
          <p:nvPr/>
        </p:nvSpPr>
        <p:spPr>
          <a:xfrm>
            <a:off x="6463318" y="3043062"/>
            <a:ext cx="2164464" cy="13738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Evaluation</a:t>
            </a: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10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Modeling</a:t>
            </a: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90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Qualitative insights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659D9B4-3565-D31C-C18F-5BF567BE5D0D}"/>
              </a:ext>
            </a:extLst>
          </p:cNvPr>
          <p:cNvSpPr txBox="1"/>
          <p:nvPr/>
        </p:nvSpPr>
        <p:spPr>
          <a:xfrm>
            <a:off x="8820746" y="3085065"/>
            <a:ext cx="2902907" cy="1350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Evidence synthesis</a:t>
            </a: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1000" b="1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</a:rPr>
              <a:t>Technology</a:t>
            </a:r>
            <a:r>
              <a:rPr lang="en-CA" sz="1200" dirty="0">
                <a:solidFill>
                  <a:srgbClr val="254776"/>
                </a:solidFill>
                <a:latin typeface="Arial" panose="020B0604020202020204"/>
              </a:rPr>
              <a:t> assessments</a:t>
            </a: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CA" sz="900" dirty="0">
              <a:solidFill>
                <a:srgbClr val="254776"/>
              </a:solidFill>
              <a:latin typeface="Arial" panose="020B0604020202020204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</a:rPr>
              <a:t>Guidelines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9DB52D9-0400-8BB6-EF46-90A8AEC3A8A8}"/>
              </a:ext>
            </a:extLst>
          </p:cNvPr>
          <p:cNvSpPr txBox="1"/>
          <p:nvPr/>
        </p:nvSpPr>
        <p:spPr>
          <a:xfrm>
            <a:off x="9242682" y="1703432"/>
            <a:ext cx="2175303" cy="842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Qualitative insights</a:t>
            </a: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10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Evidence synthesis</a:t>
            </a:r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4A664D53-3E78-BFDB-4128-46748C00416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77676" y="4628854"/>
            <a:ext cx="476991" cy="476991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5BBE87F6-762C-8653-003F-C76A16D76465}"/>
              </a:ext>
            </a:extLst>
          </p:cNvPr>
          <p:cNvSpPr/>
          <p:nvPr/>
        </p:nvSpPr>
        <p:spPr>
          <a:xfrm>
            <a:off x="364127" y="6347100"/>
            <a:ext cx="10218528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dirty="0">
                <a:ln w="0"/>
                <a:solidFill>
                  <a:srgbClr val="254776"/>
                </a:solidFill>
                <a:latin typeface="Arial" panose="020B0604020202020204"/>
              </a:rPr>
              <a:t>First two columns adapted</a:t>
            </a:r>
            <a:r>
              <a:rPr kumimoji="0" lang="en-US" sz="1000" b="0" i="1" u="none" strike="noStrike" kern="1200" cap="none" spc="0" normalizeH="0" baseline="0" noProof="0" dirty="0">
                <a:ln w="0"/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from Reid R, Wodchis W, Lee-Foon N, and </a:t>
            </a:r>
          </a:p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 w="0"/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Institute for Better Health-Trillium Health Partners (2022)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79A914-B857-B915-3C3B-4B60E49D88F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6326" y="1641630"/>
            <a:ext cx="476991" cy="4769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0FA933C-163A-3E78-4228-5523A26A4B7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6326" y="2155148"/>
            <a:ext cx="476991" cy="4769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3A156E9-0518-FFC3-C44B-2BF76A0E2324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5691" y="1649512"/>
            <a:ext cx="476991" cy="47699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8DDD402-9C24-F6AF-F826-94DD66235AEF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5691" y="2163030"/>
            <a:ext cx="476991" cy="4769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25960C9-EDCC-0413-EC75-56BFFC4A288F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6326" y="3012108"/>
            <a:ext cx="476991" cy="47699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F9B1BF7-D57D-CB19-D2AC-794EBD1AFD9B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5691" y="3521476"/>
            <a:ext cx="476991" cy="47699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28D4075-B2D2-C0F9-15EC-940A808D5B80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5691" y="3988140"/>
            <a:ext cx="476991" cy="47699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B6E2900-3EA5-7A3A-6FA0-6848ABF3BCBE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5690" y="3025041"/>
            <a:ext cx="476991" cy="47699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3690923-A84C-59B7-BD7A-B444B572BE60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2348" y="5597198"/>
            <a:ext cx="476991" cy="47699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C9D294F-EA44-49E9-E8E0-B2801835852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4337" y="5112481"/>
            <a:ext cx="476991" cy="476991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550BFE4-20FD-3FC7-3675-54E8A32055B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2348" y="3499663"/>
            <a:ext cx="476991" cy="47699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09D7174-254D-B7AB-E5F6-1F20354AAF8F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1446" y="5595253"/>
            <a:ext cx="476991" cy="476991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F22FA6B-C553-16B3-ED2E-C588F5CDEA7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1447" y="5103127"/>
            <a:ext cx="476991" cy="47699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C58B3B8-F016-E230-318C-3FDD80261254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670" b="3670"/>
          <a:stretch/>
        </p:blipFill>
        <p:spPr>
          <a:xfrm>
            <a:off x="639229" y="1426372"/>
            <a:ext cx="512017" cy="50234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1708F684-A406-2B1E-8789-9BA33A3CBC56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2348" y="3980257"/>
            <a:ext cx="476991" cy="47699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B07A605-8F4A-CA5E-201C-AAAD8838E218}"/>
              </a:ext>
            </a:extLst>
          </p:cNvPr>
          <p:cNvSpPr txBox="1"/>
          <p:nvPr/>
        </p:nvSpPr>
        <p:spPr>
          <a:xfrm rot="1887855" flipH="1" flipV="1">
            <a:off x="811195" y="3432890"/>
            <a:ext cx="215786" cy="955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505247-8F0A-42B2-EED3-B15D690F36CC}"/>
              </a:ext>
            </a:extLst>
          </p:cNvPr>
          <p:cNvSpPr txBox="1"/>
          <p:nvPr/>
        </p:nvSpPr>
        <p:spPr>
          <a:xfrm rot="18880491" flipV="1">
            <a:off x="785390" y="4577405"/>
            <a:ext cx="106062" cy="1271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565A0D4-0FE3-0BC3-01CD-FF4E2CC19D73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670" b="3670"/>
          <a:stretch/>
        </p:blipFill>
        <p:spPr>
          <a:xfrm>
            <a:off x="645828" y="3055331"/>
            <a:ext cx="512017" cy="50234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D4CCC18-EC03-5EBA-3301-C0BE37FB52B9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670" b="3670"/>
          <a:stretch/>
        </p:blipFill>
        <p:spPr>
          <a:xfrm>
            <a:off x="638322" y="4673545"/>
            <a:ext cx="512017" cy="502342"/>
          </a:xfrm>
          <a:prstGeom prst="rect">
            <a:avLst/>
          </a:prstGeom>
        </p:spPr>
      </p:pic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8865FD87-F5FB-19D3-F2BC-48CA1118B08B}"/>
              </a:ext>
            </a:extLst>
          </p:cNvPr>
          <p:cNvSpPr/>
          <p:nvPr/>
        </p:nvSpPr>
        <p:spPr>
          <a:xfrm>
            <a:off x="8431057" y="4605369"/>
            <a:ext cx="3089609" cy="1493387"/>
          </a:xfrm>
          <a:prstGeom prst="roundRect">
            <a:avLst/>
          </a:prstGeom>
          <a:noFill/>
          <a:ln w="25400">
            <a:solidFill>
              <a:srgbClr val="25477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07E710-465E-A015-1449-3A897F837D9B}"/>
              </a:ext>
            </a:extLst>
          </p:cNvPr>
          <p:cNvSpPr txBox="1"/>
          <p:nvPr/>
        </p:nvSpPr>
        <p:spPr>
          <a:xfrm>
            <a:off x="8989243" y="1023000"/>
            <a:ext cx="27158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i="1" dirty="0">
                <a:solidFill>
                  <a:srgbClr val="254776"/>
                </a:solidFill>
              </a:rPr>
              <a:t>Note: full version available in Update 2023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70E567-88F8-2A39-0A83-EBAEAFD6CD9C}"/>
              </a:ext>
            </a:extLst>
          </p:cNvPr>
          <p:cNvSpPr txBox="1"/>
          <p:nvPr/>
        </p:nvSpPr>
        <p:spPr>
          <a:xfrm>
            <a:off x="8254635" y="6325161"/>
            <a:ext cx="3937365" cy="45704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All rights reserved. This work is licensed under a Creative Commons Attribution-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-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 </a:t>
            </a:r>
          </a:p>
          <a:p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361110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32409</TotalTime>
  <Words>224</Words>
  <Application>Microsoft Macintosh PowerPoint</Application>
  <PresentationFormat>Widescreen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Roboto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311</cp:revision>
  <cp:lastPrinted>2017-06-06T20:04:49Z</cp:lastPrinted>
  <dcterms:created xsi:type="dcterms:W3CDTF">2017-04-21T15:41:45Z</dcterms:created>
  <dcterms:modified xsi:type="dcterms:W3CDTF">2023-02-10T13:26:16Z</dcterms:modified>
</cp:coreProperties>
</file>