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0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A8DB961-0478-7D43-2188-B29901D366F8}"/>
              </a:ext>
            </a:extLst>
          </p:cNvPr>
          <p:cNvSpPr/>
          <p:nvPr/>
        </p:nvSpPr>
        <p:spPr>
          <a:xfrm>
            <a:off x="6277726" y="5530223"/>
            <a:ext cx="5463442" cy="623973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20B1A35B-5C0C-558F-8F6E-A2698D7D0199}"/>
              </a:ext>
            </a:extLst>
          </p:cNvPr>
          <p:cNvSpPr/>
          <p:nvPr/>
        </p:nvSpPr>
        <p:spPr>
          <a:xfrm>
            <a:off x="6285960" y="3229839"/>
            <a:ext cx="5463442" cy="1815029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6FE678B0-BB41-34D2-EA51-71242B1B41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98990" y="1417067"/>
            <a:ext cx="3655175" cy="473712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3574683" y="2735974"/>
            <a:ext cx="253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254776"/>
                </a:solidFill>
              </a:rPr>
              <a:t>Single studies (or preprints) that haven’t been appraised for quality and placed alongside all other studies addressing the same question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3593788" y="3537357"/>
            <a:ext cx="22764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254776"/>
                </a:solidFill>
              </a:rPr>
              <a:t>Squeaky-wheel experts who don’t speak in a way that make it possible to judge their accuracy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3638435" y="4390717"/>
            <a:ext cx="2343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254776"/>
                </a:solidFill>
              </a:rPr>
              <a:t>Old-school expert panels using a GOBSATT approach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3724209" y="5006517"/>
            <a:ext cx="23110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254776"/>
                </a:solidFill>
              </a:rPr>
              <a:t>Citizen- and stakeholder-engagement processes that don’t provide ‘ways in’ for evidence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106664" y="5045129"/>
            <a:ext cx="1441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254776"/>
                </a:solidFill>
              </a:rPr>
              <a:t>Best evidence for the type of question being asked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E289-E356-9E4A-6D49-F7382DDD4D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4440" y="1124485"/>
            <a:ext cx="2890002" cy="2040001"/>
          </a:xfrm>
          <a:prstGeom prst="rect">
            <a:avLst/>
          </a:prstGeom>
        </p:spPr>
      </p:pic>
      <p:sp>
        <p:nvSpPr>
          <p:cNvPr id="35" name="Title 14">
            <a:extLst>
              <a:ext uri="{FF2B5EF4-FFF2-40B4-BE49-F238E27FC236}">
                <a16:creationId xmlns:a16="http://schemas.microsoft.com/office/drawing/2014/main" id="{261DBC64-877C-D13C-70F4-3A7B410E03C2}"/>
              </a:ext>
            </a:extLst>
          </p:cNvPr>
          <p:cNvSpPr txBox="1">
            <a:spLocks/>
          </p:cNvSpPr>
          <p:nvPr/>
        </p:nvSpPr>
        <p:spPr>
          <a:xfrm>
            <a:off x="603" y="187108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Use best evidence </a:t>
            </a:r>
            <a:r>
              <a:rPr kumimoji="0" lang="en-C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(vs other things that get a lot of attention now), 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br>
              <a:rPr lang="en-CA" sz="1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3DEDA6-BA16-4F48-BC48-41EAA872827B}"/>
              </a:ext>
            </a:extLst>
          </p:cNvPr>
          <p:cNvGrpSpPr/>
          <p:nvPr/>
        </p:nvGrpSpPr>
        <p:grpSpPr>
          <a:xfrm>
            <a:off x="6285960" y="5193270"/>
            <a:ext cx="4702784" cy="890396"/>
            <a:chOff x="6290656" y="5217950"/>
            <a:chExt cx="4702784" cy="89039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D11207-5591-DEDE-C472-D05C9C1C8576}"/>
                </a:ext>
              </a:extLst>
            </p:cNvPr>
            <p:cNvSpPr txBox="1"/>
            <p:nvPr/>
          </p:nvSpPr>
          <p:spPr>
            <a:xfrm>
              <a:off x="6458671" y="5615906"/>
              <a:ext cx="4534769" cy="492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 panels using a GOBSATT (good old boys sitting around the table) approach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74309A-5DFD-38E9-C40E-DEDBAD93A504}"/>
                </a:ext>
              </a:extLst>
            </p:cNvPr>
            <p:cNvSpPr txBox="1"/>
            <p:nvPr/>
          </p:nvSpPr>
          <p:spPr>
            <a:xfrm>
              <a:off x="6290656" y="5217950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Will never make it to the podium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6641400-F3C1-E26E-5E9B-C97F92B6FF82}"/>
              </a:ext>
            </a:extLst>
          </p:cNvPr>
          <p:cNvGrpSpPr/>
          <p:nvPr/>
        </p:nvGrpSpPr>
        <p:grpSpPr>
          <a:xfrm>
            <a:off x="6243236" y="2903207"/>
            <a:ext cx="5323593" cy="2054471"/>
            <a:chOff x="6282422" y="3039411"/>
            <a:chExt cx="5323593" cy="205447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4B81C5-87BF-84D2-9DCB-51352144B90F}"/>
                </a:ext>
              </a:extLst>
            </p:cNvPr>
            <p:cNvSpPr txBox="1"/>
            <p:nvPr/>
          </p:nvSpPr>
          <p:spPr>
            <a:xfrm>
              <a:off x="6491251" y="3401113"/>
              <a:ext cx="5114764" cy="1692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Expert panels that: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convene people with the right mix of issue-specific knowledge, evidence-appraisal expertise, and lived experience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follow rigorous processes to develop their recommendations (</a:t>
              </a:r>
              <a:r>
                <a:rPr kumimoji="0" lang="en-US" sz="13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e.g</a:t>
              </a:r>
              <a:r>
                <a:rPr lang="en-US" sz="13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., pre-circulate evidence summaries and clarify what evidence and experiences underpin the recommendations)</a:t>
              </a: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342900" indent="-342900" defTabSz="914400" hangingPunct="0">
                <a:buFont typeface="+mj-lt"/>
                <a:buAutoNum type="arabicParenR"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adjust their recommendations as the context, issues and evidence evolve (in the case of living expert panels)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EC31DA4-80DF-CCF4-1C39-FF849DCBD5D6}"/>
                </a:ext>
              </a:extLst>
            </p:cNvPr>
            <p:cNvSpPr txBox="1"/>
            <p:nvPr/>
          </p:nvSpPr>
          <p:spPr>
            <a:xfrm>
              <a:off x="6282422" y="3039411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Gold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CBDE097-6E3F-7BE9-5B6B-484BF1B330F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568" y="4003184"/>
            <a:ext cx="728208" cy="728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F5D6C3-CE8F-5483-AA9E-A1CC29A2631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580" y="2733005"/>
            <a:ext cx="728208" cy="728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64EE-51DF-0EE6-B33D-DAE34358979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580" y="4188325"/>
            <a:ext cx="728208" cy="728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1DC59-0962-BC0E-54FB-C007A0FD40F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580" y="3460665"/>
            <a:ext cx="728208" cy="728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A89D6D-95E7-9E90-F0D9-30B98593EAB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5580" y="4915984"/>
            <a:ext cx="728208" cy="7282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41ABBA-8A6A-79C1-8947-C4308216849C}"/>
              </a:ext>
            </a:extLst>
          </p:cNvPr>
          <p:cNvCxnSpPr>
            <a:cxnSpLocks/>
          </p:cNvCxnSpPr>
          <p:nvPr/>
        </p:nvCxnSpPr>
        <p:spPr>
          <a:xfrm>
            <a:off x="6112682" y="1225814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itle 14">
            <a:extLst>
              <a:ext uri="{FF2B5EF4-FFF2-40B4-BE49-F238E27FC236}">
                <a16:creationId xmlns:a16="http://schemas.microsoft.com/office/drawing/2014/main" id="{BE08F37B-3BBE-8A43-DB77-DE1FEB752A1E}"/>
              </a:ext>
            </a:extLst>
          </p:cNvPr>
          <p:cNvSpPr txBox="1">
            <a:spLocks/>
          </p:cNvSpPr>
          <p:nvPr/>
        </p:nvSpPr>
        <p:spPr>
          <a:xfrm>
            <a:off x="513637" y="329345"/>
            <a:ext cx="8878543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and the specific example of expert panels</a:t>
            </a:r>
            <a:br>
              <a:rPr lang="en-CA" sz="1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31" name="Picture 30" descr="Shape, rectangle&#10;&#10;Description automatically generated">
            <a:extLst>
              <a:ext uri="{FF2B5EF4-FFF2-40B4-BE49-F238E27FC236}">
                <a16:creationId xmlns:a16="http://schemas.microsoft.com/office/drawing/2014/main" id="{55C1CCC2-8598-9EE2-4FC9-A0A702FD3F29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742" y="1259428"/>
            <a:ext cx="3178761" cy="14313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A337425-7AC0-8704-08C3-A16B318E6F5B}"/>
              </a:ext>
            </a:extLst>
          </p:cNvPr>
          <p:cNvSpPr txBox="1"/>
          <p:nvPr/>
        </p:nvSpPr>
        <p:spPr>
          <a:xfrm>
            <a:off x="9321636" y="1520627"/>
            <a:ext cx="275097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If Australia can go for the gold with its national health guidelines, why can’t we do it in our country and for other sectors?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5AED98-C6BE-98BA-41F2-1ABAFE8E0F13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C93C7C-EBBB-4AE6-19F2-579C16E607DC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758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239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2023-02-10T13:27:11Z</dcterms:modified>
</cp:coreProperties>
</file>