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89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2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4">
            <a:extLst>
              <a:ext uri="{FF2B5EF4-FFF2-40B4-BE49-F238E27FC236}">
                <a16:creationId xmlns:a16="http://schemas.microsoft.com/office/drawing/2014/main" id="{4B9202D2-E69F-FF0E-C864-69A05EC12EDF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2</a:t>
            </a:r>
            <a:r>
              <a:rPr kumimoji="0" lang="en-CA" b="1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.1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One possible model for improving coordination:</a:t>
            </a:r>
            <a:b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     Start by better connecting global and domestic</a:t>
            </a:r>
            <a:endParaRPr lang="en-CA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2AF874-C1B6-6E05-E743-2A9CA7CB5368}"/>
              </a:ext>
            </a:extLst>
          </p:cNvPr>
          <p:cNvGrpSpPr/>
          <p:nvPr/>
        </p:nvGrpSpPr>
        <p:grpSpPr>
          <a:xfrm>
            <a:off x="135289" y="1271461"/>
            <a:ext cx="3639791" cy="3639791"/>
            <a:chOff x="185974" y="1455646"/>
            <a:chExt cx="3639791" cy="3639791"/>
          </a:xfrm>
        </p:grpSpPr>
        <p:pic>
          <p:nvPicPr>
            <p:cNvPr id="33" name="Picture 32" descr="Icon&#10;&#10;Description automatically generated">
              <a:extLst>
                <a:ext uri="{FF2B5EF4-FFF2-40B4-BE49-F238E27FC236}">
                  <a16:creationId xmlns:a16="http://schemas.microsoft.com/office/drawing/2014/main" id="{5C90BB9F-CFBC-C285-C854-3DB89AE15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5974" y="1455646"/>
              <a:ext cx="3639791" cy="3639791"/>
            </a:xfrm>
            <a:prstGeom prst="rect">
              <a:avLst/>
            </a:prstGeom>
          </p:spPr>
        </p:pic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E698B26-EA85-3CE9-F214-3211EBAB0ED1}"/>
                </a:ext>
              </a:extLst>
            </p:cNvPr>
            <p:cNvGrpSpPr/>
            <p:nvPr/>
          </p:nvGrpSpPr>
          <p:grpSpPr>
            <a:xfrm>
              <a:off x="2934421" y="2837858"/>
              <a:ext cx="873957" cy="806419"/>
              <a:chOff x="2934421" y="2837858"/>
              <a:chExt cx="873957" cy="806419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CE1EBE3-231A-DC63-4203-5B83B1F16AAF}"/>
                  </a:ext>
                </a:extLst>
              </p:cNvPr>
              <p:cNvSpPr/>
              <p:nvPr/>
            </p:nvSpPr>
            <p:spPr>
              <a:xfrm>
                <a:off x="2968190" y="2837858"/>
                <a:ext cx="806419" cy="806419"/>
              </a:xfrm>
              <a:prstGeom prst="ellipse">
                <a:avLst/>
              </a:prstGeom>
              <a:solidFill>
                <a:srgbClr val="CC76A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B2CAD24-A3BF-B747-7269-C74B8E8BB39E}"/>
                  </a:ext>
                </a:extLst>
              </p:cNvPr>
              <p:cNvSpPr txBox="1"/>
              <p:nvPr/>
            </p:nvSpPr>
            <p:spPr>
              <a:xfrm>
                <a:off x="2934421" y="3022715"/>
                <a:ext cx="87395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BEST</a:t>
                </a:r>
              </a:p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EVIDENCE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A9D31F9-EC01-50BB-F063-D8C55B7897B2}"/>
                </a:ext>
              </a:extLst>
            </p:cNvPr>
            <p:cNvGrpSpPr/>
            <p:nvPr/>
          </p:nvGrpSpPr>
          <p:grpSpPr>
            <a:xfrm>
              <a:off x="911838" y="4036340"/>
              <a:ext cx="806419" cy="806419"/>
              <a:chOff x="2968190" y="2847797"/>
              <a:chExt cx="806419" cy="806419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3310AD6-45C3-BFAC-07BE-6A64DB5748E3}"/>
                  </a:ext>
                </a:extLst>
              </p:cNvPr>
              <p:cNvSpPr/>
              <p:nvPr/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99CC6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0B436A4-01DA-2A26-DAE9-51626CBFA710}"/>
                  </a:ext>
                </a:extLst>
              </p:cNvPr>
              <p:cNvSpPr txBox="1"/>
              <p:nvPr/>
            </p:nvSpPr>
            <p:spPr>
              <a:xfrm>
                <a:off x="2976101" y="3132044"/>
                <a:ext cx="79060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IMPACTS</a:t>
                </a: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6A30ED-C0E2-376A-AE84-4B9216B5B36F}"/>
                </a:ext>
              </a:extLst>
            </p:cNvPr>
            <p:cNvSpPr/>
            <p:nvPr/>
          </p:nvSpPr>
          <p:spPr>
            <a:xfrm rot="18523360">
              <a:off x="740042" y="1863260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 Global public-goods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5FC2856-7738-4A61-14A6-6688BBD34CD6}"/>
                </a:ext>
              </a:extLst>
            </p:cNvPr>
            <p:cNvSpPr/>
            <p:nvPr/>
          </p:nvSpPr>
          <p:spPr>
            <a:xfrm rot="18397127">
              <a:off x="684491" y="2020911"/>
              <a:ext cx="2581401" cy="258140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producing teams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A9D3C3D-B75A-1045-23DB-48C3C1F9CFC7}"/>
                </a:ext>
              </a:extLst>
            </p:cNvPr>
            <p:cNvSpPr/>
            <p:nvPr/>
          </p:nvSpPr>
          <p:spPr>
            <a:xfrm rot="20023529">
              <a:off x="654320" y="1911554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Domestic evidence-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2197E60-6327-5C12-D3AC-862615EC7FEF}"/>
                </a:ext>
              </a:extLst>
            </p:cNvPr>
            <p:cNvSpPr/>
            <p:nvPr/>
          </p:nvSpPr>
          <p:spPr>
            <a:xfrm rot="20055027">
              <a:off x="738879" y="2065798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support networks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B49EAD07-49D9-5108-7C91-158A73749CF1}"/>
              </a:ext>
            </a:extLst>
          </p:cNvPr>
          <p:cNvSpPr txBox="1"/>
          <p:nvPr/>
        </p:nvSpPr>
        <p:spPr>
          <a:xfrm>
            <a:off x="3960088" y="1231489"/>
            <a:ext cx="823191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 dirty="0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 public-goods producing teams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commits to respond to emerging global priorities in ways that increase coordination and reduce duplication in the production of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living evidence syntheses</a:t>
            </a:r>
          </a:p>
          <a:p>
            <a:pPr marL="179388" marR="0" lvl="0" indent="-179388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collectively commit to work with existing networks and platforms to maximize efficiencies and synergies and to strengthen and implement standards (for a fuller list, see the footnote on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preceding page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2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Networks of producers of global public goods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e.g., Campbell, Cochrane, IPCC)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2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that support the production of global public goods (e.g., PROSPERO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Networks of guideline and technology-assessment groups that use these global public goods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Domestic evidence-support networks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use these global public goods and that can bring forward the perspectives of many types of decision-makers who use these global public goods (government policymakers, organizational leaders, professionals, and citizens)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2C3246-C046-D7B6-AF29-A515FDDD9F27}"/>
              </a:ext>
            </a:extLst>
          </p:cNvPr>
          <p:cNvSpPr txBox="1"/>
          <p:nvPr/>
        </p:nvSpPr>
        <p:spPr>
          <a:xfrm>
            <a:off x="3960088" y="3493485"/>
            <a:ext cx="4466104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 dirty="0">
                <a:solidFill>
                  <a:srgbClr val="6AA8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Domestic evidence-support networks </a:t>
            </a:r>
          </a:p>
          <a:p>
            <a:pPr marL="179388" marR="0" lvl="0" indent="-179388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commits to respond to emerging domestic priorities in ways that leverage and enable the implementation of global</a:t>
            </a:r>
            <a:r>
              <a:rPr lang="en-US" sz="12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public goods (e.g., through</a:t>
            </a:r>
            <a:r>
              <a:rPr lang="en-US" sz="120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contextualized evidence synthesis and support</a:t>
            </a:r>
            <a:r>
              <a:rPr lang="en-US" sz="12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and to support the continuous improvement of global public goods (through partnerships with teams in their region or with similar topic coverage)</a:t>
            </a:r>
          </a:p>
          <a:p>
            <a:pPr marL="179388" marR="0" lvl="0" indent="-179388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collectively commit to work with existing networks and platforms to maximize efficiencies and synergies and to strengthen and implement standards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2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Networks of evidence-support units (e.g., Brazil Coalition for Evidence, </a:t>
            </a:r>
            <a:br>
              <a:rPr lang="en-US" sz="12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Works Network in the U.K., EVIPNet in low- and middle-income countries)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013C1AE3-E748-5375-6F07-8FA1AF736108}"/>
              </a:ext>
            </a:extLst>
          </p:cNvPr>
          <p:cNvSpPr/>
          <p:nvPr/>
        </p:nvSpPr>
        <p:spPr>
          <a:xfrm>
            <a:off x="8726922" y="3403736"/>
            <a:ext cx="3134683" cy="1230656"/>
          </a:xfrm>
          <a:prstGeom prst="wedgeRoundRectCallout">
            <a:avLst>
              <a:gd name="adj1" fmla="val -67419"/>
              <a:gd name="adj2" fmla="val -4916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>
                <a:solidFill>
                  <a:srgbClr val="254776"/>
                </a:solidFill>
              </a:rPr>
              <a:t>The Living Evidence Alliance is a promising prototype, but we have a long way to go with hundreds of low-quality evidence syntheses for unimportant questions and none for many of society’s most important questions</a:t>
            </a:r>
          </a:p>
        </p:txBody>
      </p:sp>
      <p:sp>
        <p:nvSpPr>
          <p:cNvPr id="47" name="Rounded Rectangular Callout 46">
            <a:extLst>
              <a:ext uri="{FF2B5EF4-FFF2-40B4-BE49-F238E27FC236}">
                <a16:creationId xmlns:a16="http://schemas.microsoft.com/office/drawing/2014/main" id="{CBA09A20-B62E-6CB5-C3EB-50F8099D1F3A}"/>
              </a:ext>
            </a:extLst>
          </p:cNvPr>
          <p:cNvSpPr/>
          <p:nvPr/>
        </p:nvSpPr>
        <p:spPr>
          <a:xfrm>
            <a:off x="8726922" y="4817581"/>
            <a:ext cx="3134683" cy="1230656"/>
          </a:xfrm>
          <a:prstGeom prst="wedgeRoundRectCallout">
            <a:avLst>
              <a:gd name="adj1" fmla="val -66917"/>
              <a:gd name="adj2" fmla="val -47885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>
                <a:solidFill>
                  <a:srgbClr val="254776"/>
                </a:solidFill>
              </a:rPr>
              <a:t>Paradoxically, some global public-goods producers like Cochrane are in their most fragile funding position ever, and others like Campbell have never been sustainably funded</a:t>
            </a:r>
          </a:p>
        </p:txBody>
      </p: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911F2BB1-DF14-72AD-8175-DF43C82968C2}"/>
              </a:ext>
            </a:extLst>
          </p:cNvPr>
          <p:cNvSpPr/>
          <p:nvPr/>
        </p:nvSpPr>
        <p:spPr>
          <a:xfrm flipH="1">
            <a:off x="374024" y="4911252"/>
            <a:ext cx="3134683" cy="1230657"/>
          </a:xfrm>
          <a:prstGeom prst="wedgeRoundRectCallout">
            <a:avLst>
              <a:gd name="adj1" fmla="val -63899"/>
              <a:gd name="adj2" fmla="val -4442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>
                <a:solidFill>
                  <a:srgbClr val="254776"/>
                </a:solidFill>
              </a:rPr>
              <a:t>We were able to respond to a question from national policymakers with a contextualized evidence synthesis on climate-adaptation strategies in three days because a living evidence synthesis was ‘sitting there’ with more than 17,000 studies already identified and assessed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AF8FDC8-25B2-3BBC-3E8B-2BDC17B894C8}"/>
              </a:ext>
            </a:extLst>
          </p:cNvPr>
          <p:cNvSpPr txBox="1"/>
          <p:nvPr/>
        </p:nvSpPr>
        <p:spPr>
          <a:xfrm>
            <a:off x="888236" y="2766602"/>
            <a:ext cx="2124373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Better connect </a:t>
            </a:r>
            <a:b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global and domestic</a:t>
            </a:r>
            <a:br>
              <a:rPr kumimoji="0" lang="en-CA" sz="17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endParaRPr lang="en-US" sz="1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FFBA62-E833-C3B0-4FA0-FD4FC3FE4DFF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8CDED4-A8EF-4549-6034-E6BC4CBB1A54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84908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32410</TotalTime>
  <Words>426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2023-02-10T13:33:54Z</dcterms:modified>
</cp:coreProperties>
</file>