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sldIdLst>
    <p:sldId id="1089" r:id="rId2"/>
  </p:sldIdLst>
  <p:sldSz cx="12192000" cy="6858000"/>
  <p:notesSz cx="6858000" cy="9144000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4776"/>
    <a:srgbClr val="FEB714"/>
    <a:srgbClr val="FFC057"/>
    <a:srgbClr val="6AA855"/>
    <a:srgbClr val="CC76A6"/>
    <a:srgbClr val="6FC0D3"/>
    <a:srgbClr val="8DD2E5"/>
    <a:srgbClr val="8DC758"/>
    <a:srgbClr val="99CC67"/>
    <a:srgbClr val="E7ED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99" autoAdjust="0"/>
    <p:restoredTop sz="95707" autoAdjust="0"/>
  </p:normalViewPr>
  <p:slideViewPr>
    <p:cSldViewPr snapToGrid="0" snapToObjects="1">
      <p:cViewPr varScale="1">
        <p:scale>
          <a:sx n="128" d="100"/>
          <a:sy n="128" d="100"/>
        </p:scale>
        <p:origin x="464" y="184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charset="0"/>
              </a:defRPr>
            </a:lvl1pPr>
          </a:lstStyle>
          <a:p>
            <a:fld id="{E9F3A7FF-300E-B84F-A2D0-CDCDE713DCB9}" type="datetimeFigureOut">
              <a:rPr lang="en-US" smtClean="0"/>
              <a:pPr/>
              <a:t>2/10/23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charset="0"/>
              </a:defRPr>
            </a:lvl1pPr>
          </a:lstStyle>
          <a:p>
            <a:fld id="{7C11621C-3EA7-C342-A130-13C6D43C8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347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1pPr>
    <a:lvl2pPr marL="609585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2pPr>
    <a:lvl3pPr marL="121917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3pPr>
    <a:lvl4pPr marL="1828754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4pPr>
    <a:lvl5pPr marL="2438339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022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ckground pattern&#10;&#10;Description automatically generated">
            <a:extLst>
              <a:ext uri="{FF2B5EF4-FFF2-40B4-BE49-F238E27FC236}">
                <a16:creationId xmlns:a16="http://schemas.microsoft.com/office/drawing/2014/main" id="{508AC5A7-CE1D-1B83-E287-3CF1EB9791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223195"/>
          </a:xfrm>
          <a:prstGeom prst="rect">
            <a:avLst/>
          </a:prstGeom>
        </p:spPr>
      </p:pic>
      <p:sp>
        <p:nvSpPr>
          <p:cNvPr id="2" name="Title Placeholder" descr="Master title"/>
          <p:cNvSpPr>
            <a:spLocks noGrp="1"/>
          </p:cNvSpPr>
          <p:nvPr>
            <p:ph type="ctrTitle"/>
          </p:nvPr>
        </p:nvSpPr>
        <p:spPr>
          <a:xfrm>
            <a:off x="2715491" y="634805"/>
            <a:ext cx="6862619" cy="2666171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>
              <a:lnSpc>
                <a:spcPct val="100000"/>
              </a:lnSpc>
              <a:defRPr sz="4000">
                <a:solidFill>
                  <a:srgbClr val="25477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Placeholder" descr="Master subtitle"/>
          <p:cNvSpPr>
            <a:spLocks noGrp="1"/>
          </p:cNvSpPr>
          <p:nvPr>
            <p:ph type="subTitle" idx="1"/>
          </p:nvPr>
        </p:nvSpPr>
        <p:spPr>
          <a:xfrm>
            <a:off x="4110182" y="3300976"/>
            <a:ext cx="4073237" cy="9116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Meeting Information" descr="Meering or Audience Data">
            <a:extLst>
              <a:ext uri="{FF2B5EF4-FFF2-40B4-BE49-F238E27FC236}">
                <a16:creationId xmlns:a16="http://schemas.microsoft.com/office/drawing/2014/main" id="{E4830579-3FC9-4C47-AF4E-DC02A16FCB8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56005" y="4212601"/>
            <a:ext cx="4181593" cy="911617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67">
                <a:solidFill>
                  <a:srgbClr val="464F55"/>
                </a:solidFill>
              </a:defRPr>
            </a:lvl1pPr>
            <a:lvl2pPr marL="457189" indent="0">
              <a:buNone/>
              <a:defRPr sz="1467"/>
            </a:lvl2pPr>
            <a:lvl3pPr marL="914377" indent="0">
              <a:buNone/>
              <a:defRPr sz="1467"/>
            </a:lvl3pPr>
            <a:lvl4pPr marL="1371566" indent="0">
              <a:buNone/>
              <a:defRPr sz="1467"/>
            </a:lvl4pPr>
            <a:lvl5pPr marL="1828754" indent="0">
              <a:buNone/>
              <a:defRPr sz="1467"/>
            </a:lvl5pPr>
          </a:lstStyle>
          <a:p>
            <a:pPr lvl="0"/>
            <a:r>
              <a:rPr lang="en-US" dirty="0"/>
              <a:t>Meeting or Audience Date</a:t>
            </a:r>
          </a:p>
        </p:txBody>
      </p:sp>
      <p:sp>
        <p:nvSpPr>
          <p:cNvPr id="8" name="Slide Number" descr="Page Number">
            <a:extLst>
              <a:ext uri="{FF2B5EF4-FFF2-40B4-BE49-F238E27FC236}">
                <a16:creationId xmlns:a16="http://schemas.microsoft.com/office/drawing/2014/main" id="{EE66D232-CA20-FDCA-F279-F1103BF3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blur, blurry&#10;&#10;Description automatically generated">
            <a:extLst>
              <a:ext uri="{FF2B5EF4-FFF2-40B4-BE49-F238E27FC236}">
                <a16:creationId xmlns:a16="http://schemas.microsoft.com/office/drawing/2014/main" id="{83CD791E-98A1-0162-6CC0-D6583896CE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250905"/>
          </a:xfrm>
          <a:prstGeom prst="rect">
            <a:avLst/>
          </a:prstGeom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8D0C2E2-5D81-CE5F-219E-22C224152F8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60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263E6EE-4BB6-8A1C-E311-0E74B18F45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12" name="Subtitle Placeholder" descr="Slide sub title">
            <a:extLst>
              <a:ext uri="{FF2B5EF4-FFF2-40B4-BE49-F238E27FC236}">
                <a16:creationId xmlns:a16="http://schemas.microsoft.com/office/drawing/2014/main" id="{E4697456-D8E5-5447-AB08-1193E92AD31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3" name="Content Placeholder" descr="Slide content"/>
          <p:cNvSpPr>
            <a:spLocks noGrp="1"/>
          </p:cNvSpPr>
          <p:nvPr>
            <p:ph idx="1" hasCustomPrompt="1"/>
          </p:nvPr>
        </p:nvSpPr>
        <p:spPr>
          <a:xfrm>
            <a:off x="267858" y="1471001"/>
            <a:ext cx="11708068" cy="4536015"/>
          </a:xfrm>
        </p:spPr>
        <p:txBody>
          <a:bodyPr lIns="10800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5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2783A4F7-F459-E4B5-6A3C-3ABC5E9C0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286C0FB-52F0-3A89-90C6-66C46E6DD5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  <p:sp>
        <p:nvSpPr>
          <p:cNvPr id="10" name="Slide Number" descr="Page Number">
            <a:extLst>
              <a:ext uri="{FF2B5EF4-FFF2-40B4-BE49-F238E27FC236}">
                <a16:creationId xmlns:a16="http://schemas.microsoft.com/office/drawing/2014/main" id="{8889B7D9-D7D3-4C70-618E-523C87036B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202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E5F536A-097D-F9C2-3926-5439D376C0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D769DDCC-F1E0-C10D-BC2A-BCACFC731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113435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" descr="Page Number">
            <a:extLst>
              <a:ext uri="{FF2B5EF4-FFF2-40B4-BE49-F238E27FC236}">
                <a16:creationId xmlns:a16="http://schemas.microsoft.com/office/drawing/2014/main" id="{562B326D-4420-96CE-9477-EAFA66BBA8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E9353E2E-99A4-592F-60C3-5088FF465CD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926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EF50776-A37A-951A-D077-1B92C26B46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8" name="Left Content Placeholder">
            <a:extLst>
              <a:ext uri="{FF2B5EF4-FFF2-40B4-BE49-F238E27FC236}">
                <a16:creationId xmlns:a16="http://schemas.microsoft.com/office/drawing/2014/main" id="{7ED32BB9-068A-BC8C-7D27-8C1A6E07DE97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9" name="Right Content Placeholder">
            <a:extLst>
              <a:ext uri="{FF2B5EF4-FFF2-40B4-BE49-F238E27FC236}">
                <a16:creationId xmlns:a16="http://schemas.microsoft.com/office/drawing/2014/main" id="{AE9B9F67-FF62-5938-072D-74A9156DF59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97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10" name="Subtitle Placeholder" descr="Slide sub title">
            <a:extLst>
              <a:ext uri="{FF2B5EF4-FFF2-40B4-BE49-F238E27FC236}">
                <a16:creationId xmlns:a16="http://schemas.microsoft.com/office/drawing/2014/main" id="{95C762DA-EFD0-C76E-4E74-A61801BDF4D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1" name="Title Placeholder" descr="Master Title">
            <a:extLst>
              <a:ext uri="{FF2B5EF4-FFF2-40B4-BE49-F238E27FC236}">
                <a16:creationId xmlns:a16="http://schemas.microsoft.com/office/drawing/2014/main" id="{C90B5A47-A1F6-28BB-5CFA-3CB937513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Slide Number" descr="Page Number">
            <a:extLst>
              <a:ext uri="{FF2B5EF4-FFF2-40B4-BE49-F238E27FC236}">
                <a16:creationId xmlns:a16="http://schemas.microsoft.com/office/drawing/2014/main" id="{FB11FD29-404E-0128-612A-FE3DE5DAD4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0D8833EF-1349-6CFE-3551-34515FFA92C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84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" descr="Slide Content"/>
          <p:cNvSpPr>
            <a:spLocks noGrp="1"/>
          </p:cNvSpPr>
          <p:nvPr>
            <p:ph type="body" idx="1"/>
          </p:nvPr>
        </p:nvSpPr>
        <p:spPr>
          <a:xfrm>
            <a:off x="267858" y="1480930"/>
            <a:ext cx="11708068" cy="4645234"/>
          </a:xfrm>
          <a:prstGeom prst="rect">
            <a:avLst/>
          </a:prstGeom>
        </p:spPr>
        <p:txBody>
          <a:bodyPr vert="horz" lIns="10800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URL">
            <a:extLst>
              <a:ext uri="{FF2B5EF4-FFF2-40B4-BE49-F238E27FC236}">
                <a16:creationId xmlns:a16="http://schemas.microsoft.com/office/drawing/2014/main" id="{0C654FC7-9C31-074E-AD8E-D6FD365BF2A7}"/>
              </a:ext>
            </a:extLst>
          </p:cNvPr>
          <p:cNvSpPr txBox="1"/>
          <p:nvPr userDrawn="1"/>
        </p:nvSpPr>
        <p:spPr>
          <a:xfrm>
            <a:off x="267858" y="6277352"/>
            <a:ext cx="3339700" cy="559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evidencecommission@mcmaster.ca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www.evidencecommission.org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@evidencecomm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0EB42C68-2428-64E4-0D5F-4E2E792505F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6493" y="6338887"/>
            <a:ext cx="122703" cy="12270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3A7D78D-A0CB-7AFD-BBB4-995E97AE4878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083" y="6659257"/>
            <a:ext cx="126293" cy="126293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A3FC173-5774-5895-C511-3286CCCFCC41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email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083" y="6504045"/>
            <a:ext cx="126293" cy="126293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2DC0F4D4-FDFA-BAAD-9B15-3AAD692D6905}"/>
              </a:ext>
            </a:extLst>
          </p:cNvPr>
          <p:cNvSpPr txBox="1"/>
          <p:nvPr userDrawn="1"/>
        </p:nvSpPr>
        <p:spPr>
          <a:xfrm>
            <a:off x="8408358" y="6300460"/>
            <a:ext cx="3630484" cy="5386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 © McMaster Health Forum on behalf McMaster University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Share freely, give credit, adapt with permission. This work is licensed under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a Creative Commons Attribution-NoDerivatives 4.0 International License.</a:t>
            </a:r>
          </a:p>
        </p:txBody>
      </p:sp>
      <p:sp>
        <p:nvSpPr>
          <p:cNvPr id="17" name="Slide Number" descr="Page Number">
            <a:extLst>
              <a:ext uri="{FF2B5EF4-FFF2-40B4-BE49-F238E27FC236}">
                <a16:creationId xmlns:a16="http://schemas.microsoft.com/office/drawing/2014/main" id="{038D6026-73A3-1882-2BB8-CDC441E82D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4220E00-5CFF-0AE1-9606-366474FAFAE9}"/>
              </a:ext>
            </a:extLst>
          </p:cNvPr>
          <p:cNvCxnSpPr>
            <a:cxnSpLocks/>
          </p:cNvCxnSpPr>
          <p:nvPr userDrawn="1"/>
        </p:nvCxnSpPr>
        <p:spPr>
          <a:xfrm>
            <a:off x="0" y="6260774"/>
            <a:ext cx="12192000" cy="0"/>
          </a:xfrm>
          <a:prstGeom prst="line">
            <a:avLst/>
          </a:prstGeom>
          <a:ln w="25400">
            <a:solidFill>
              <a:srgbClr val="464F55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4689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1" r:id="rId3"/>
    <p:sldLayoutId id="2147483672" r:id="rId4"/>
  </p:sldLayoutIdLst>
  <p:hf hdr="0" ftr="0"/>
  <p:txStyles>
    <p:titleStyle>
      <a:lvl1pPr marL="0" marR="0" indent="0" algn="l" defTabSz="457189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2400" b="0" i="0" kern="1200">
          <a:solidFill>
            <a:srgbClr val="254776"/>
          </a:solidFill>
          <a:latin typeface="Arial" charset="0"/>
          <a:ea typeface="+mj-ea"/>
          <a:cs typeface="+mj-cs"/>
        </a:defRPr>
      </a:lvl1pPr>
    </p:titleStyle>
    <p:bodyStyle>
      <a:lvl1pPr marL="285750" indent="-285750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Font typeface="Arial" panose="020B0604020202020204" pitchFamily="34" charset="0"/>
        <a:buChar char="•"/>
        <a:defRPr sz="1800" b="0" i="0" kern="1200">
          <a:solidFill>
            <a:srgbClr val="464F55"/>
          </a:solidFill>
          <a:latin typeface="Arial" charset="0"/>
          <a:ea typeface="+mn-ea"/>
          <a:cs typeface="+mn-cs"/>
        </a:defRPr>
      </a:lvl1pPr>
      <a:lvl2pPr marL="646934" indent="-28574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902977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168171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433364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4">
            <a:extLst>
              <a:ext uri="{FF2B5EF4-FFF2-40B4-BE49-F238E27FC236}">
                <a16:creationId xmlns:a16="http://schemas.microsoft.com/office/drawing/2014/main" id="{4B9202D2-E69F-FF0E-C864-69A05EC12EDF}"/>
              </a:ext>
            </a:extLst>
          </p:cNvPr>
          <p:cNvSpPr txBox="1">
            <a:spLocks/>
          </p:cNvSpPr>
          <p:nvPr/>
        </p:nvSpPr>
        <p:spPr>
          <a:xfrm>
            <a:off x="267858" y="97077"/>
            <a:ext cx="8619154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marR="0" indent="0" algn="l" defTabSz="45718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kern="1200">
                <a:solidFill>
                  <a:srgbClr val="25477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defTabSz="914400" hangingPunct="0">
              <a:spcBef>
                <a:spcPts val="0"/>
              </a:spcBef>
              <a:defRPr/>
            </a:pPr>
            <a:r>
              <a:rPr lang="en-CA" b="1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2</a:t>
            </a:r>
            <a:r>
              <a:rPr kumimoji="0" lang="en-CA" b="1" i="0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.1</a:t>
            </a:r>
            <a:r>
              <a:rPr kumimoji="0" lang="en-CA" i="0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One possible model for improving coordination:</a:t>
            </a:r>
            <a:br>
              <a:rPr kumimoji="0" lang="en-CA" i="0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</a:br>
            <a:r>
              <a:rPr kumimoji="0" lang="en-CA" i="0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     Start by better connecting global and domestic</a:t>
            </a:r>
            <a:endParaRPr lang="en-CA" kern="0" dirty="0">
              <a:solidFill>
                <a:srgbClr val="FF0000"/>
              </a:solidFill>
              <a:latin typeface="Arial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862AF874-C1B6-6E05-E743-2A9CA7CB5368}"/>
              </a:ext>
            </a:extLst>
          </p:cNvPr>
          <p:cNvGrpSpPr/>
          <p:nvPr/>
        </p:nvGrpSpPr>
        <p:grpSpPr>
          <a:xfrm>
            <a:off x="135289" y="1271461"/>
            <a:ext cx="3639791" cy="3639791"/>
            <a:chOff x="185974" y="1455646"/>
            <a:chExt cx="3639791" cy="3639791"/>
          </a:xfrm>
        </p:grpSpPr>
        <p:pic>
          <p:nvPicPr>
            <p:cNvPr id="33" name="Picture 32" descr="Icon&#10;&#10;Description automatically generated">
              <a:extLst>
                <a:ext uri="{FF2B5EF4-FFF2-40B4-BE49-F238E27FC236}">
                  <a16:creationId xmlns:a16="http://schemas.microsoft.com/office/drawing/2014/main" id="{5C90BB9F-CFBC-C285-C854-3DB89AE1589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5974" y="1455646"/>
              <a:ext cx="3639791" cy="3639791"/>
            </a:xfrm>
            <a:prstGeom prst="rect">
              <a:avLst/>
            </a:prstGeom>
          </p:spPr>
        </p:pic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BE698B26-EA85-3CE9-F214-3211EBAB0ED1}"/>
                </a:ext>
              </a:extLst>
            </p:cNvPr>
            <p:cNvGrpSpPr/>
            <p:nvPr/>
          </p:nvGrpSpPr>
          <p:grpSpPr>
            <a:xfrm>
              <a:off x="2934421" y="2837858"/>
              <a:ext cx="873957" cy="806419"/>
              <a:chOff x="2934421" y="2837858"/>
              <a:chExt cx="873957" cy="806419"/>
            </a:xfrm>
          </p:grpSpPr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2CE1EBE3-231A-DC63-4203-5B83B1F16AAF}"/>
                  </a:ext>
                </a:extLst>
              </p:cNvPr>
              <p:cNvSpPr/>
              <p:nvPr/>
            </p:nvSpPr>
            <p:spPr>
              <a:xfrm>
                <a:off x="2968190" y="2837858"/>
                <a:ext cx="806419" cy="806419"/>
              </a:xfrm>
              <a:prstGeom prst="ellipse">
                <a:avLst/>
              </a:prstGeom>
              <a:solidFill>
                <a:srgbClr val="CC76A6"/>
              </a:solidFill>
              <a:ln w="28575"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" dirty="0"/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BB2CAD24-A3BF-B747-7269-C74B8E8BB39E}"/>
                  </a:ext>
                </a:extLst>
              </p:cNvPr>
              <p:cNvSpPr txBox="1"/>
              <p:nvPr/>
            </p:nvSpPr>
            <p:spPr>
              <a:xfrm>
                <a:off x="2934421" y="3022715"/>
                <a:ext cx="873957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050" b="1" dirty="0">
                    <a:solidFill>
                      <a:schemeClr val="bg1"/>
                    </a:solidFill>
                  </a:rPr>
                  <a:t>BEST</a:t>
                </a:r>
              </a:p>
              <a:p>
                <a:pPr algn="ctr"/>
                <a:r>
                  <a:rPr lang="en-US" sz="1050" b="1" dirty="0">
                    <a:solidFill>
                      <a:schemeClr val="bg1"/>
                    </a:solidFill>
                  </a:rPr>
                  <a:t>EVIDENCE</a:t>
                </a:r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7A9D31F9-EC01-50BB-F063-D8C55B7897B2}"/>
                </a:ext>
              </a:extLst>
            </p:cNvPr>
            <p:cNvGrpSpPr/>
            <p:nvPr/>
          </p:nvGrpSpPr>
          <p:grpSpPr>
            <a:xfrm>
              <a:off x="911838" y="4036340"/>
              <a:ext cx="806419" cy="806419"/>
              <a:chOff x="2968190" y="2847797"/>
              <a:chExt cx="806419" cy="806419"/>
            </a:xfrm>
          </p:grpSpPr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03310AD6-45C3-BFAC-07BE-6A64DB5748E3}"/>
                  </a:ext>
                </a:extLst>
              </p:cNvPr>
              <p:cNvSpPr/>
              <p:nvPr/>
            </p:nvSpPr>
            <p:spPr>
              <a:xfrm>
                <a:off x="2968190" y="2847797"/>
                <a:ext cx="806419" cy="806419"/>
              </a:xfrm>
              <a:prstGeom prst="ellipse">
                <a:avLst/>
              </a:prstGeom>
              <a:solidFill>
                <a:srgbClr val="99CC66"/>
              </a:solidFill>
              <a:ln w="28575"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" dirty="0"/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D0B436A4-01DA-2A26-DAE9-51626CBFA710}"/>
                  </a:ext>
                </a:extLst>
              </p:cNvPr>
              <p:cNvSpPr txBox="1"/>
              <p:nvPr/>
            </p:nvSpPr>
            <p:spPr>
              <a:xfrm>
                <a:off x="2976101" y="3132044"/>
                <a:ext cx="790601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050" b="1" dirty="0">
                    <a:solidFill>
                      <a:schemeClr val="bg1"/>
                    </a:solidFill>
                  </a:rPr>
                  <a:t>IMPACTS</a:t>
                </a:r>
              </a:p>
            </p:txBody>
          </p:sp>
        </p:grp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C86A30ED-C0E2-376A-AE84-4B9216B5B36F}"/>
                </a:ext>
              </a:extLst>
            </p:cNvPr>
            <p:cNvSpPr/>
            <p:nvPr/>
          </p:nvSpPr>
          <p:spPr>
            <a:xfrm rot="18523360">
              <a:off x="740042" y="1863260"/>
              <a:ext cx="2663343" cy="266334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Circle">
                <a:avLst/>
              </a:prstTxWarp>
              <a:spAutoFit/>
            </a:bodyPr>
            <a:lstStyle/>
            <a:p>
              <a:pPr algn="ctr"/>
              <a:r>
                <a:rPr lang="en-US" sz="1200" b="1" cap="none" spc="0" dirty="0">
                  <a:ln w="0"/>
                  <a:solidFill>
                    <a:srgbClr val="254776"/>
                  </a:solidFill>
                  <a:effectLst/>
                </a:rPr>
                <a:t> Global public-goods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D5FC2856-7738-4A61-14A6-6688BBD34CD6}"/>
                </a:ext>
              </a:extLst>
            </p:cNvPr>
            <p:cNvSpPr/>
            <p:nvPr/>
          </p:nvSpPr>
          <p:spPr>
            <a:xfrm rot="18397127">
              <a:off x="684491" y="2020911"/>
              <a:ext cx="2581401" cy="258140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Circle">
                <a:avLst/>
              </a:prstTxWarp>
              <a:spAutoFit/>
            </a:bodyPr>
            <a:lstStyle/>
            <a:p>
              <a:pPr algn="ctr"/>
              <a:r>
                <a:rPr lang="en-US" sz="1200" b="1" cap="none" spc="0" dirty="0">
                  <a:ln w="0"/>
                  <a:solidFill>
                    <a:srgbClr val="254776"/>
                  </a:solidFill>
                  <a:effectLst/>
                </a:rPr>
                <a:t>producing teams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8A9D3C3D-B75A-1045-23DB-48C3C1F9CFC7}"/>
                </a:ext>
              </a:extLst>
            </p:cNvPr>
            <p:cNvSpPr/>
            <p:nvPr/>
          </p:nvSpPr>
          <p:spPr>
            <a:xfrm rot="20023529">
              <a:off x="654320" y="1911554"/>
              <a:ext cx="2663343" cy="266334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en-US" sz="1200" b="1" cap="none" spc="0" dirty="0">
                  <a:ln w="0"/>
                  <a:solidFill>
                    <a:srgbClr val="254776"/>
                  </a:solidFill>
                  <a:effectLst/>
                </a:rPr>
                <a:t>Domestic evidence-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82197E60-6327-5C12-D3AC-862615EC7FEF}"/>
                </a:ext>
              </a:extLst>
            </p:cNvPr>
            <p:cNvSpPr/>
            <p:nvPr/>
          </p:nvSpPr>
          <p:spPr>
            <a:xfrm rot="20055027">
              <a:off x="738879" y="2065798"/>
              <a:ext cx="2663343" cy="266334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en-US" sz="1200" b="1" cap="none" spc="0" dirty="0">
                  <a:ln w="0"/>
                  <a:solidFill>
                    <a:srgbClr val="254776"/>
                  </a:solidFill>
                  <a:effectLst/>
                </a:rPr>
                <a:t>support networks</a:t>
              </a:r>
            </a:p>
          </p:txBody>
        </p: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B49EAD07-49D9-5108-7C91-158A73749CF1}"/>
              </a:ext>
            </a:extLst>
          </p:cNvPr>
          <p:cNvSpPr txBox="1"/>
          <p:nvPr/>
        </p:nvSpPr>
        <p:spPr>
          <a:xfrm>
            <a:off x="3960088" y="1231489"/>
            <a:ext cx="8231912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609585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800" b="1" dirty="0">
                <a:solidFill>
                  <a:srgbClr val="CC76A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Global public-goods producing teams</a:t>
            </a:r>
          </a:p>
          <a:p>
            <a:pPr marL="179388" indent="-179388">
              <a:buFont typeface="Arial" panose="020B0604020202020204" pitchFamily="34" charset="0"/>
              <a:buChar char="•"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Each commits to respond to emerging global priorities in ways that increase coordination and reduce duplication in the production of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living evidence syntheses</a:t>
            </a:r>
          </a:p>
          <a:p>
            <a:pPr marL="179388" marR="0" lvl="0" indent="-179388" algn="l" defTabSz="609585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They collectively commit to work with existing networks and platforms to maximize efficiencies and synergies and to strengthen and implement standards (for a fuller list, see the footnote on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</a:t>
            </a:r>
            <a:r>
              <a:rPr lang="en-US" sz="1200" dirty="0">
                <a:solidFill>
                  <a:srgbClr val="25477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preceding page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marL="358775" lvl="1" indent="-179388">
              <a:buFont typeface="Courier New" panose="02070309020205020404" pitchFamily="49" charset="0"/>
              <a:buChar char="o"/>
              <a:defRPr/>
            </a:pPr>
            <a:r>
              <a:rPr lang="en-US" sz="1200" dirty="0">
                <a:solidFill>
                  <a:srgbClr val="25477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Networks of producers of global public goods (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e.g., Campbell, Cochrane, IPCC)</a:t>
            </a:r>
          </a:p>
          <a:p>
            <a:pPr marL="358775" lvl="1" indent="-179388">
              <a:buFont typeface="Courier New" panose="02070309020205020404" pitchFamily="49" charset="0"/>
              <a:buChar char="o"/>
              <a:defRPr/>
            </a:pPr>
            <a:r>
              <a:rPr lang="en-US" sz="1200" dirty="0">
                <a:solidFill>
                  <a:srgbClr val="25477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Platforms that support the production of global public goods (e.g., PROSPERO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marL="358775" lvl="1" indent="-179388">
              <a:buFont typeface="Courier New" panose="02070309020205020404" pitchFamily="49" charset="0"/>
              <a:buChar char="o"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Networks of guideline and technology-assessment groups that use these global public goods</a:t>
            </a:r>
          </a:p>
          <a:p>
            <a:pPr marL="358775" lvl="1" indent="-179388">
              <a:buFont typeface="Courier New" panose="02070309020205020404" pitchFamily="49" charset="0"/>
              <a:buChar char="o"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Domestic evidence-support networks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that use these global public goods and that can bring forward the perspectives of many types of decision-makers who use these global public goods (government policymakers, organizational leaders, professionals, and citizens)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C2C3246-C046-D7B6-AF29-A515FDDD9F27}"/>
              </a:ext>
            </a:extLst>
          </p:cNvPr>
          <p:cNvSpPr txBox="1"/>
          <p:nvPr/>
        </p:nvSpPr>
        <p:spPr>
          <a:xfrm>
            <a:off x="3960088" y="3493485"/>
            <a:ext cx="4466104" cy="27699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609585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800" b="1" dirty="0">
                <a:solidFill>
                  <a:srgbClr val="6AA85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Domestic evidence-support networks </a:t>
            </a:r>
          </a:p>
          <a:p>
            <a:pPr marL="179388" marR="0" lvl="0" indent="-179388" algn="l" defTabSz="609585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Each commits to respond to emerging domestic priorities in ways that leverage and enable the implementation of global</a:t>
            </a:r>
            <a:r>
              <a:rPr lang="en-US" sz="1200" dirty="0">
                <a:solidFill>
                  <a:srgbClr val="25477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public goods (e.g., through</a:t>
            </a:r>
            <a:r>
              <a:rPr lang="en-US" sz="1200" b="1" dirty="0">
                <a:solidFill>
                  <a:srgbClr val="25477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contextualized evidence synthesis and support</a:t>
            </a:r>
            <a:r>
              <a:rPr lang="en-US" sz="1200" dirty="0">
                <a:solidFill>
                  <a:srgbClr val="25477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and to support the continuous improvement of global public goods (through partnerships with teams in their region or with similar topic coverage)</a:t>
            </a:r>
          </a:p>
          <a:p>
            <a:pPr marL="179388" marR="0" lvl="0" indent="-179388" algn="l" defTabSz="609585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They collectively commit to work with existing networks and platforms to maximize efficiencies and synergies and to strengthen and implement standards</a:t>
            </a:r>
          </a:p>
          <a:p>
            <a:pPr marL="358775" lvl="1" indent="-179388">
              <a:buFont typeface="Courier New" panose="02070309020205020404" pitchFamily="49" charset="0"/>
              <a:buChar char="o"/>
              <a:defRPr/>
            </a:pPr>
            <a:r>
              <a:rPr lang="en-US" sz="1200" dirty="0">
                <a:solidFill>
                  <a:srgbClr val="25477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Networks of evidence-support units (e.g., Brazil Coalition for Evidence, </a:t>
            </a:r>
            <a:br>
              <a:rPr lang="en-US" sz="1200" dirty="0">
                <a:solidFill>
                  <a:srgbClr val="25477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200" dirty="0">
                <a:solidFill>
                  <a:srgbClr val="25477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Works Network in the U.K., EVIPNet in low- and middle-income countries)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6" name="Rounded Rectangular Callout 45">
            <a:extLst>
              <a:ext uri="{FF2B5EF4-FFF2-40B4-BE49-F238E27FC236}">
                <a16:creationId xmlns:a16="http://schemas.microsoft.com/office/drawing/2014/main" id="{013C1AE3-E748-5375-6F07-8FA1AF736108}"/>
              </a:ext>
            </a:extLst>
          </p:cNvPr>
          <p:cNvSpPr/>
          <p:nvPr/>
        </p:nvSpPr>
        <p:spPr>
          <a:xfrm>
            <a:off x="8726922" y="3403736"/>
            <a:ext cx="3134683" cy="1230656"/>
          </a:xfrm>
          <a:prstGeom prst="wedgeRoundRectCallout">
            <a:avLst>
              <a:gd name="adj1" fmla="val -67419"/>
              <a:gd name="adj2" fmla="val -49166"/>
              <a:gd name="adj3" fmla="val 16667"/>
            </a:avLst>
          </a:prstGeom>
          <a:solidFill>
            <a:srgbClr val="E7EDF3"/>
          </a:solidFill>
          <a:ln w="25400">
            <a:solidFill>
              <a:srgbClr val="DADFE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100" dirty="0">
                <a:solidFill>
                  <a:srgbClr val="254776"/>
                </a:solidFill>
              </a:rPr>
              <a:t>The Living Evidence Alliance is a promising prototype, but we have a long way to go with hundreds of low-quality evidence syntheses for unimportant questions and none for many of society’s most important questions</a:t>
            </a:r>
          </a:p>
        </p:txBody>
      </p:sp>
      <p:sp>
        <p:nvSpPr>
          <p:cNvPr id="47" name="Rounded Rectangular Callout 46">
            <a:extLst>
              <a:ext uri="{FF2B5EF4-FFF2-40B4-BE49-F238E27FC236}">
                <a16:creationId xmlns:a16="http://schemas.microsoft.com/office/drawing/2014/main" id="{CBA09A20-B62E-6CB5-C3EB-50F8099D1F3A}"/>
              </a:ext>
            </a:extLst>
          </p:cNvPr>
          <p:cNvSpPr/>
          <p:nvPr/>
        </p:nvSpPr>
        <p:spPr>
          <a:xfrm>
            <a:off x="8726922" y="4817581"/>
            <a:ext cx="3134683" cy="1230656"/>
          </a:xfrm>
          <a:prstGeom prst="wedgeRoundRectCallout">
            <a:avLst>
              <a:gd name="adj1" fmla="val -66917"/>
              <a:gd name="adj2" fmla="val -47885"/>
              <a:gd name="adj3" fmla="val 16667"/>
            </a:avLst>
          </a:prstGeom>
          <a:solidFill>
            <a:srgbClr val="E7EDF3"/>
          </a:solidFill>
          <a:ln w="25400">
            <a:solidFill>
              <a:srgbClr val="DADFE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100" dirty="0">
                <a:solidFill>
                  <a:srgbClr val="254776"/>
                </a:solidFill>
              </a:rPr>
              <a:t>Paradoxically, some global public-goods producers like Cochrane are in their most fragile funding position ever, and others like Campbell have never been sustainably funded</a:t>
            </a:r>
          </a:p>
        </p:txBody>
      </p:sp>
      <p:sp>
        <p:nvSpPr>
          <p:cNvPr id="48" name="Rounded Rectangular Callout 47">
            <a:extLst>
              <a:ext uri="{FF2B5EF4-FFF2-40B4-BE49-F238E27FC236}">
                <a16:creationId xmlns:a16="http://schemas.microsoft.com/office/drawing/2014/main" id="{911F2BB1-DF14-72AD-8175-DF43C82968C2}"/>
              </a:ext>
            </a:extLst>
          </p:cNvPr>
          <p:cNvSpPr/>
          <p:nvPr/>
        </p:nvSpPr>
        <p:spPr>
          <a:xfrm flipH="1">
            <a:off x="374024" y="4911252"/>
            <a:ext cx="3134683" cy="1230657"/>
          </a:xfrm>
          <a:prstGeom prst="wedgeRoundRectCallout">
            <a:avLst>
              <a:gd name="adj1" fmla="val -63899"/>
              <a:gd name="adj2" fmla="val -44426"/>
              <a:gd name="adj3" fmla="val 16667"/>
            </a:avLst>
          </a:prstGeom>
          <a:solidFill>
            <a:srgbClr val="E7EDF3"/>
          </a:solidFill>
          <a:ln w="25400">
            <a:solidFill>
              <a:srgbClr val="DADFE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100" dirty="0">
                <a:solidFill>
                  <a:srgbClr val="254776"/>
                </a:solidFill>
              </a:rPr>
              <a:t>We were able to respond to a question from national policymakers with a contextualized evidence synthesis on climate-adaptation strategies in three days because a living evidence synthesis was ‘sitting there’ with more than 17,000 studies already identified and assessed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AF8FDC8-25B2-3BBC-3E8B-2BDC17B894C8}"/>
              </a:ext>
            </a:extLst>
          </p:cNvPr>
          <p:cNvSpPr txBox="1"/>
          <p:nvPr/>
        </p:nvSpPr>
        <p:spPr>
          <a:xfrm>
            <a:off x="888236" y="2766602"/>
            <a:ext cx="2124373" cy="8463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CA" sz="1600" i="0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Better connect </a:t>
            </a:r>
            <a:br>
              <a:rPr kumimoji="0" lang="en-CA" sz="1600" i="0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</a:br>
            <a:r>
              <a:rPr kumimoji="0" lang="en-CA" sz="1600" i="0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global and domestic</a:t>
            </a:r>
            <a:br>
              <a:rPr kumimoji="0" lang="en-CA" sz="1700" b="1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</a:br>
            <a:endParaRPr lang="en-US" sz="17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FFBA62-E833-C3B0-4FA0-FD4FC3FE4DFF}"/>
              </a:ext>
            </a:extLst>
          </p:cNvPr>
          <p:cNvSpPr txBox="1"/>
          <p:nvPr/>
        </p:nvSpPr>
        <p:spPr>
          <a:xfrm>
            <a:off x="9009447" y="977573"/>
            <a:ext cx="27158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i="1" dirty="0">
                <a:solidFill>
                  <a:srgbClr val="254776"/>
                </a:solidFill>
              </a:rPr>
              <a:t>Note: full version available in Update 2023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8CDED4-A8EF-4549-6034-E6BC4CBB1A54}"/>
              </a:ext>
            </a:extLst>
          </p:cNvPr>
          <p:cNvSpPr txBox="1"/>
          <p:nvPr/>
        </p:nvSpPr>
        <p:spPr>
          <a:xfrm>
            <a:off x="8254635" y="6325161"/>
            <a:ext cx="3937365" cy="45704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© 2023 McMaster University. All rights reserved. This work is licensed under a Creative Commons Attribution-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NonCommercial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-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ShareAlike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4.0 International License. </a:t>
            </a:r>
          </a:p>
          <a:p>
            <a:endParaRPr lang="en-US" sz="790" i="1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784908"/>
      </p:ext>
    </p:extLst>
  </p:cSld>
  <p:clrMapOvr>
    <a:masterClrMapping/>
  </p:clrMapOvr>
</p:sld>
</file>

<file path=ppt/theme/theme1.xml><?xml version="1.0" encoding="utf-8"?>
<a:theme xmlns:a="http://schemas.openxmlformats.org/drawingml/2006/main" name="McMaster Brighter World Theme">
  <a:themeElements>
    <a:clrScheme name="Custom 6">
      <a:dk1>
        <a:srgbClr val="4C555C"/>
      </a:dk1>
      <a:lt1>
        <a:srgbClr val="FFFFFF"/>
      </a:lt1>
      <a:dk2>
        <a:srgbClr val="FFFFFF"/>
      </a:dk2>
      <a:lt2>
        <a:srgbClr val="FFFFFF"/>
      </a:lt2>
      <a:accent1>
        <a:srgbClr val="E8F6FA"/>
      </a:accent1>
      <a:accent2>
        <a:srgbClr val="40B5D3"/>
      </a:accent2>
      <a:accent3>
        <a:srgbClr val="40B5D3"/>
      </a:accent3>
      <a:accent4>
        <a:srgbClr val="D2D654"/>
      </a:accent4>
      <a:accent5>
        <a:srgbClr val="6FD3E3"/>
      </a:accent5>
      <a:accent6>
        <a:srgbClr val="A71930"/>
      </a:accent6>
      <a:hlink>
        <a:srgbClr val="E8F6FA"/>
      </a:hlink>
      <a:folHlink>
        <a:srgbClr val="E8F6F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32410</TotalTime>
  <Words>426</Words>
  <Application>Microsoft Macintosh PowerPoint</Application>
  <PresentationFormat>Widescreen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Courier New</vt:lpstr>
      <vt:lpstr>Roboto</vt:lpstr>
      <vt:lpstr>McMaster Brighter World Theme</vt:lpstr>
      <vt:lpstr>PowerPoint Presentation</vt:lpstr>
    </vt:vector>
  </TitlesOfParts>
  <Company>Ariad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Iwona Sowinski</dc:creator>
  <cp:lastModifiedBy>Lott, Steven</cp:lastModifiedBy>
  <cp:revision>311</cp:revision>
  <cp:lastPrinted>2017-06-06T20:04:49Z</cp:lastPrinted>
  <dcterms:created xsi:type="dcterms:W3CDTF">2017-04-21T15:41:45Z</dcterms:created>
  <dcterms:modified xsi:type="dcterms:W3CDTF">2023-02-10T13:33:54Z</dcterms:modified>
</cp:coreProperties>
</file>