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28"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7" autoAdjust="0"/>
    <p:restoredTop sz="94694" autoAdjust="0"/>
  </p:normalViewPr>
  <p:slideViewPr>
    <p:cSldViewPr snapToGrid="0" snapToObjects="1">
      <p:cViewPr varScale="1">
        <p:scale>
          <a:sx n="121" d="100"/>
          <a:sy n="121" d="100"/>
        </p:scale>
        <p:origin x="848" y="176"/>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4/23/24</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4/23/24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F511BC-3CF0-D280-EDD4-7A884DF5E62D}"/>
              </a:ext>
            </a:extLst>
          </p:cNvPr>
          <p:cNvSpPr>
            <a:spLocks noGrp="1"/>
          </p:cNvSpPr>
          <p:nvPr>
            <p:ph type="sldNum" sz="quarter" idx="4"/>
          </p:nvPr>
        </p:nvSpPr>
        <p:spPr/>
        <p:txBody>
          <a:bodyPr/>
          <a:lstStyle/>
          <a:p>
            <a:fld id="{E2CB33EA-91D6-F140-A440-0A130B2A34DE}" type="slidenum">
              <a:rPr lang="en-US" smtClean="0"/>
              <a:pPr/>
              <a:t>1</a:t>
            </a:fld>
            <a:endParaRPr lang="en-US" dirty="0"/>
          </a:p>
        </p:txBody>
      </p:sp>
      <p:sp>
        <p:nvSpPr>
          <p:cNvPr id="4" name="Title 1">
            <a:extLst>
              <a:ext uri="{FF2B5EF4-FFF2-40B4-BE49-F238E27FC236}">
                <a16:creationId xmlns:a16="http://schemas.microsoft.com/office/drawing/2014/main" id="{F2AB53B1-4FE5-4CF5-0EE7-A7D191E7AF54}"/>
              </a:ext>
            </a:extLst>
          </p:cNvPr>
          <p:cNvSpPr txBox="1">
            <a:spLocks/>
          </p:cNvSpPr>
          <p:nvPr/>
        </p:nvSpPr>
        <p:spPr>
          <a:xfrm>
            <a:off x="359462" y="211479"/>
            <a:ext cx="11830427" cy="793011"/>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lvl="0" algn="ctr" defTabSz="914400" rtl="1" hangingPunct="0">
              <a:spcBef>
                <a:spcPts val="0"/>
              </a:spcBef>
              <a:defRPr/>
            </a:pPr>
            <a:r>
              <a:rPr lang="ar-LB" dirty="0">
                <a:solidFill>
                  <a:schemeClr val="tx1"/>
                </a:solidFill>
              </a:rPr>
              <a:t>بنية الأدلة العالمية (أو على الأقل وجهة نظر مستخدم الأدلة فيها)</a:t>
            </a:r>
            <a:endParaRPr lang="en-US" dirty="0">
              <a:solidFill>
                <a:schemeClr val="tx1"/>
              </a:solidFill>
            </a:endParaRPr>
          </a:p>
        </p:txBody>
      </p:sp>
      <p:sp>
        <p:nvSpPr>
          <p:cNvPr id="5" name="Rounded Rectangle 4">
            <a:extLst>
              <a:ext uri="{FF2B5EF4-FFF2-40B4-BE49-F238E27FC236}">
                <a16:creationId xmlns:a16="http://schemas.microsoft.com/office/drawing/2014/main" id="{7A27139E-569E-493A-790A-0CE4373CC11F}"/>
              </a:ext>
            </a:extLst>
          </p:cNvPr>
          <p:cNvSpPr/>
          <p:nvPr/>
        </p:nvSpPr>
        <p:spPr>
          <a:xfrm>
            <a:off x="3495356" y="1461015"/>
            <a:ext cx="7628271" cy="906749"/>
          </a:xfrm>
          <a:prstGeom prst="roundRect">
            <a:avLst/>
          </a:prstGeom>
          <a:solidFill>
            <a:schemeClr val="accent3">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aphicFrame>
        <p:nvGraphicFramePr>
          <p:cNvPr id="6" name="Table 5">
            <a:extLst>
              <a:ext uri="{FF2B5EF4-FFF2-40B4-BE49-F238E27FC236}">
                <a16:creationId xmlns:a16="http://schemas.microsoft.com/office/drawing/2014/main" id="{705164BA-765A-BF2E-D6EB-06391B0B37C2}"/>
              </a:ext>
            </a:extLst>
          </p:cNvPr>
          <p:cNvGraphicFramePr>
            <a:graphicFrameLocks noGrp="1"/>
          </p:cNvGraphicFramePr>
          <p:nvPr>
            <p:extLst>
              <p:ext uri="{D42A27DB-BD31-4B8C-83A1-F6EECF244321}">
                <p14:modId xmlns:p14="http://schemas.microsoft.com/office/powerpoint/2010/main" val="1612873905"/>
              </p:ext>
            </p:extLst>
          </p:nvPr>
        </p:nvGraphicFramePr>
        <p:xfrm>
          <a:off x="3549058" y="1630859"/>
          <a:ext cx="7520865" cy="533400"/>
        </p:xfrm>
        <a:graphic>
          <a:graphicData uri="http://schemas.openxmlformats.org/drawingml/2006/table">
            <a:tbl>
              <a:tblPr firstRow="1" firstCol="1" bandRow="1"/>
              <a:tblGrid>
                <a:gridCol w="7520865">
                  <a:extLst>
                    <a:ext uri="{9D8B030D-6E8A-4147-A177-3AD203B41FA5}">
                      <a16:colId xmlns:a16="http://schemas.microsoft.com/office/drawing/2014/main" val="229045705"/>
                    </a:ext>
                  </a:extLst>
                </a:gridCol>
              </a:tblGrid>
              <a:tr h="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sz="1300" b="1" dirty="0">
                          <a:solidFill>
                            <a:srgbClr val="254776"/>
                          </a:solidFill>
                          <a:latin typeface="Helvetica" pitchFamily="2" charset="0"/>
                          <a:ea typeface="Garamond" panose="02020404030301010803" pitchFamily="18" charset="0"/>
                          <a:cs typeface="Garamond" panose="02020404030301010803" pitchFamily="18" charset="0"/>
                        </a:rPr>
                        <a:t>ما تعلمناه من جميع أنحاء العالم، بما في ذلك كيفية اختلافه حسب المجموعات والسياقات</a:t>
                      </a:r>
                      <a:endParaRPr lang="en-US" sz="1100" b="0" dirty="0">
                        <a:solidFill>
                          <a:srgbClr val="254776"/>
                        </a:solidFill>
                        <a:latin typeface="Helvetica" pitchFamily="2" charset="0"/>
                        <a:ea typeface="Garamond" panose="02020404030301010803" pitchFamily="18" charset="0"/>
                        <a:cs typeface="Garamond" panose="02020404030301010803" pitchFamily="18" charset="0"/>
                      </a:endParaRPr>
                    </a:p>
                    <a:p>
                      <a:pPr marL="268288" marR="0" indent="-176213"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ar-LB" sz="1100" b="0" dirty="0">
                          <a:solidFill>
                            <a:srgbClr val="254776"/>
                          </a:solidFill>
                          <a:latin typeface="Helvetica" pitchFamily="2" charset="0"/>
                          <a:ea typeface="Garamond" panose="02020404030301010803" pitchFamily="18" charset="0"/>
                          <a:cs typeface="Garamond" panose="02020404030301010803" pitchFamily="18" charset="0"/>
                        </a:rPr>
                        <a:t>ملخصات شاملة وحديثة</a:t>
                      </a:r>
                      <a:endParaRPr lang="en-US" sz="1100" b="0" dirty="0">
                        <a:solidFill>
                          <a:schemeClr val="tx1"/>
                        </a:solidFill>
                        <a:latin typeface="Helvetica" pitchFamily="2" charset="0"/>
                        <a:ea typeface="Garamond" panose="02020404030301010803" pitchFamily="18" charset="0"/>
                        <a:cs typeface="Garamond" panose="02020404030301010803" pitchFamily="18" charset="0"/>
                      </a:endParaRPr>
                    </a:p>
                    <a:p>
                      <a:pPr marL="268288" marR="0" indent="-176213"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ar-LB" sz="1100" b="0" dirty="0">
                          <a:solidFill>
                            <a:srgbClr val="254776"/>
                          </a:solidFill>
                          <a:latin typeface="Helvetica" pitchFamily="2" charset="0"/>
                          <a:ea typeface="Garamond" panose="02020404030301010803" pitchFamily="18" charset="0"/>
                          <a:cs typeface="Garamond" panose="02020404030301010803" pitchFamily="18" charset="0"/>
                        </a:rPr>
                        <a:t>متاحة لمجموعة معينة أو سياق معين ومن خلال برنامج محدد، أو نهج واسع، أو "أفضل ما يُمكِن شرائه" للحصول على نتيجة معينة</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7" name="Rounded Rectangle 6">
            <a:extLst>
              <a:ext uri="{FF2B5EF4-FFF2-40B4-BE49-F238E27FC236}">
                <a16:creationId xmlns:a16="http://schemas.microsoft.com/office/drawing/2014/main" id="{E28FB4B7-AD7E-FCC2-C3A2-A1B2B1C51D9C}"/>
              </a:ext>
            </a:extLst>
          </p:cNvPr>
          <p:cNvSpPr/>
          <p:nvPr/>
        </p:nvSpPr>
        <p:spPr>
          <a:xfrm>
            <a:off x="1161115" y="2913648"/>
            <a:ext cx="9892368" cy="1357782"/>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B152EA3-1DEE-373F-F0DE-4E91EACDEDFB}"/>
              </a:ext>
            </a:extLst>
          </p:cNvPr>
          <p:cNvSpPr/>
          <p:nvPr/>
        </p:nvSpPr>
        <p:spPr>
          <a:xfrm>
            <a:off x="5315073" y="2980074"/>
            <a:ext cx="5640083" cy="1225618"/>
          </a:xfrm>
          <a:prstGeom prst="roundRect">
            <a:avLst/>
          </a:prstGeom>
          <a:solidFill>
            <a:schemeClr val="accent3">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9" name="Table 8">
            <a:extLst>
              <a:ext uri="{FF2B5EF4-FFF2-40B4-BE49-F238E27FC236}">
                <a16:creationId xmlns:a16="http://schemas.microsoft.com/office/drawing/2014/main" id="{CAFF230B-0736-A605-BC8F-B96F1A10F38B}"/>
              </a:ext>
            </a:extLst>
          </p:cNvPr>
          <p:cNvGraphicFramePr>
            <a:graphicFrameLocks noGrp="1"/>
          </p:cNvGraphicFramePr>
          <p:nvPr>
            <p:extLst>
              <p:ext uri="{D42A27DB-BD31-4B8C-83A1-F6EECF244321}">
                <p14:modId xmlns:p14="http://schemas.microsoft.com/office/powerpoint/2010/main" val="2129774310"/>
              </p:ext>
            </p:extLst>
          </p:nvPr>
        </p:nvGraphicFramePr>
        <p:xfrm>
          <a:off x="5315072" y="2961295"/>
          <a:ext cx="5608404" cy="1269133"/>
        </p:xfrm>
        <a:graphic>
          <a:graphicData uri="http://schemas.openxmlformats.org/drawingml/2006/table">
            <a:tbl>
              <a:tblPr firstRow="1" firstCol="1" bandRow="1"/>
              <a:tblGrid>
                <a:gridCol w="2804202">
                  <a:extLst>
                    <a:ext uri="{9D8B030D-6E8A-4147-A177-3AD203B41FA5}">
                      <a16:colId xmlns:a16="http://schemas.microsoft.com/office/drawing/2014/main" val="229045705"/>
                    </a:ext>
                  </a:extLst>
                </a:gridCol>
                <a:gridCol w="2804202">
                  <a:extLst>
                    <a:ext uri="{9D8B030D-6E8A-4147-A177-3AD203B41FA5}">
                      <a16:colId xmlns:a16="http://schemas.microsoft.com/office/drawing/2014/main" val="3960308684"/>
                    </a:ext>
                  </a:extLst>
                </a:gridCol>
              </a:tblGrid>
              <a:tr h="35431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LB" sz="1300" b="1" dirty="0">
                          <a:solidFill>
                            <a:schemeClr val="tx1"/>
                          </a:solidFill>
                          <a:latin typeface="Helvetica" pitchFamily="2" charset="0"/>
                          <a:ea typeface="Garamond" panose="02020404030301010803" pitchFamily="18" charset="0"/>
                          <a:cs typeface="Garamond" panose="02020404030301010803" pitchFamily="18" charset="0"/>
                        </a:rPr>
                        <a:t>مجموعات بيانات قابلة للتنزيل وتحيط بكل دراسة حول العالم</a:t>
                      </a:r>
                      <a:endParaRPr lang="en-CA" sz="1300" b="1" dirty="0">
                        <a:solidFill>
                          <a:schemeClr val="tx1"/>
                        </a:solidFill>
                        <a:latin typeface="Helvetica" pitchFamily="2" charset="0"/>
                        <a:ea typeface="Garamond" panose="02020404030301010803" pitchFamily="18" charset="0"/>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r h="35431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LB" sz="1300" b="1" dirty="0">
                          <a:solidFill>
                            <a:schemeClr val="tx1"/>
                          </a:solidFill>
                          <a:latin typeface="Helvetica" pitchFamily="2" charset="0"/>
                          <a:ea typeface="Garamond" panose="02020404030301010803" pitchFamily="18" charset="0"/>
                          <a:cs typeface="Garamond" panose="02020404030301010803" pitchFamily="18" charset="0"/>
                        </a:rPr>
                        <a:t>تجميع الأدلة الحية على جميع الأسئلة ذات الأولوية</a:t>
                      </a:r>
                      <a:endParaRPr lang="en-CA" sz="1300" b="1" dirty="0">
                        <a:solidFill>
                          <a:schemeClr val="tx1"/>
                        </a:solidFill>
                        <a:latin typeface="Helvetica" pitchFamily="2" charset="0"/>
                        <a:ea typeface="Garamond" panose="02020404030301010803" pitchFamily="18" charset="0"/>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a:p>
                  </a:txBody>
                  <a:tcPr/>
                </a:tc>
                <a:extLst>
                  <a:ext uri="{0D108BD9-81ED-4DB2-BD59-A6C34878D82A}">
                    <a16:rowId xmlns:a16="http://schemas.microsoft.com/office/drawing/2014/main" val="3025018976"/>
                  </a:ext>
                </a:extLst>
              </a:tr>
              <a:tr h="5604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LB" sz="1100" b="0" i="0" dirty="0">
                          <a:solidFill>
                            <a:schemeClr val="tx1"/>
                          </a:solidFill>
                          <a:latin typeface="Helvetica" pitchFamily="2" charset="0"/>
                          <a:ea typeface="Garamond" panose="02020404030301010803" pitchFamily="18" charset="0"/>
                          <a:cs typeface="Garamond" panose="02020404030301010803" pitchFamily="18" charset="0"/>
                        </a:rPr>
                        <a:t>تجميع الأدلة الحية على جميع الأسئلة ذات الأولوية</a:t>
                      </a:r>
                      <a:endParaRPr lang="en-US" sz="1100" b="0" i="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LB" sz="1100" b="0" i="0" dirty="0">
                          <a:solidFill>
                            <a:srgbClr val="254776"/>
                          </a:solidFill>
                          <a:latin typeface="Helvetica" pitchFamily="2" charset="0"/>
                          <a:ea typeface="Garamond" panose="02020404030301010803" pitchFamily="18" charset="0"/>
                          <a:cs typeface="Garamond" panose="02020404030301010803" pitchFamily="18" charset="0"/>
                        </a:rPr>
                        <a:t>تطوير أساليب ومعايير</a:t>
                      </a:r>
                    </a:p>
                    <a:p>
                      <a:pPr marL="0" marR="0" indent="0" algn="ctr" defTabSz="914400" rtl="0" eaLnBrk="1" fontAlgn="auto" latinLnBrk="0" hangingPunct="1">
                        <a:lnSpc>
                          <a:spcPct val="100000"/>
                        </a:lnSpc>
                        <a:spcBef>
                          <a:spcPts val="0"/>
                        </a:spcBef>
                        <a:spcAft>
                          <a:spcPts val="0"/>
                        </a:spcAft>
                        <a:buClrTx/>
                        <a:buSzTx/>
                        <a:buFontTx/>
                        <a:buNone/>
                        <a:tabLst/>
                        <a:defRPr/>
                      </a:pPr>
                      <a:r>
                        <a:rPr lang="ar-LB" sz="1100" b="0" i="0" dirty="0">
                          <a:solidFill>
                            <a:srgbClr val="254776"/>
                          </a:solidFill>
                          <a:latin typeface="Helvetica" pitchFamily="2" charset="0"/>
                          <a:ea typeface="Garamond" panose="02020404030301010803" pitchFamily="18" charset="0"/>
                          <a:cs typeface="Garamond" panose="02020404030301010803" pitchFamily="18" charset="0"/>
                        </a:rPr>
                        <a:t>بناء القدرات</a:t>
                      </a:r>
                      <a:endParaRPr lang="en-US" sz="1100" b="0" i="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725190"/>
                  </a:ext>
                </a:extLst>
              </a:tr>
            </a:tbl>
          </a:graphicData>
        </a:graphic>
      </p:graphicFrame>
      <p:sp>
        <p:nvSpPr>
          <p:cNvPr id="10" name="Rounded Rectangle 9">
            <a:extLst>
              <a:ext uri="{FF2B5EF4-FFF2-40B4-BE49-F238E27FC236}">
                <a16:creationId xmlns:a16="http://schemas.microsoft.com/office/drawing/2014/main" id="{14F5B5EA-D0F4-1244-30A3-EC7B2EE4F28F}"/>
              </a:ext>
            </a:extLst>
          </p:cNvPr>
          <p:cNvSpPr/>
          <p:nvPr/>
        </p:nvSpPr>
        <p:spPr>
          <a:xfrm>
            <a:off x="5612081" y="4733499"/>
            <a:ext cx="4940423" cy="1217656"/>
          </a:xfrm>
          <a:prstGeom prst="roundRect">
            <a:avLst/>
          </a:prstGeom>
          <a:solidFill>
            <a:schemeClr val="accent3">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11" name="Table 10">
            <a:extLst>
              <a:ext uri="{FF2B5EF4-FFF2-40B4-BE49-F238E27FC236}">
                <a16:creationId xmlns:a16="http://schemas.microsoft.com/office/drawing/2014/main" id="{06245E70-C82E-46EE-6FDA-4EA808EFC267}"/>
              </a:ext>
            </a:extLst>
          </p:cNvPr>
          <p:cNvGraphicFramePr>
            <a:graphicFrameLocks noGrp="1"/>
          </p:cNvGraphicFramePr>
          <p:nvPr>
            <p:extLst>
              <p:ext uri="{D42A27DB-BD31-4B8C-83A1-F6EECF244321}">
                <p14:modId xmlns:p14="http://schemas.microsoft.com/office/powerpoint/2010/main" val="1954565831"/>
              </p:ext>
            </p:extLst>
          </p:nvPr>
        </p:nvGraphicFramePr>
        <p:xfrm>
          <a:off x="5813259" y="4793784"/>
          <a:ext cx="4447195" cy="1408732"/>
        </p:xfrm>
        <a:graphic>
          <a:graphicData uri="http://schemas.openxmlformats.org/drawingml/2006/table">
            <a:tbl>
              <a:tblPr firstRow="1" firstCol="1" bandRow="1"/>
              <a:tblGrid>
                <a:gridCol w="1601519">
                  <a:extLst>
                    <a:ext uri="{9D8B030D-6E8A-4147-A177-3AD203B41FA5}">
                      <a16:colId xmlns:a16="http://schemas.microsoft.com/office/drawing/2014/main" val="229045705"/>
                    </a:ext>
                  </a:extLst>
                </a:gridCol>
                <a:gridCol w="2845676">
                  <a:extLst>
                    <a:ext uri="{9D8B030D-6E8A-4147-A177-3AD203B41FA5}">
                      <a16:colId xmlns:a16="http://schemas.microsoft.com/office/drawing/2014/main" val="2443240437"/>
                    </a:ext>
                  </a:extLst>
                </a:gridCol>
              </a:tblGrid>
              <a:tr h="147170">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1300" b="1" dirty="0">
                          <a:solidFill>
                            <a:schemeClr val="tx1"/>
                          </a:solidFill>
                          <a:latin typeface="Helvetica" pitchFamily="2" charset="0"/>
                          <a:ea typeface="Garamond" panose="02020404030301010803" pitchFamily="18" charset="0"/>
                          <a:cs typeface="Garamond" panose="02020404030301010803" pitchFamily="18" charset="0"/>
                        </a:rPr>
                        <a:t>الناس</a:t>
                      </a:r>
                      <a:r>
                        <a:rPr lang="en-CA" sz="1300" b="1" dirty="0">
                          <a:solidFill>
                            <a:schemeClr val="tx1"/>
                          </a:solidFill>
                          <a:latin typeface="Helvetica" pitchFamily="2" charset="0"/>
                          <a:ea typeface="Garamond" panose="02020404030301010803" pitchFamily="18" charset="0"/>
                          <a:cs typeface="Garamond" panose="02020404030301010803" pitchFamily="18" charset="0"/>
                        </a:rPr>
                        <a:t>                                                  </a:t>
                      </a:r>
                      <a:r>
                        <a:rPr lang="ar-LB" sz="1300" b="1" dirty="0">
                          <a:solidFill>
                            <a:schemeClr val="tx1"/>
                          </a:solidFill>
                          <a:latin typeface="Helvetica" pitchFamily="2" charset="0"/>
                          <a:ea typeface="Garamond" panose="02020404030301010803" pitchFamily="18" charset="0"/>
                          <a:cs typeface="Garamond" panose="02020404030301010803" pitchFamily="18" charset="0"/>
                        </a:rPr>
                        <a:t>التكنولوجيا</a:t>
                      </a:r>
                      <a:endParaRPr lang="en-CA" sz="1300" b="0" dirty="0">
                        <a:solidFill>
                          <a:schemeClr val="tx1"/>
                        </a:solidFill>
                        <a:latin typeface="Helvetica" pitchFamily="2" charset="0"/>
                        <a:ea typeface="Garamond" panose="02020404030301010803" pitchFamily="18" charset="0"/>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14049"/>
                  </a:ext>
                </a:extLst>
              </a:tr>
              <a:tr h="683434">
                <a:tc>
                  <a:txBody>
                    <a:bodyPr/>
                    <a:lstStyle/>
                    <a:p>
                      <a:pPr marL="90488"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100" b="0" dirty="0">
                          <a:solidFill>
                            <a:schemeClr val="tx1"/>
                          </a:solidFill>
                          <a:latin typeface="Helvetica" pitchFamily="2" charset="0"/>
                          <a:ea typeface="Garamond" panose="02020404030301010803" pitchFamily="18" charset="0"/>
                          <a:cs typeface="Garamond" panose="02020404030301010803" pitchFamily="18" charset="0"/>
                        </a:rPr>
                        <a:t>فرق التوليف</a:t>
                      </a:r>
                    </a:p>
                    <a:p>
                      <a:pPr marL="90488"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100" b="0" dirty="0">
                          <a:solidFill>
                            <a:schemeClr val="tx1"/>
                          </a:solidFill>
                          <a:latin typeface="Helvetica" pitchFamily="2" charset="0"/>
                          <a:ea typeface="Garamond" panose="02020404030301010803" pitchFamily="18" charset="0"/>
                          <a:cs typeface="Garamond" panose="02020404030301010803" pitchFamily="18" charset="0"/>
                        </a:rPr>
                        <a:t>الشركاء المواطنين</a:t>
                      </a:r>
                    </a:p>
                    <a:p>
                      <a:pPr marL="90488"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100" b="0" dirty="0">
                          <a:solidFill>
                            <a:schemeClr val="tx1"/>
                          </a:solidFill>
                          <a:latin typeface="Helvetica" pitchFamily="2" charset="0"/>
                          <a:ea typeface="Garamond" panose="02020404030301010803" pitchFamily="18" charset="0"/>
                          <a:cs typeface="Garamond" panose="02020404030301010803" pitchFamily="18" charset="0"/>
                        </a:rPr>
                        <a:t>الشركاء المهنيين</a:t>
                      </a:r>
                    </a:p>
                    <a:p>
                      <a:pPr marL="90488"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100" b="0" dirty="0">
                          <a:solidFill>
                            <a:schemeClr val="tx1"/>
                          </a:solidFill>
                          <a:latin typeface="Helvetica" pitchFamily="2" charset="0"/>
                          <a:ea typeface="Garamond" panose="02020404030301010803" pitchFamily="18" charset="0"/>
                          <a:cs typeface="Garamond" panose="02020404030301010803" pitchFamily="18" charset="0"/>
                        </a:rPr>
                        <a:t>الشركاء الوسطاء للأدلة</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marR="0" lvl="1" indent="-9207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050" b="0" dirty="0">
                          <a:solidFill>
                            <a:schemeClr val="tx1"/>
                          </a:solidFill>
                          <a:latin typeface="Helvetica" pitchFamily="2" charset="0"/>
                          <a:ea typeface="Garamond" panose="02020404030301010803" pitchFamily="18" charset="0"/>
                          <a:cs typeface="Garamond" panose="02020404030301010803" pitchFamily="18" charset="0"/>
                        </a:rPr>
                        <a:t>منصات الإنتاج</a:t>
                      </a:r>
                    </a:p>
                    <a:p>
                      <a:pPr marL="92075" marR="0" lvl="1" indent="-9207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050" b="0" dirty="0">
                          <a:solidFill>
                            <a:schemeClr val="tx1"/>
                          </a:solidFill>
                          <a:latin typeface="Helvetica" pitchFamily="2" charset="0"/>
                          <a:ea typeface="Garamond" panose="02020404030301010803" pitchFamily="18" charset="0"/>
                          <a:cs typeface="Garamond" panose="02020404030301010803" pitchFamily="18" charset="0"/>
                        </a:rPr>
                        <a:t>منصات النشر</a:t>
                      </a:r>
                    </a:p>
                    <a:p>
                      <a:pPr marL="92075" marR="0" lvl="1" indent="-9207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050" b="0" dirty="0">
                          <a:solidFill>
                            <a:schemeClr val="tx1"/>
                          </a:solidFill>
                          <a:latin typeface="Helvetica" pitchFamily="2" charset="0"/>
                          <a:ea typeface="Garamond" panose="02020404030301010803" pitchFamily="18" charset="0"/>
                          <a:cs typeface="Garamond" panose="02020404030301010803" pitchFamily="18" charset="0"/>
                        </a:rPr>
                        <a:t>منصات مستخدم الأدلة</a:t>
                      </a:r>
                      <a:endParaRPr lang="en-CA" sz="1050" b="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r h="527178">
                <a:tc gridSpan="2">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CA" sz="1300" b="1" dirty="0">
                          <a:solidFill>
                            <a:schemeClr val="tx1"/>
                          </a:solidFill>
                          <a:latin typeface="Helvetica" pitchFamily="2" charset="0"/>
                          <a:ea typeface="Garamond" panose="02020404030301010803" pitchFamily="18" charset="0"/>
                          <a:cs typeface="Garamond" panose="02020404030301010803" pitchFamily="18" charset="0"/>
                        </a:rPr>
                        <a:t>     </a:t>
                      </a:r>
                      <a:r>
                        <a:rPr lang="ar-LB" sz="1300" b="1" dirty="0">
                          <a:solidFill>
                            <a:schemeClr val="tx1"/>
                          </a:solidFill>
                          <a:latin typeface="Helvetica" pitchFamily="2" charset="0"/>
                          <a:ea typeface="Garamond" panose="02020404030301010803" pitchFamily="18" charset="0"/>
                          <a:cs typeface="Garamond" panose="02020404030301010803" pitchFamily="18" charset="0"/>
                        </a:rPr>
                        <a:t>الذكاء الاصطناعي: </a:t>
                      </a:r>
                      <a:r>
                        <a:rPr lang="ar-LB" sz="1300" b="0" dirty="0">
                          <a:solidFill>
                            <a:schemeClr val="tx1"/>
                          </a:solidFill>
                          <a:latin typeface="Helvetica" pitchFamily="2" charset="0"/>
                          <a:ea typeface="Garamond" panose="02020404030301010803" pitchFamily="18" charset="0"/>
                          <a:cs typeface="Garamond" panose="02020404030301010803" pitchFamily="18" charset="0"/>
                        </a:rPr>
                        <a:t>التقييم المستمر والاندماج في سير العمل</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84735"/>
                  </a:ext>
                </a:extLst>
              </a:tr>
            </a:tbl>
          </a:graphicData>
        </a:graphic>
      </p:graphicFrame>
      <p:grpSp>
        <p:nvGrpSpPr>
          <p:cNvPr id="12" name="Group 11">
            <a:extLst>
              <a:ext uri="{FF2B5EF4-FFF2-40B4-BE49-F238E27FC236}">
                <a16:creationId xmlns:a16="http://schemas.microsoft.com/office/drawing/2014/main" id="{8F845E56-4673-DE13-736F-8D2DD4133645}"/>
              </a:ext>
            </a:extLst>
          </p:cNvPr>
          <p:cNvGrpSpPr/>
          <p:nvPr/>
        </p:nvGrpSpPr>
        <p:grpSpPr>
          <a:xfrm rot="16200000" flipH="1">
            <a:off x="5058906" y="3490909"/>
            <a:ext cx="173233" cy="145420"/>
            <a:chOff x="5830099" y="0"/>
            <a:chExt cx="64895" cy="288001"/>
          </a:xfrm>
        </p:grpSpPr>
        <p:cxnSp>
          <p:nvCxnSpPr>
            <p:cNvPr id="13" name="Straight Arrow Connector 12">
              <a:extLst>
                <a:ext uri="{FF2B5EF4-FFF2-40B4-BE49-F238E27FC236}">
                  <a16:creationId xmlns:a16="http://schemas.microsoft.com/office/drawing/2014/main" id="{82A4F673-530F-CADE-A429-9A60CFB18965}"/>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E7F3B1D-19B5-F8CB-579A-D8A90ED6EFBD}"/>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3F094901-8961-C36B-4EB8-C54EB038FB06}"/>
              </a:ext>
            </a:extLst>
          </p:cNvPr>
          <p:cNvGrpSpPr/>
          <p:nvPr/>
        </p:nvGrpSpPr>
        <p:grpSpPr>
          <a:xfrm rot="10800000" flipH="1">
            <a:off x="8082292" y="2460102"/>
            <a:ext cx="188921" cy="288000"/>
            <a:chOff x="5706073" y="0"/>
            <a:chExt cx="188921" cy="288000"/>
          </a:xfrm>
        </p:grpSpPr>
        <p:cxnSp>
          <p:nvCxnSpPr>
            <p:cNvPr id="16" name="Straight Arrow Connector 15">
              <a:extLst>
                <a:ext uri="{FF2B5EF4-FFF2-40B4-BE49-F238E27FC236}">
                  <a16:creationId xmlns:a16="http://schemas.microsoft.com/office/drawing/2014/main" id="{13DA5990-C03D-E3A5-6BA5-DB0EA1F7D8CE}"/>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611B812-6B85-194A-B856-420E1EE08B79}"/>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18" name="Rounded Rectangle 17">
            <a:extLst>
              <a:ext uri="{FF2B5EF4-FFF2-40B4-BE49-F238E27FC236}">
                <a16:creationId xmlns:a16="http://schemas.microsoft.com/office/drawing/2014/main" id="{4B219A1E-3E1E-DCCC-63ED-C4CBD36A7DFA}"/>
              </a:ext>
            </a:extLst>
          </p:cNvPr>
          <p:cNvSpPr/>
          <p:nvPr/>
        </p:nvSpPr>
        <p:spPr>
          <a:xfrm>
            <a:off x="1236844" y="2984482"/>
            <a:ext cx="3760239" cy="1216801"/>
          </a:xfrm>
          <a:prstGeom prst="roundRect">
            <a:avLst/>
          </a:prstGeom>
          <a:solidFill>
            <a:schemeClr val="accent4">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19" name="Table 18">
            <a:extLst>
              <a:ext uri="{FF2B5EF4-FFF2-40B4-BE49-F238E27FC236}">
                <a16:creationId xmlns:a16="http://schemas.microsoft.com/office/drawing/2014/main" id="{69AFDE8F-90AA-DD82-5753-A7E5F419FF4A}"/>
              </a:ext>
            </a:extLst>
          </p:cNvPr>
          <p:cNvGraphicFramePr>
            <a:graphicFrameLocks noGrp="1"/>
          </p:cNvGraphicFramePr>
          <p:nvPr>
            <p:extLst>
              <p:ext uri="{D42A27DB-BD31-4B8C-83A1-F6EECF244321}">
                <p14:modId xmlns:p14="http://schemas.microsoft.com/office/powerpoint/2010/main" val="2376964750"/>
              </p:ext>
            </p:extLst>
          </p:nvPr>
        </p:nvGraphicFramePr>
        <p:xfrm>
          <a:off x="1361854" y="3048263"/>
          <a:ext cx="3604912" cy="1068638"/>
        </p:xfrm>
        <a:graphic>
          <a:graphicData uri="http://schemas.openxmlformats.org/drawingml/2006/table">
            <a:tbl>
              <a:tblPr firstRow="1" firstCol="1" bandRow="1"/>
              <a:tblGrid>
                <a:gridCol w="3604912">
                  <a:extLst>
                    <a:ext uri="{9D8B030D-6E8A-4147-A177-3AD203B41FA5}">
                      <a16:colId xmlns:a16="http://schemas.microsoft.com/office/drawing/2014/main" val="2063349985"/>
                    </a:ext>
                  </a:extLst>
                </a:gridCol>
              </a:tblGrid>
              <a:tr h="1068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 b="1" dirty="0">
                        <a:solidFill>
                          <a:schemeClr val="tx1"/>
                        </a:solidFill>
                        <a:latin typeface="Helvetica" pitchFamily="2" charset="0"/>
                        <a:ea typeface="Garamond" panose="02020404030301010803" pitchFamily="18" charset="0"/>
                        <a:cs typeface="Garamond" panose="02020404030301010803" pitchFamily="18"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ar-LB" sz="1300" b="1" dirty="0">
                          <a:solidFill>
                            <a:schemeClr val="tx1"/>
                          </a:solidFill>
                          <a:latin typeface="Helvetica" pitchFamily="2" charset="0"/>
                          <a:ea typeface="Garamond" panose="02020404030301010803" pitchFamily="18" charset="0"/>
                          <a:cs typeface="Garamond" panose="02020404030301010803" pitchFamily="18" charset="0"/>
                        </a:rPr>
                        <a:t>وسطاء الأدلة</a:t>
                      </a:r>
                    </a:p>
                    <a:p>
                      <a:pPr marL="0" marR="0" indent="0" algn="r" defTabSz="914400" rtl="1" eaLnBrk="1" fontAlgn="auto" latinLnBrk="0" hangingPunct="1">
                        <a:lnSpc>
                          <a:spcPct val="100000"/>
                        </a:lnSpc>
                        <a:spcBef>
                          <a:spcPts val="0"/>
                        </a:spcBef>
                        <a:spcAft>
                          <a:spcPts val="0"/>
                        </a:spcAft>
                        <a:buClrTx/>
                        <a:buSzTx/>
                        <a:buFontTx/>
                        <a:buNone/>
                        <a:tabLst/>
                        <a:defRPr/>
                      </a:pPr>
                      <a:r>
                        <a:rPr lang="ar-LB" sz="1300" b="0" dirty="0">
                          <a:solidFill>
                            <a:schemeClr val="tx1"/>
                          </a:solidFill>
                          <a:latin typeface="Helvetica" pitchFamily="2" charset="0"/>
                          <a:ea typeface="Garamond" panose="02020404030301010803" pitchFamily="18" charset="0"/>
                          <a:cs typeface="Garamond" panose="02020404030301010803" pitchFamily="18" charset="0"/>
                        </a:rPr>
                        <a:t>وحدات دعم الأدلة المحلية التي تضع الأدلة العالمية إلى جانب العديد من الأشكال المطلوبة من الأدلة الوطنية (أو المحلية) لدعم العمليات الاستشارية وعمليات صنع القرار ومنصات التعلم والتحسين في الوقت المناسب، وبطرق تعتمد على الطلب وتراعي المساواة</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grpSp>
        <p:nvGrpSpPr>
          <p:cNvPr id="20" name="Group 19">
            <a:extLst>
              <a:ext uri="{FF2B5EF4-FFF2-40B4-BE49-F238E27FC236}">
                <a16:creationId xmlns:a16="http://schemas.microsoft.com/office/drawing/2014/main" id="{06F514FF-9126-E219-88E3-303433E6FEB8}"/>
              </a:ext>
            </a:extLst>
          </p:cNvPr>
          <p:cNvGrpSpPr/>
          <p:nvPr/>
        </p:nvGrpSpPr>
        <p:grpSpPr>
          <a:xfrm rot="10800000" flipH="1">
            <a:off x="8119274" y="4337963"/>
            <a:ext cx="188921" cy="288000"/>
            <a:chOff x="5706073" y="0"/>
            <a:chExt cx="188921" cy="288000"/>
          </a:xfrm>
        </p:grpSpPr>
        <p:cxnSp>
          <p:nvCxnSpPr>
            <p:cNvPr id="21" name="Straight Arrow Connector 20">
              <a:extLst>
                <a:ext uri="{FF2B5EF4-FFF2-40B4-BE49-F238E27FC236}">
                  <a16:creationId xmlns:a16="http://schemas.microsoft.com/office/drawing/2014/main" id="{312BE1EB-463E-5F4D-CD1C-460E22AB0DD6}"/>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2A0FCA11-0425-1A1C-89F8-3897808BA631}"/>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78D12107-1E30-35BD-F0B1-CB711210714B}"/>
              </a:ext>
            </a:extLst>
          </p:cNvPr>
          <p:cNvGrpSpPr/>
          <p:nvPr/>
        </p:nvGrpSpPr>
        <p:grpSpPr>
          <a:xfrm rot="16200000" flipH="1">
            <a:off x="3254751" y="1818181"/>
            <a:ext cx="173233" cy="145420"/>
            <a:chOff x="5830099" y="0"/>
            <a:chExt cx="64895" cy="288001"/>
          </a:xfrm>
        </p:grpSpPr>
        <p:cxnSp>
          <p:nvCxnSpPr>
            <p:cNvPr id="24" name="Straight Arrow Connector 23">
              <a:extLst>
                <a:ext uri="{FF2B5EF4-FFF2-40B4-BE49-F238E27FC236}">
                  <a16:creationId xmlns:a16="http://schemas.microsoft.com/office/drawing/2014/main" id="{4DB5B340-D9E8-1E97-A6DD-3D1B1602B6C1}"/>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2CACFFB-0DDE-38D0-A94F-B9F551109F09}"/>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26" name="Rounded Rectangle 41">
            <a:extLst>
              <a:ext uri="{FF2B5EF4-FFF2-40B4-BE49-F238E27FC236}">
                <a16:creationId xmlns:a16="http://schemas.microsoft.com/office/drawing/2014/main" id="{BB3B5E46-A8E3-475A-3A55-D0B6DC99862A}"/>
              </a:ext>
            </a:extLst>
          </p:cNvPr>
          <p:cNvSpPr/>
          <p:nvPr/>
        </p:nvSpPr>
        <p:spPr>
          <a:xfrm>
            <a:off x="282377" y="1405331"/>
            <a:ext cx="2929634" cy="1102977"/>
          </a:xfrm>
          <a:prstGeom prst="roundRect">
            <a:avLst/>
          </a:prstGeom>
          <a:solidFill>
            <a:schemeClr val="accent4">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27" name="Group 26">
            <a:extLst>
              <a:ext uri="{FF2B5EF4-FFF2-40B4-BE49-F238E27FC236}">
                <a16:creationId xmlns:a16="http://schemas.microsoft.com/office/drawing/2014/main" id="{46A91DF8-8D76-14BF-2340-1BB816053926}"/>
              </a:ext>
            </a:extLst>
          </p:cNvPr>
          <p:cNvGrpSpPr/>
          <p:nvPr/>
        </p:nvGrpSpPr>
        <p:grpSpPr>
          <a:xfrm>
            <a:off x="2192873" y="2513664"/>
            <a:ext cx="1514" cy="351724"/>
            <a:chOff x="10007834" y="2499700"/>
            <a:chExt cx="1514" cy="351724"/>
          </a:xfrm>
        </p:grpSpPr>
        <p:cxnSp>
          <p:nvCxnSpPr>
            <p:cNvPr id="28" name="Straight Arrow Connector 27">
              <a:extLst>
                <a:ext uri="{FF2B5EF4-FFF2-40B4-BE49-F238E27FC236}">
                  <a16:creationId xmlns:a16="http://schemas.microsoft.com/office/drawing/2014/main" id="{55DE0661-AC36-22EB-053A-FC23BAC3AB49}"/>
                </a:ext>
              </a:extLst>
            </p:cNvPr>
            <p:cNvCxnSpPr>
              <a:cxnSpLocks/>
            </p:cNvCxnSpPr>
            <p:nvPr/>
          </p:nvCxnSpPr>
          <p:spPr>
            <a:xfrm flipH="1">
              <a:off x="10009348" y="2706005"/>
              <a:ext cx="0" cy="145419"/>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3BDE99D2-9947-7A9F-1A03-229A6875A9F5}"/>
                </a:ext>
              </a:extLst>
            </p:cNvPr>
            <p:cNvCxnSpPr>
              <a:cxnSpLocks/>
            </p:cNvCxnSpPr>
            <p:nvPr/>
          </p:nvCxnSpPr>
          <p:spPr>
            <a:xfrm rot="10800000" flipH="1">
              <a:off x="10007834" y="2499700"/>
              <a:ext cx="0" cy="145419"/>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graphicFrame>
        <p:nvGraphicFramePr>
          <p:cNvPr id="30" name="Table 29">
            <a:extLst>
              <a:ext uri="{FF2B5EF4-FFF2-40B4-BE49-F238E27FC236}">
                <a16:creationId xmlns:a16="http://schemas.microsoft.com/office/drawing/2014/main" id="{F1EF95C8-F498-11C9-3AA3-579BCA7E0C0D}"/>
              </a:ext>
            </a:extLst>
          </p:cNvPr>
          <p:cNvGraphicFramePr>
            <a:graphicFrameLocks noGrp="1"/>
          </p:cNvGraphicFramePr>
          <p:nvPr>
            <p:extLst>
              <p:ext uri="{D42A27DB-BD31-4B8C-83A1-F6EECF244321}">
                <p14:modId xmlns:p14="http://schemas.microsoft.com/office/powerpoint/2010/main" val="2551491708"/>
              </p:ext>
            </p:extLst>
          </p:nvPr>
        </p:nvGraphicFramePr>
        <p:xfrm>
          <a:off x="371759" y="1489835"/>
          <a:ext cx="2798381" cy="906922"/>
        </p:xfrm>
        <a:graphic>
          <a:graphicData uri="http://schemas.openxmlformats.org/drawingml/2006/table">
            <a:tbl>
              <a:tblPr firstRow="1" firstCol="1" bandRow="1"/>
              <a:tblGrid>
                <a:gridCol w="2798381">
                  <a:extLst>
                    <a:ext uri="{9D8B030D-6E8A-4147-A177-3AD203B41FA5}">
                      <a16:colId xmlns:a16="http://schemas.microsoft.com/office/drawing/2014/main" val="2063349985"/>
                    </a:ext>
                  </a:extLst>
                </a:gridCol>
              </a:tblGrid>
              <a:tr h="906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 b="1" dirty="0">
                        <a:solidFill>
                          <a:schemeClr val="tx1"/>
                        </a:solidFill>
                        <a:latin typeface="Helvetica" pitchFamily="2" charset="0"/>
                        <a:ea typeface="Garamond" panose="02020404030301010803" pitchFamily="18" charset="0"/>
                        <a:cs typeface="Garamond" panose="02020404030301010803" pitchFamily="18"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ar-LB" sz="1300" b="1" dirty="0">
                          <a:solidFill>
                            <a:srgbClr val="254776"/>
                          </a:solidFill>
                          <a:latin typeface="Helvetica" pitchFamily="2" charset="0"/>
                          <a:ea typeface="Garamond" panose="02020404030301010803" pitchFamily="18" charset="0"/>
                          <a:cs typeface="Garamond" panose="02020404030301010803" pitchFamily="18" charset="0"/>
                        </a:rPr>
                        <a:t>مستخدمي الأدلة</a:t>
                      </a:r>
                      <a:endParaRPr lang="en-US" sz="1300" b="1" dirty="0">
                        <a:solidFill>
                          <a:srgbClr val="254776"/>
                        </a:solidFill>
                        <a:latin typeface="Helvetica" pitchFamily="2" charset="0"/>
                        <a:ea typeface="Garamond" panose="02020404030301010803" pitchFamily="18" charset="0"/>
                        <a:cs typeface="Garamond" panose="02020404030301010803" pitchFamily="18"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ar-LB" sz="1100" b="0" dirty="0">
                          <a:solidFill>
                            <a:srgbClr val="254776"/>
                          </a:solidFill>
                          <a:latin typeface="Helvetica" pitchFamily="2" charset="0"/>
                          <a:ea typeface="Garamond" panose="02020404030301010803" pitchFamily="18" charset="0"/>
                          <a:cs typeface="Garamond" panose="02020404030301010803" pitchFamily="18" charset="0"/>
                        </a:rPr>
                        <a:t>يتخذ صناع السياسات الحكومية والقادة التنظيميون والقادة المهنيون والشركاء المواطنون قرارات مستنيرة بأفضل الأدلة المتاحة من بين المدخلات الأخرى</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spTree>
    <p:extLst>
      <p:ext uri="{BB962C8B-B14F-4D97-AF65-F5344CB8AC3E}">
        <p14:creationId xmlns:p14="http://schemas.microsoft.com/office/powerpoint/2010/main" val="4065910042"/>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0bfd4b0cb7f289b53fa78c0a253a0aea">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fd7f371c592b10b4f87df5b0cbabea4b"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769483B2-BEB8-41F2-8FEC-E8F0D26003C6}">
  <ds:schemaRefs>
    <ds:schemaRef ds:uri="0408fcbc-2e10-4461-bee0-724c01b46ae9"/>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599eec1d-e27c-4128-92a4-19001b8afe14"/>
  </ds:schemaRefs>
</ds:datastoreItem>
</file>

<file path=customXml/itemProps3.xml><?xml version="1.0" encoding="utf-8"?>
<ds:datastoreItem xmlns:ds="http://schemas.openxmlformats.org/officeDocument/2006/customXml" ds:itemID="{92421D33-A0BE-48CE-9E25-4D92F0CD3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31591</TotalTime>
  <Words>179</Words>
  <Application>Microsoft Macintosh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Courier New</vt:lpstr>
      <vt:lpstr>Helvetica</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303</cp:revision>
  <cp:lastPrinted>2023-05-24T15:22:34Z</cp:lastPrinted>
  <dcterms:created xsi:type="dcterms:W3CDTF">2017-04-21T15:41:45Z</dcterms:created>
  <dcterms:modified xsi:type="dcterms:W3CDTF">2024-04-23T13:22:48Z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