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7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48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E8-DAAC-CBEF-26BE-1120122D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الخاتمة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23AF8-84DE-F24D-FC1A-A7558CE28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955F-4DDD-A77C-1834-F4E150F558DC}"/>
              </a:ext>
            </a:extLst>
          </p:cNvPr>
          <p:cNvSpPr txBox="1"/>
          <p:nvPr/>
        </p:nvSpPr>
        <p:spPr>
          <a:xfrm>
            <a:off x="343361" y="1174808"/>
            <a:ext cx="115052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br>
              <a:rPr lang="en-CA" sz="1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ar-LB" sz="1800" dirty="0">
                <a:latin typeface="Arial" panose="020B0604020202020204" pitchFamily="34" charset="0"/>
                <a:ea typeface="Times New Roman" panose="02020603050405020304" pitchFamily="18" charset="0"/>
              </a:rPr>
              <a:t>تظل الأمانة ومجلس التنفيذ حريصين على العمل مع أي مجموعات مهتمة بالمساهمة في أولوياتنا التنفيذية الثلاث. إليك الطريقة:</a:t>
            </a:r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	</a:t>
            </a:r>
          </a:p>
          <a:p>
            <a:r>
              <a:rPr lang="en-CA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		</a:t>
            </a:r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r" rtl="1"/>
            <a:r>
              <a:rPr lang="ar-LB" sz="1800" dirty="0">
                <a:latin typeface="Arial" panose="020B0604020202020204" pitchFamily="34" charset="0"/>
                <a:ea typeface="Times New Roman" panose="02020603050405020304" pitchFamily="18" charset="0"/>
              </a:rPr>
              <a:t>ونرحب أيضًا بالتعبير عن الاهتمام من أي مجموعة مهتمة باستكمال ما نقوم به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54E58C-0B96-948F-BB3E-591E5799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343361" y="2169032"/>
            <a:ext cx="4698869" cy="8609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5D7AE-D1D4-2DC0-5F9D-67F2A721A9A9}"/>
              </a:ext>
            </a:extLst>
          </p:cNvPr>
          <p:cNvGrpSpPr/>
          <p:nvPr/>
        </p:nvGrpSpPr>
        <p:grpSpPr>
          <a:xfrm>
            <a:off x="387367" y="2172845"/>
            <a:ext cx="810042" cy="828000"/>
            <a:chOff x="6046400" y="1267766"/>
            <a:chExt cx="867191" cy="867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85A406-95FD-4F58-48D2-4F110849B879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BE183002-1E8A-0755-6719-7AD0AF4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58C7522-5D1C-528C-B8EA-51270379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882561" y="3227494"/>
            <a:ext cx="3967522" cy="8609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081A2AA-A402-F004-A58F-2B262487474E}"/>
              </a:ext>
            </a:extLst>
          </p:cNvPr>
          <p:cNvGrpSpPr/>
          <p:nvPr/>
        </p:nvGrpSpPr>
        <p:grpSpPr>
          <a:xfrm>
            <a:off x="444530" y="3257513"/>
            <a:ext cx="808287" cy="826206"/>
            <a:chOff x="6914218" y="2244051"/>
            <a:chExt cx="865312" cy="8653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7713B4-8BA2-A90C-028A-4CC6EC00677D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1D9890-9952-F810-CD2D-38F8CE9C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6C8B6-534F-D543-C914-263DBDBF5D9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882560" y="4339014"/>
            <a:ext cx="3743489" cy="8609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A2835E5-8C33-4A3D-276D-EBE4B1C3F4A3}"/>
              </a:ext>
            </a:extLst>
          </p:cNvPr>
          <p:cNvGrpSpPr/>
          <p:nvPr/>
        </p:nvGrpSpPr>
        <p:grpSpPr>
          <a:xfrm>
            <a:off x="448191" y="4311250"/>
            <a:ext cx="808287" cy="826206"/>
            <a:chOff x="5827319" y="2975790"/>
            <a:chExt cx="865312" cy="8653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FACC25-FF87-5465-5780-F81592B9B13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9389A20-5C9A-1B89-87E0-B63F08E2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3F82ABA-CA1D-138D-0F02-9FC1081F78C3}"/>
              </a:ext>
            </a:extLst>
          </p:cNvPr>
          <p:cNvSpPr txBox="1"/>
          <p:nvPr/>
        </p:nvSpPr>
        <p:spPr>
          <a:xfrm>
            <a:off x="-194742" y="2310917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إضفاء الطابع الرسمي وتعزيز المحلية</a:t>
            </a:r>
          </a:p>
          <a:p>
            <a:pPr marL="1396970" lvl="2" algn="r" rtl="1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أنظمة دعم الأدلة</a:t>
            </a:r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3EBD-10F5-7B4E-05AA-35714596C85E}"/>
              </a:ext>
            </a:extLst>
          </p:cNvPr>
          <p:cNvSpPr txBox="1"/>
          <p:nvPr/>
        </p:nvSpPr>
        <p:spPr>
          <a:xfrm>
            <a:off x="-133920" y="3373420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تعزيز والاستفادة من العالمية</a:t>
            </a:r>
          </a:p>
          <a:p>
            <a:pPr marL="1396970" lvl="2" algn="r" rtl="1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بنية الأدلة</a:t>
            </a:r>
            <a:endParaRPr lang="en-US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3E86-8918-9DED-F178-68DA84A5AA3C}"/>
              </a:ext>
            </a:extLst>
          </p:cNvPr>
          <p:cNvSpPr txBox="1"/>
          <p:nvPr/>
        </p:nvSpPr>
        <p:spPr>
          <a:xfrm>
            <a:off x="-133920" y="4487662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وضع الأدلة في صلب</a:t>
            </a:r>
          </a:p>
          <a:p>
            <a:pPr marL="1396970" lvl="2" algn="r" rtl="1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الحياة اليومية</a:t>
            </a:r>
            <a:endParaRPr lang="en-US" sz="1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AF5697-0025-BAC3-B404-CE47F641DDAB}"/>
              </a:ext>
            </a:extLst>
          </p:cNvPr>
          <p:cNvSpPr txBox="1"/>
          <p:nvPr/>
        </p:nvSpPr>
        <p:spPr>
          <a:xfrm>
            <a:off x="4626047" y="2262817"/>
            <a:ext cx="739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LB" sz="1600" dirty="0">
                <a:latin typeface="Arial" panose="020B0604020202020204" pitchFamily="34" charset="0"/>
                <a:ea typeface="Times New Roman" panose="02020603050405020304" pitchFamily="18" charset="0"/>
              </a:rPr>
              <a:t>إجراء أو المشاركة في تقييم سريع لنظام دعم الأدلة لبلدك وإيجاد طرق "لزراعة البذور في أرض خصبة"، على أن يتضمن تجربة دعم الأدلة فائقة السرعة ونموذج "الباني"</a:t>
            </a:r>
            <a:endParaRPr lang="en-C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61E3ED-9315-4766-49AB-6B769AFA2719}"/>
              </a:ext>
            </a:extLst>
          </p:cNvPr>
          <p:cNvSpPr txBox="1"/>
          <p:nvPr/>
        </p:nvSpPr>
        <p:spPr>
          <a:xfrm>
            <a:off x="4626048" y="3226273"/>
            <a:ext cx="734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LB" sz="1600" dirty="0">
                <a:latin typeface="Arial" panose="020B0604020202020204" pitchFamily="34" charset="0"/>
                <a:ea typeface="Times New Roman" panose="02020603050405020304" pitchFamily="18" charset="0"/>
              </a:rPr>
              <a:t>تشجيع الممولين والجهات المانحة - سواء في بلدك أو أولئك الذين يعملون على مستوى العالم - على أن يكونوا جزءًا من الحل وشجع منتجي الأدلة الموجهة نحو التأثير - وخاصة أولئك الذين ينتجون منافع عامة عالمية مثل تجميع الأدلة الحية - للعمل بطرق أكثر تنسيقًا وبناء الاتصالات إلى آليات دعم الأدلة المحلية</a:t>
            </a:r>
            <a:endParaRPr lang="en-C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EBBAC0-0217-BAC4-2AD4-5C4E6598F862}"/>
              </a:ext>
            </a:extLst>
          </p:cNvPr>
          <p:cNvSpPr txBox="1"/>
          <p:nvPr/>
        </p:nvSpPr>
        <p:spPr>
          <a:xfrm>
            <a:off x="4626048" y="4604440"/>
            <a:ext cx="739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itchFamily="2" charset="2"/>
              <a:buChar char="Ø"/>
            </a:pPr>
            <a:r>
              <a:rPr lang="ar-LB" sz="1600" dirty="0">
                <a:latin typeface="Arial" panose="020B0604020202020204" pitchFamily="34" charset="0"/>
                <a:ea typeface="Times New Roman" panose="02020603050405020304" pitchFamily="18" charset="0"/>
                <a:sym typeface="Wingdings" pitchFamily="2" charset="2"/>
              </a:rPr>
              <a:t>دعم المنظمات غير الحكومية التي تخدم المواطنين وقادة المواطنين لاتخاذ الإجراءات اللازمة في بلدك</a:t>
            </a:r>
            <a:endParaRPr lang="en-CA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3906623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0408fcbc-2e10-4461-bee0-724c01b46ae9"/>
    <ds:schemaRef ds:uri="599eec1d-e27c-4128-92a4-19001b8afe14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169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Garamond</vt:lpstr>
      <vt:lpstr>Wingdings</vt:lpstr>
      <vt:lpstr>RISE</vt:lpstr>
      <vt:lpstr>ESN-CA</vt:lpstr>
      <vt:lpstr>GCESC</vt:lpstr>
      <vt:lpstr>الخاتمة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