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35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31" autoAdjust="0"/>
    <p:restoredTop sz="95112" autoAdjust="0"/>
  </p:normalViewPr>
  <p:slideViewPr>
    <p:cSldViewPr snapToGrid="0" snapToObjects="1">
      <p:cViewPr varScale="1">
        <p:scale>
          <a:sx n="149" d="100"/>
          <a:sy n="149" d="100"/>
        </p:scale>
        <p:origin x="1584" y="17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4/18/24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4/18/24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90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18" Type="http://schemas.openxmlformats.org/officeDocument/2006/relationships/image" Target="../media/image47.svg"/><Relationship Id="rId26" Type="http://schemas.openxmlformats.org/officeDocument/2006/relationships/image" Target="../media/image55.png"/><Relationship Id="rId3" Type="http://schemas.openxmlformats.org/officeDocument/2006/relationships/image" Target="../media/image32.png"/><Relationship Id="rId21" Type="http://schemas.openxmlformats.org/officeDocument/2006/relationships/image" Target="../media/image50.svg"/><Relationship Id="rId7" Type="http://schemas.openxmlformats.org/officeDocument/2006/relationships/image" Target="../media/image36.svg"/><Relationship Id="rId12" Type="http://schemas.openxmlformats.org/officeDocument/2006/relationships/image" Target="../media/image41.svg"/><Relationship Id="rId17" Type="http://schemas.openxmlformats.org/officeDocument/2006/relationships/image" Target="../media/image46.png"/><Relationship Id="rId25" Type="http://schemas.openxmlformats.org/officeDocument/2006/relationships/image" Target="../media/image54.svg"/><Relationship Id="rId33" Type="http://schemas.openxmlformats.org/officeDocument/2006/relationships/image" Target="../media/image62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5.svg"/><Relationship Id="rId20" Type="http://schemas.openxmlformats.org/officeDocument/2006/relationships/image" Target="../media/image49.png"/><Relationship Id="rId29" Type="http://schemas.openxmlformats.org/officeDocument/2006/relationships/image" Target="../media/image58.sv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24" Type="http://schemas.openxmlformats.org/officeDocument/2006/relationships/image" Target="../media/image53.png"/><Relationship Id="rId32" Type="http://schemas.openxmlformats.org/officeDocument/2006/relationships/image" Target="../media/image61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2.svg"/><Relationship Id="rId28" Type="http://schemas.openxmlformats.org/officeDocument/2006/relationships/image" Target="../media/image57.png"/><Relationship Id="rId10" Type="http://schemas.openxmlformats.org/officeDocument/2006/relationships/image" Target="../media/image39.png"/><Relationship Id="rId19" Type="http://schemas.openxmlformats.org/officeDocument/2006/relationships/image" Target="../media/image48.emf"/><Relationship Id="rId31" Type="http://schemas.openxmlformats.org/officeDocument/2006/relationships/image" Target="../media/image60.svg"/><Relationship Id="rId4" Type="http://schemas.openxmlformats.org/officeDocument/2006/relationships/image" Target="../media/image33.png"/><Relationship Id="rId9" Type="http://schemas.openxmlformats.org/officeDocument/2006/relationships/image" Target="../media/image38.svg"/><Relationship Id="rId14" Type="http://schemas.openxmlformats.org/officeDocument/2006/relationships/image" Target="../media/image43.svg"/><Relationship Id="rId22" Type="http://schemas.openxmlformats.org/officeDocument/2006/relationships/image" Target="../media/image51.png"/><Relationship Id="rId27" Type="http://schemas.openxmlformats.org/officeDocument/2006/relationships/image" Target="../media/image56.svg"/><Relationship Id="rId30" Type="http://schemas.openxmlformats.org/officeDocument/2006/relationships/image" Target="../media/image59.png"/><Relationship Id="rId8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4">
            <a:extLst>
              <a:ext uri="{FF2B5EF4-FFF2-40B4-BE49-F238E27FC236}">
                <a16:creationId xmlns:a16="http://schemas.microsoft.com/office/drawing/2014/main" id="{EE1EC868-7126-878C-C76B-592D410FF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914400" hangingPunct="0">
              <a:spcBef>
                <a:spcPts val="0"/>
              </a:spcBef>
              <a:defRPr/>
            </a:pPr>
            <a:r>
              <a:rPr lang="en-CA" dirty="0" err="1">
                <a:latin typeface="Arial" panose="020B0704020202020204" pitchFamily="34" charset="0"/>
                <a:sym typeface="Arial"/>
              </a:rPr>
              <a:t>及时</a:t>
            </a:r>
            <a:r>
              <a:rPr lang="zh-CN" altLang="en-US" dirty="0">
                <a:latin typeface="Arial" panose="020B0704020202020204" pitchFamily="34" charset="0"/>
                <a:sym typeface="Arial"/>
              </a:rPr>
              <a:t>、需求驱动和公平敏感的证据产品可能的构成要素</a:t>
            </a:r>
            <a:endParaRPr lang="en-US" dirty="0">
              <a:latin typeface="Arial" panose="020B07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59513596-572B-8D76-71E6-852FE45C6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28340" y="6405093"/>
            <a:ext cx="357352" cy="365125"/>
          </a:xfrm>
        </p:spPr>
        <p:txBody>
          <a:bodyPr/>
          <a:lstStyle/>
          <a:p>
            <a:fld id="{E2CB33EA-91D6-F140-A440-0A130B2A34DE}" type="slidenum">
              <a:rPr lang="en-US" smtClean="0">
                <a:latin typeface="SimSun" panose="02010600030101010101" pitchFamily="2" charset="-122"/>
                <a:ea typeface="SimSun" panose="02010600030101010101" pitchFamily="2" charset="-122"/>
              </a:rPr>
              <a:pPr/>
              <a:t>1</a:t>
            </a:fld>
            <a:endParaRPr 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B2AA65FC-42EA-01F2-2F34-9BDDAED43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204" y="6173083"/>
            <a:ext cx="2070100" cy="635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EAF64E7-90CF-CCEF-2B46-03BF386E91F6}"/>
              </a:ext>
            </a:extLst>
          </p:cNvPr>
          <p:cNvGrpSpPr/>
          <p:nvPr/>
        </p:nvGrpSpPr>
        <p:grpSpPr>
          <a:xfrm rot="10800000">
            <a:off x="4778573" y="5058742"/>
            <a:ext cx="1716048" cy="319995"/>
            <a:chOff x="101017" y="2582243"/>
            <a:chExt cx="1716048" cy="31999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1F30647-6745-B9DC-25CA-CD6B7BE881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017" y="2582243"/>
              <a:ext cx="1716048" cy="31999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D92696B-9AC7-BB45-BB1C-EC4EBBC527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017" y="2582243"/>
              <a:ext cx="1716048" cy="319995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847954-58CD-5FA5-C850-74E21A31E1B9}"/>
              </a:ext>
            </a:extLst>
          </p:cNvPr>
          <p:cNvGrpSpPr/>
          <p:nvPr/>
        </p:nvGrpSpPr>
        <p:grpSpPr>
          <a:xfrm rot="10800000">
            <a:off x="4808062" y="2559753"/>
            <a:ext cx="1716048" cy="319995"/>
            <a:chOff x="101017" y="2582243"/>
            <a:chExt cx="1716048" cy="31999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485ADC6-0059-E922-828F-06FEF5DC0B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017" y="2582243"/>
              <a:ext cx="1716048" cy="31999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6792890-3C29-101B-C300-0111AAD216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017" y="2582243"/>
              <a:ext cx="1716048" cy="319995"/>
            </a:xfrm>
            <a:prstGeom prst="rect">
              <a:avLst/>
            </a:prstGeom>
          </p:spPr>
        </p:pic>
      </p:grp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8A125E2-3A32-F8D0-DA4B-BB8DC5E8C204}"/>
              </a:ext>
            </a:extLst>
          </p:cNvPr>
          <p:cNvGraphicFramePr>
            <a:graphicFrameLocks noGrp="1"/>
          </p:cNvGraphicFramePr>
          <p:nvPr/>
        </p:nvGraphicFramePr>
        <p:xfrm>
          <a:off x="524868" y="4601817"/>
          <a:ext cx="1842709" cy="1120155"/>
        </p:xfrm>
        <a:graphic>
          <a:graphicData uri="http://schemas.openxmlformats.org/drawingml/2006/table">
            <a:tbl>
              <a:tblPr firstRow="1" firstCol="1" bandRow="1"/>
              <a:tblGrid>
                <a:gridCol w="312480">
                  <a:extLst>
                    <a:ext uri="{9D8B030D-6E8A-4147-A177-3AD203B41FA5}">
                      <a16:colId xmlns:a16="http://schemas.microsoft.com/office/drawing/2014/main" val="1026761990"/>
                    </a:ext>
                  </a:extLst>
                </a:gridCol>
                <a:gridCol w="1530229">
                  <a:extLst>
                    <a:ext uri="{9D8B030D-6E8A-4147-A177-3AD203B41FA5}">
                      <a16:colId xmlns:a16="http://schemas.microsoft.com/office/drawing/2014/main" val="2835784650"/>
                    </a:ext>
                  </a:extLst>
                </a:gridCol>
              </a:tblGrid>
              <a:tr h="373385">
                <a:tc>
                  <a:txBody>
                    <a:bodyPr/>
                    <a:lstStyle/>
                    <a:p>
                      <a:endParaRPr lang="en-US" sz="16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CA" sz="1050" b="0" dirty="0" err="1">
                          <a:solidFill>
                            <a:srgbClr val="254776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数据分析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6810612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CA" sz="1050" b="0" dirty="0" err="1">
                          <a:solidFill>
                            <a:srgbClr val="254776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评价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531840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CA" sz="1050" b="0" dirty="0" err="1">
                          <a:solidFill>
                            <a:srgbClr val="254776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定性见解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495964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135EB4C-E767-0128-6B8D-557B29E916C7}"/>
              </a:ext>
            </a:extLst>
          </p:cNvPr>
          <p:cNvGraphicFramePr>
            <a:graphicFrameLocks noGrp="1"/>
          </p:cNvGraphicFramePr>
          <p:nvPr/>
        </p:nvGraphicFramePr>
        <p:xfrm>
          <a:off x="4842864" y="2414866"/>
          <a:ext cx="2186639" cy="1866925"/>
        </p:xfrm>
        <a:graphic>
          <a:graphicData uri="http://schemas.openxmlformats.org/drawingml/2006/table">
            <a:tbl>
              <a:tblPr firstRow="1" firstCol="1" bandRow="1"/>
              <a:tblGrid>
                <a:gridCol w="370803">
                  <a:extLst>
                    <a:ext uri="{9D8B030D-6E8A-4147-A177-3AD203B41FA5}">
                      <a16:colId xmlns:a16="http://schemas.microsoft.com/office/drawing/2014/main" val="1026761990"/>
                    </a:ext>
                  </a:extLst>
                </a:gridCol>
                <a:gridCol w="1815836">
                  <a:extLst>
                    <a:ext uri="{9D8B030D-6E8A-4147-A177-3AD203B41FA5}">
                      <a16:colId xmlns:a16="http://schemas.microsoft.com/office/drawing/2014/main" val="2835784650"/>
                    </a:ext>
                  </a:extLst>
                </a:gridCol>
              </a:tblGrid>
              <a:tr h="373385">
                <a:tc>
                  <a:txBody>
                    <a:bodyPr/>
                    <a:lstStyle/>
                    <a:p>
                      <a:endParaRPr lang="en-US" sz="16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CA" sz="1050" b="0" dirty="0" err="1">
                          <a:solidFill>
                            <a:srgbClr val="254776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建模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10612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CA" sz="1050" b="0" dirty="0" err="1">
                          <a:solidFill>
                            <a:srgbClr val="254776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评价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531840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CA" sz="1050" b="0" dirty="0" err="1">
                          <a:solidFill>
                            <a:srgbClr val="254776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定性见解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9641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54776"/>
                          </a:solidFill>
                          <a:effectLst/>
                          <a:uLnTx/>
                          <a:uFillTx/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  </a:t>
                      </a:r>
                      <a:r>
                        <a:rPr kumimoji="0" lang="en-CA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54776"/>
                          </a:solidFill>
                          <a:effectLst/>
                          <a:uLnTx/>
                          <a:uFillTx/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指南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266877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54776"/>
                          </a:solidFill>
                          <a:effectLst/>
                          <a:uLnTx/>
                          <a:uFillTx/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  </a:t>
                      </a:r>
                      <a:r>
                        <a:rPr kumimoji="0" lang="en-CA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54776"/>
                          </a:solidFill>
                          <a:effectLst/>
                          <a:uLnTx/>
                          <a:uFillTx/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技术评估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098287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0619B082-F4A8-FCEF-CFF3-B64C4C2A8A8B}"/>
              </a:ext>
            </a:extLst>
          </p:cNvPr>
          <p:cNvGraphicFramePr>
            <a:graphicFrameLocks noGrp="1"/>
          </p:cNvGraphicFramePr>
          <p:nvPr/>
        </p:nvGraphicFramePr>
        <p:xfrm>
          <a:off x="4651815" y="4915937"/>
          <a:ext cx="2280606" cy="1120155"/>
        </p:xfrm>
        <a:graphic>
          <a:graphicData uri="http://schemas.openxmlformats.org/drawingml/2006/table">
            <a:tbl>
              <a:tblPr firstRow="1" firstCol="1" bandRow="1"/>
              <a:tblGrid>
                <a:gridCol w="386737">
                  <a:extLst>
                    <a:ext uri="{9D8B030D-6E8A-4147-A177-3AD203B41FA5}">
                      <a16:colId xmlns:a16="http://schemas.microsoft.com/office/drawing/2014/main" val="1026761990"/>
                    </a:ext>
                  </a:extLst>
                </a:gridCol>
                <a:gridCol w="1893869">
                  <a:extLst>
                    <a:ext uri="{9D8B030D-6E8A-4147-A177-3AD203B41FA5}">
                      <a16:colId xmlns:a16="http://schemas.microsoft.com/office/drawing/2014/main" val="2835784650"/>
                    </a:ext>
                  </a:extLst>
                </a:gridCol>
              </a:tblGrid>
              <a:tr h="373385">
                <a:tc>
                  <a:txBody>
                    <a:bodyPr/>
                    <a:lstStyle/>
                    <a:p>
                      <a:endParaRPr lang="en-US" sz="16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CA" sz="1050" b="0" dirty="0" err="1">
                          <a:solidFill>
                            <a:srgbClr val="254776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行为</a:t>
                      </a:r>
                      <a:r>
                        <a:rPr lang="en-US" altLang="zh-CN" sz="1050" b="0" dirty="0">
                          <a:solidFill>
                            <a:srgbClr val="254776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CN" altLang="en-US" sz="1050" b="0" dirty="0">
                          <a:solidFill>
                            <a:srgbClr val="254776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实施研究</a:t>
                      </a:r>
                      <a:endParaRPr lang="en-CA" sz="900" b="0" dirty="0">
                        <a:solidFill>
                          <a:srgbClr val="254776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10612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CA" sz="1050" b="0" dirty="0" err="1">
                          <a:solidFill>
                            <a:srgbClr val="254776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定性见解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531840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900" b="0" dirty="0">
                        <a:solidFill>
                          <a:srgbClr val="254776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9641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44ED7DE0-0AE5-AE26-AA52-F9DE45948FE5}"/>
              </a:ext>
            </a:extLst>
          </p:cNvPr>
          <p:cNvGraphicFramePr>
            <a:graphicFrameLocks noGrp="1"/>
          </p:cNvGraphicFramePr>
          <p:nvPr/>
        </p:nvGraphicFramePr>
        <p:xfrm>
          <a:off x="504926" y="2458525"/>
          <a:ext cx="1842709" cy="1120155"/>
        </p:xfrm>
        <a:graphic>
          <a:graphicData uri="http://schemas.openxmlformats.org/drawingml/2006/table">
            <a:tbl>
              <a:tblPr firstRow="1" firstCol="1" bandRow="1"/>
              <a:tblGrid>
                <a:gridCol w="312480">
                  <a:extLst>
                    <a:ext uri="{9D8B030D-6E8A-4147-A177-3AD203B41FA5}">
                      <a16:colId xmlns:a16="http://schemas.microsoft.com/office/drawing/2014/main" val="1026761990"/>
                    </a:ext>
                  </a:extLst>
                </a:gridCol>
                <a:gridCol w="1530229">
                  <a:extLst>
                    <a:ext uri="{9D8B030D-6E8A-4147-A177-3AD203B41FA5}">
                      <a16:colId xmlns:a16="http://schemas.microsoft.com/office/drawing/2014/main" val="2835784650"/>
                    </a:ext>
                  </a:extLst>
                </a:gridCol>
              </a:tblGrid>
              <a:tr h="373385">
                <a:tc>
                  <a:txBody>
                    <a:bodyPr/>
                    <a:lstStyle/>
                    <a:p>
                      <a:endParaRPr lang="en-US" sz="160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CA" sz="1050" b="0" dirty="0" err="1">
                          <a:solidFill>
                            <a:srgbClr val="254776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数据分析</a:t>
                      </a:r>
                      <a:endParaRPr lang="en-CA" sz="700" b="0" dirty="0">
                        <a:solidFill>
                          <a:schemeClr val="tx1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6810612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CA" sz="1050" b="0" dirty="0" err="1">
                          <a:solidFill>
                            <a:srgbClr val="254776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建模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531840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CA" sz="1050" b="0" dirty="0" err="1">
                          <a:solidFill>
                            <a:srgbClr val="254776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定性见解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4959641"/>
                  </a:ext>
                </a:extLst>
              </a:tr>
            </a:tbl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D17FE87-7214-2EC9-FD46-8301EBEB9267}"/>
              </a:ext>
            </a:extLst>
          </p:cNvPr>
          <p:cNvCxnSpPr>
            <a:cxnSpLocks/>
          </p:cNvCxnSpPr>
          <p:nvPr/>
        </p:nvCxnSpPr>
        <p:spPr>
          <a:xfrm flipH="1">
            <a:off x="7036656" y="1247869"/>
            <a:ext cx="19542" cy="4983732"/>
          </a:xfrm>
          <a:prstGeom prst="line">
            <a:avLst/>
          </a:prstGeom>
          <a:ln w="38100">
            <a:solidFill>
              <a:srgbClr val="DADFE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1FB669C-204C-4C09-5178-8FA720003B01}"/>
              </a:ext>
            </a:extLst>
          </p:cNvPr>
          <p:cNvSpPr txBox="1"/>
          <p:nvPr/>
        </p:nvSpPr>
        <p:spPr>
          <a:xfrm>
            <a:off x="-418789" y="2089241"/>
            <a:ext cx="2044391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理解问题及原因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1211CE5-F114-DA5B-AF73-B60346D64394}"/>
              </a:ext>
            </a:extLst>
          </p:cNvPr>
          <p:cNvSpPr txBox="1"/>
          <p:nvPr/>
        </p:nvSpPr>
        <p:spPr>
          <a:xfrm>
            <a:off x="4636742" y="2088633"/>
            <a:ext cx="1832626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选择解决问题的方案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2462BA-9870-DF3B-EE56-204C312D8E26}"/>
              </a:ext>
            </a:extLst>
          </p:cNvPr>
          <p:cNvSpPr txBox="1"/>
          <p:nvPr/>
        </p:nvSpPr>
        <p:spPr>
          <a:xfrm>
            <a:off x="4636742" y="4431305"/>
            <a:ext cx="2099688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确认实施考虑的因素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7702DF7-9BBD-9FC2-49E4-4407505538B4}"/>
              </a:ext>
            </a:extLst>
          </p:cNvPr>
          <p:cNvSpPr txBox="1"/>
          <p:nvPr/>
        </p:nvSpPr>
        <p:spPr>
          <a:xfrm>
            <a:off x="-179393" y="4241319"/>
            <a:ext cx="2189535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监测实施和评估的效果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E8F6ECB-7F43-B09A-F37B-A9ED7B5694D1}"/>
              </a:ext>
            </a:extLst>
          </p:cNvPr>
          <p:cNvSpPr txBox="1"/>
          <p:nvPr/>
        </p:nvSpPr>
        <p:spPr>
          <a:xfrm>
            <a:off x="10032296" y="3127827"/>
            <a:ext cx="2159704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CA" sz="1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范围审查</a:t>
            </a:r>
            <a:br>
              <a:rPr kumimoji="0" lang="en-CA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zh-CN" altLang="en-US" sz="10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（基于国家和全球层面完成的前瞻性工作）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30CF2E3-3BE1-3AA2-6D35-5CF1F57E2612}"/>
              </a:ext>
            </a:extLst>
          </p:cNvPr>
          <p:cNvSpPr txBox="1"/>
          <p:nvPr/>
        </p:nvSpPr>
        <p:spPr>
          <a:xfrm>
            <a:off x="10032296" y="3917872"/>
            <a:ext cx="2145665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关键知情者访谈总结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（借助丰富的经验）</a:t>
            </a:r>
            <a:r>
              <a:rPr kumimoji="0" lang="en-CA" sz="1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和民意调查</a:t>
            </a:r>
            <a:r>
              <a:rPr kumimoji="0" lang="en-CA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altLang="en-US" sz="10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（收集意见）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87F162-F0DA-DA8D-0161-35DB69C9B411}"/>
              </a:ext>
            </a:extLst>
          </p:cNvPr>
          <p:cNvSpPr txBox="1"/>
          <p:nvPr/>
        </p:nvSpPr>
        <p:spPr>
          <a:xfrm>
            <a:off x="9960625" y="4688404"/>
            <a:ext cx="2259075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协商过程总结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（让公民和利益相关者参与集体解决问题的过程）</a:t>
            </a:r>
            <a:r>
              <a:rPr kumimoji="0" lang="en-CA" sz="1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和利益相关者参与</a:t>
            </a:r>
            <a:r>
              <a:rPr lang="en-CA" sz="1000" dirty="0" err="1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更普遍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CF6210F-9F62-F0B6-EFA9-0A06450FA417}"/>
              </a:ext>
            </a:extLst>
          </p:cNvPr>
          <p:cNvSpPr txBox="1"/>
          <p:nvPr/>
        </p:nvSpPr>
        <p:spPr>
          <a:xfrm>
            <a:off x="7627967" y="2230350"/>
            <a:ext cx="1640640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defTabSz="457189">
              <a:defRPr/>
            </a:pPr>
            <a:r>
              <a:rPr lang="zh-CN" altLang="en-CA" sz="1000" b="1" dirty="0">
                <a:latin typeface="SimSun" panose="02010600030101010101" pitchFamily="2" charset="-122"/>
                <a:ea typeface="SimSun" panose="02010600030101010101" pitchFamily="2" charset="-122"/>
              </a:rPr>
              <a:t>证据综合</a:t>
            </a:r>
            <a:r>
              <a:rPr lang="zh-CN" altLang="en-US" sz="1000" b="1" dirty="0">
                <a:latin typeface="SimSun" panose="02010600030101010101" pitchFamily="2" charset="-122"/>
                <a:ea typeface="SimSun" panose="02010600030101010101" pitchFamily="2" charset="-122"/>
              </a:rPr>
              <a:t>，最好是动态的</a:t>
            </a:r>
            <a:br>
              <a:rPr kumimoji="0" lang="en-CA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1000" noProof="0" dirty="0">
                <a:latin typeface="SimSun" panose="02010600030101010101" pitchFamily="2" charset="-122"/>
                <a:ea typeface="SimSun" panose="02010600030101010101" pitchFamily="2" charset="-122"/>
              </a:rPr>
              <a:t>（</a:t>
            </a:r>
            <a:r>
              <a:rPr lang="zh-CN" altLang="en-US" sz="1000" dirty="0">
                <a:latin typeface="SimSun" panose="02010600030101010101" pitchFamily="2" charset="-122"/>
                <a:ea typeface="SimSun" panose="02010600030101010101" pitchFamily="2" charset="-122"/>
              </a:rPr>
              <a:t>从世界各地学习到的，包括不同群体和背景差异）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98B5758-EB0E-FBC6-429E-F90B96FEA795}"/>
              </a:ext>
            </a:extLst>
          </p:cNvPr>
          <p:cNvSpPr txBox="1"/>
          <p:nvPr/>
        </p:nvSpPr>
        <p:spPr>
          <a:xfrm>
            <a:off x="9999061" y="2203838"/>
            <a:ext cx="2194160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辖区审查</a:t>
            </a:r>
            <a:br>
              <a:rPr kumimoji="0" lang="en-CA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（记录各省、地区和其他国家的政策、做法和经验，并对其进行评估）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C638B85-3682-7CB9-46DE-6DD2546580FE}"/>
              </a:ext>
            </a:extLst>
          </p:cNvPr>
          <p:cNvCxnSpPr>
            <a:cxnSpLocks/>
          </p:cNvCxnSpPr>
          <p:nvPr/>
        </p:nvCxnSpPr>
        <p:spPr>
          <a:xfrm flipH="1">
            <a:off x="9316007" y="1934817"/>
            <a:ext cx="1" cy="4296784"/>
          </a:xfrm>
          <a:prstGeom prst="line">
            <a:avLst/>
          </a:prstGeom>
          <a:ln w="38100">
            <a:solidFill>
              <a:srgbClr val="DADFE2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A120FF7-917C-1B17-2A01-A122E46DD40D}"/>
              </a:ext>
            </a:extLst>
          </p:cNvPr>
          <p:cNvSpPr txBox="1"/>
          <p:nvPr/>
        </p:nvSpPr>
        <p:spPr>
          <a:xfrm>
            <a:off x="2000420" y="1195947"/>
            <a:ext cx="2870979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400" b="1" dirty="0" err="1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国内证据</a:t>
            </a:r>
            <a:endParaRPr kumimoji="0" lang="en-CA" sz="14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3ED11E2-CCD1-EA22-0ED8-72849F8097F9}"/>
              </a:ext>
            </a:extLst>
          </p:cNvPr>
          <p:cNvSpPr txBox="1"/>
          <p:nvPr/>
        </p:nvSpPr>
        <p:spPr>
          <a:xfrm>
            <a:off x="6912305" y="1240193"/>
            <a:ext cx="1832623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400" b="1" dirty="0" err="1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全球证据</a:t>
            </a:r>
            <a:endParaRPr kumimoji="0" lang="en-CA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5422F77-845C-9942-ABC4-34D393FA54A7}"/>
              </a:ext>
            </a:extLst>
          </p:cNvPr>
          <p:cNvSpPr txBox="1"/>
          <p:nvPr/>
        </p:nvSpPr>
        <p:spPr>
          <a:xfrm>
            <a:off x="8462201" y="1250420"/>
            <a:ext cx="2554324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其他类型信息</a:t>
            </a:r>
            <a:endParaRPr kumimoji="0" lang="en-CA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684A8B77-1C8A-B914-5CF7-EB573EB790B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695115" y="2338722"/>
            <a:ext cx="3166807" cy="3254774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CE044F9E-E3CB-2908-1944-9FDE2CF60548}"/>
              </a:ext>
            </a:extLst>
          </p:cNvPr>
          <p:cNvGrpSpPr/>
          <p:nvPr/>
        </p:nvGrpSpPr>
        <p:grpSpPr>
          <a:xfrm>
            <a:off x="512632" y="2474684"/>
            <a:ext cx="330731" cy="1071512"/>
            <a:chOff x="189990" y="2585841"/>
            <a:chExt cx="330731" cy="1071512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1E226DC-616D-C707-4EA2-96E4A8B70202}"/>
                </a:ext>
              </a:extLst>
            </p:cNvPr>
            <p:cNvCxnSpPr>
              <a:cxnSpLocks/>
            </p:cNvCxnSpPr>
            <p:nvPr/>
          </p:nvCxnSpPr>
          <p:spPr>
            <a:xfrm>
              <a:off x="353394" y="2739300"/>
              <a:ext cx="1" cy="787920"/>
            </a:xfrm>
            <a:prstGeom prst="line">
              <a:avLst/>
            </a:prstGeom>
            <a:ln w="19050">
              <a:solidFill>
                <a:srgbClr val="25477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9175A86-9AAC-792B-B7C0-04F46BCEAD26}"/>
                </a:ext>
              </a:extLst>
            </p:cNvPr>
            <p:cNvGrpSpPr/>
            <p:nvPr/>
          </p:nvGrpSpPr>
          <p:grpSpPr>
            <a:xfrm>
              <a:off x="193910" y="2585841"/>
              <a:ext cx="326811" cy="326811"/>
              <a:chOff x="193910" y="2585841"/>
              <a:chExt cx="326811" cy="326811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906588A6-52DA-5B0F-70B5-F0010937AF0D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imSun" panose="02010600030101010101" pitchFamily="2" charset="-122"/>
                  <a:ea typeface="SimSun" panose="02010600030101010101" pitchFamily="2" charset="-122"/>
                </a:endParaRPr>
              </a:p>
            </p:txBody>
          </p:sp>
          <p:pic>
            <p:nvPicPr>
              <p:cNvPr id="55" name="Graphic 54">
                <a:extLst>
                  <a:ext uri="{FF2B5EF4-FFF2-40B4-BE49-F238E27FC236}">
                    <a16:creationId xmlns:a16="http://schemas.microsoft.com/office/drawing/2014/main" id="{82411DB7-046E-DF5F-12DC-2E5C320C25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9E3CF07-FCAA-F241-45FA-69ECF3783E38}"/>
                </a:ext>
              </a:extLst>
            </p:cNvPr>
            <p:cNvGrpSpPr/>
            <p:nvPr/>
          </p:nvGrpSpPr>
          <p:grpSpPr>
            <a:xfrm>
              <a:off x="191210" y="2958226"/>
              <a:ext cx="326811" cy="326811"/>
              <a:chOff x="193910" y="2585841"/>
              <a:chExt cx="326811" cy="326811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F4E4FB82-CB0E-7517-215C-F796E857ED6F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imSun" panose="02010600030101010101" pitchFamily="2" charset="-122"/>
                  <a:ea typeface="SimSun" panose="02010600030101010101" pitchFamily="2" charset="-122"/>
                </a:endParaRPr>
              </a:p>
            </p:txBody>
          </p:sp>
          <p:pic>
            <p:nvPicPr>
              <p:cNvPr id="53" name="Graphic 52">
                <a:extLst>
                  <a:ext uri="{FF2B5EF4-FFF2-40B4-BE49-F238E27FC236}">
                    <a16:creationId xmlns:a16="http://schemas.microsoft.com/office/drawing/2014/main" id="{4CDEA565-A383-9A40-AA9C-06C0261723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/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1A44D72-F9AE-5805-D1BE-17F94D6F67BC}"/>
                </a:ext>
              </a:extLst>
            </p:cNvPr>
            <p:cNvGrpSpPr/>
            <p:nvPr/>
          </p:nvGrpSpPr>
          <p:grpSpPr>
            <a:xfrm>
              <a:off x="189990" y="3330542"/>
              <a:ext cx="330298" cy="326811"/>
              <a:chOff x="193910" y="2585841"/>
              <a:chExt cx="330298" cy="326811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B2BFC32D-A3E6-8D51-BFF6-F367259471C5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imSun" panose="02010600030101010101" pitchFamily="2" charset="-122"/>
                  <a:ea typeface="SimSun" panose="02010600030101010101" pitchFamily="2" charset="-122"/>
                </a:endParaRPr>
              </a:p>
            </p:txBody>
          </p:sp>
          <p:pic>
            <p:nvPicPr>
              <p:cNvPr id="51" name="Graphic 50">
                <a:extLst>
                  <a:ext uri="{FF2B5EF4-FFF2-40B4-BE49-F238E27FC236}">
                    <a16:creationId xmlns:a16="http://schemas.microsoft.com/office/drawing/2014/main" id="{255F09E5-D105-CC55-FC92-F246CF8C07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/>
            </p:blipFill>
            <p:spPr>
              <a:xfrm>
                <a:off x="206146" y="2592035"/>
                <a:ext cx="318062" cy="318062"/>
              </a:xfrm>
              <a:prstGeom prst="rect">
                <a:avLst/>
              </a:prstGeom>
            </p:spPr>
          </p:pic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0B473CF-7B65-9357-0C95-9A7D6CF3006C}"/>
              </a:ext>
            </a:extLst>
          </p:cNvPr>
          <p:cNvGrpSpPr/>
          <p:nvPr/>
        </p:nvGrpSpPr>
        <p:grpSpPr>
          <a:xfrm>
            <a:off x="531308" y="4626138"/>
            <a:ext cx="339337" cy="1071512"/>
            <a:chOff x="189990" y="2585841"/>
            <a:chExt cx="339337" cy="1071512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E9E3A0D-C12F-EA62-14F6-FC62D36C1538}"/>
                </a:ext>
              </a:extLst>
            </p:cNvPr>
            <p:cNvCxnSpPr>
              <a:cxnSpLocks/>
            </p:cNvCxnSpPr>
            <p:nvPr/>
          </p:nvCxnSpPr>
          <p:spPr>
            <a:xfrm>
              <a:off x="353394" y="2739300"/>
              <a:ext cx="1" cy="787920"/>
            </a:xfrm>
            <a:prstGeom prst="line">
              <a:avLst/>
            </a:prstGeom>
            <a:ln w="19050">
              <a:solidFill>
                <a:srgbClr val="25477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B9B6F2A7-AF15-5605-3977-DBFC49B6FE5F}"/>
                </a:ext>
              </a:extLst>
            </p:cNvPr>
            <p:cNvGrpSpPr/>
            <p:nvPr/>
          </p:nvGrpSpPr>
          <p:grpSpPr>
            <a:xfrm>
              <a:off x="193910" y="2585841"/>
              <a:ext cx="326811" cy="326811"/>
              <a:chOff x="193910" y="2585841"/>
              <a:chExt cx="326811" cy="326811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7532585A-13A5-E161-9907-09CDED255945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imSun" panose="02010600030101010101" pitchFamily="2" charset="-122"/>
                  <a:ea typeface="SimSun" panose="02010600030101010101" pitchFamily="2" charset="-122"/>
                </a:endParaRPr>
              </a:p>
            </p:txBody>
          </p:sp>
          <p:pic>
            <p:nvPicPr>
              <p:cNvPr id="71" name="Graphic 70">
                <a:extLst>
                  <a:ext uri="{FF2B5EF4-FFF2-40B4-BE49-F238E27FC236}">
                    <a16:creationId xmlns:a16="http://schemas.microsoft.com/office/drawing/2014/main" id="{CE02696B-78CF-0830-D529-B07B5D5037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19933BFF-CEBA-B370-CB8D-BACC476F7A63}"/>
                </a:ext>
              </a:extLst>
            </p:cNvPr>
            <p:cNvGrpSpPr/>
            <p:nvPr/>
          </p:nvGrpSpPr>
          <p:grpSpPr>
            <a:xfrm>
              <a:off x="191210" y="2958226"/>
              <a:ext cx="326811" cy="326811"/>
              <a:chOff x="193910" y="2585841"/>
              <a:chExt cx="326811" cy="326811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CEB22F74-6911-6A92-00DB-05138BD5987A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imSun" panose="02010600030101010101" pitchFamily="2" charset="-122"/>
                  <a:ea typeface="SimSun" panose="02010600030101010101" pitchFamily="2" charset="-122"/>
                </a:endParaRPr>
              </a:p>
            </p:txBody>
          </p:sp>
          <p:pic>
            <p:nvPicPr>
              <p:cNvPr id="69" name="Graphic 68">
                <a:extLst>
                  <a:ext uri="{FF2B5EF4-FFF2-40B4-BE49-F238E27FC236}">
                    <a16:creationId xmlns:a16="http://schemas.microsoft.com/office/drawing/2014/main" id="{F9840992-EF58-B5BA-9004-2684DB8570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 l="19472" r="8590"/>
              <a:stretch/>
            </p:blipFill>
            <p:spPr>
              <a:xfrm>
                <a:off x="268043" y="2594460"/>
                <a:ext cx="219548" cy="305189"/>
              </a:xfrm>
              <a:prstGeom prst="rect">
                <a:avLst/>
              </a:prstGeom>
            </p:spPr>
          </p:pic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976E734D-4BE0-D45D-CC17-454874AAA642}"/>
                </a:ext>
              </a:extLst>
            </p:cNvPr>
            <p:cNvGrpSpPr/>
            <p:nvPr/>
          </p:nvGrpSpPr>
          <p:grpSpPr>
            <a:xfrm>
              <a:off x="189990" y="3323078"/>
              <a:ext cx="339337" cy="334275"/>
              <a:chOff x="193910" y="2578377"/>
              <a:chExt cx="339337" cy="334275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CCB2DE4D-D553-4B5A-5863-1542A292CBB7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imSun" panose="02010600030101010101" pitchFamily="2" charset="-122"/>
                  <a:ea typeface="SimSun" panose="02010600030101010101" pitchFamily="2" charset="-122"/>
                </a:endParaRPr>
              </a:p>
            </p:txBody>
          </p:sp>
          <p:pic>
            <p:nvPicPr>
              <p:cNvPr id="66" name="Graphic 65">
                <a:extLst>
                  <a:ext uri="{FF2B5EF4-FFF2-40B4-BE49-F238E27FC236}">
                    <a16:creationId xmlns:a16="http://schemas.microsoft.com/office/drawing/2014/main" id="{D0C3E7A2-440C-AD50-357A-9E949CE85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/>
            </p:blipFill>
            <p:spPr>
              <a:xfrm>
                <a:off x="206436" y="2578377"/>
                <a:ext cx="326811" cy="326811"/>
              </a:xfrm>
              <a:prstGeom prst="rect">
                <a:avLst/>
              </a:prstGeom>
            </p:spPr>
          </p:pic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3407B1A-A511-27FB-0891-244B5E766832}"/>
              </a:ext>
            </a:extLst>
          </p:cNvPr>
          <p:cNvGrpSpPr/>
          <p:nvPr/>
        </p:nvGrpSpPr>
        <p:grpSpPr>
          <a:xfrm>
            <a:off x="4926410" y="2431025"/>
            <a:ext cx="330731" cy="1699594"/>
            <a:chOff x="189990" y="2585841"/>
            <a:chExt cx="330731" cy="1699594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8E81AAB-433C-3BF9-76C2-0BBA55A08683}"/>
                </a:ext>
              </a:extLst>
            </p:cNvPr>
            <p:cNvCxnSpPr>
              <a:cxnSpLocks/>
            </p:cNvCxnSpPr>
            <p:nvPr/>
          </p:nvCxnSpPr>
          <p:spPr>
            <a:xfrm>
              <a:off x="353394" y="2739300"/>
              <a:ext cx="7139" cy="1546135"/>
            </a:xfrm>
            <a:prstGeom prst="line">
              <a:avLst/>
            </a:prstGeom>
            <a:ln w="19050">
              <a:solidFill>
                <a:srgbClr val="25477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FD1F4A1-4DB5-EA78-BBFC-CBA9922B4FDB}"/>
                </a:ext>
              </a:extLst>
            </p:cNvPr>
            <p:cNvGrpSpPr/>
            <p:nvPr/>
          </p:nvGrpSpPr>
          <p:grpSpPr>
            <a:xfrm>
              <a:off x="193910" y="2585841"/>
              <a:ext cx="326811" cy="326811"/>
              <a:chOff x="193910" y="2585841"/>
              <a:chExt cx="326811" cy="326811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EF8214B6-A0AC-0307-F7F3-D2314C1A971B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imSun" panose="02010600030101010101" pitchFamily="2" charset="-122"/>
                  <a:ea typeface="SimSun" panose="02010600030101010101" pitchFamily="2" charset="-122"/>
                </a:endParaRPr>
              </a:p>
            </p:txBody>
          </p:sp>
          <p:pic>
            <p:nvPicPr>
              <p:cNvPr id="92" name="Graphic 91">
                <a:extLst>
                  <a:ext uri="{FF2B5EF4-FFF2-40B4-BE49-F238E27FC236}">
                    <a16:creationId xmlns:a16="http://schemas.microsoft.com/office/drawing/2014/main" id="{AE6BD00D-D259-FB3E-3F7F-3213FE87BC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rcRect/>
              <a:stretch/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B3F78631-E9CD-D9E3-F38C-80C9FD728FD8}"/>
                </a:ext>
              </a:extLst>
            </p:cNvPr>
            <p:cNvGrpSpPr/>
            <p:nvPr/>
          </p:nvGrpSpPr>
          <p:grpSpPr>
            <a:xfrm>
              <a:off x="191210" y="2958226"/>
              <a:ext cx="327735" cy="326811"/>
              <a:chOff x="193910" y="2585841"/>
              <a:chExt cx="327735" cy="326811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D2088930-2FC1-85B7-3A4D-96FC5EE5F808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imSun" panose="02010600030101010101" pitchFamily="2" charset="-122"/>
                  <a:ea typeface="SimSun" panose="02010600030101010101" pitchFamily="2" charset="-122"/>
                </a:endParaRPr>
              </a:p>
            </p:txBody>
          </p:sp>
          <p:pic>
            <p:nvPicPr>
              <p:cNvPr id="88" name="Graphic 87">
                <a:extLst>
                  <a:ext uri="{FF2B5EF4-FFF2-40B4-BE49-F238E27FC236}">
                    <a16:creationId xmlns:a16="http://schemas.microsoft.com/office/drawing/2014/main" id="{8C2E729E-1156-C049-855E-C20C3F6370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stretch/>
            </p:blipFill>
            <p:spPr>
              <a:xfrm>
                <a:off x="209489" y="2600496"/>
                <a:ext cx="312156" cy="312156"/>
              </a:xfrm>
              <a:prstGeom prst="rect">
                <a:avLst/>
              </a:prstGeom>
            </p:spPr>
          </p:pic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F76DACC5-41CD-CD0C-940B-9CA1DB908E26}"/>
                </a:ext>
              </a:extLst>
            </p:cNvPr>
            <p:cNvGrpSpPr/>
            <p:nvPr/>
          </p:nvGrpSpPr>
          <p:grpSpPr>
            <a:xfrm>
              <a:off x="189990" y="3330542"/>
              <a:ext cx="326811" cy="326811"/>
              <a:chOff x="193910" y="2585841"/>
              <a:chExt cx="326811" cy="326811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CB137F2A-CC97-AA33-1A68-018602DB03D6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imSun" panose="02010600030101010101" pitchFamily="2" charset="-122"/>
                  <a:ea typeface="SimSun" panose="02010600030101010101" pitchFamily="2" charset="-122"/>
                </a:endParaRPr>
              </a:p>
            </p:txBody>
          </p:sp>
          <p:pic>
            <p:nvPicPr>
              <p:cNvPr id="86" name="Graphic 85">
                <a:extLst>
                  <a:ext uri="{FF2B5EF4-FFF2-40B4-BE49-F238E27FC236}">
                    <a16:creationId xmlns:a16="http://schemas.microsoft.com/office/drawing/2014/main" id="{4B23FFB1-C3FC-A67C-B3F3-24726A3CE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/>
            </p:blipFill>
            <p:spPr>
              <a:xfrm>
                <a:off x="212409" y="2592035"/>
                <a:ext cx="304125" cy="304125"/>
              </a:xfrm>
              <a:prstGeom prst="rect">
                <a:avLst/>
              </a:prstGeom>
            </p:spPr>
          </p:pic>
        </p:grp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6084188E-CF9B-1334-22CE-DB3DF999A93D}"/>
              </a:ext>
            </a:extLst>
          </p:cNvPr>
          <p:cNvGrpSpPr/>
          <p:nvPr/>
        </p:nvGrpSpPr>
        <p:grpSpPr>
          <a:xfrm>
            <a:off x="4926410" y="4939989"/>
            <a:ext cx="338399" cy="762289"/>
            <a:chOff x="189990" y="2585841"/>
            <a:chExt cx="338399" cy="762289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CD46916E-12E4-3CA7-1BC9-52FC18C6F2DC}"/>
                </a:ext>
              </a:extLst>
            </p:cNvPr>
            <p:cNvCxnSpPr>
              <a:cxnSpLocks/>
            </p:cNvCxnSpPr>
            <p:nvPr/>
          </p:nvCxnSpPr>
          <p:spPr>
            <a:xfrm>
              <a:off x="353394" y="2739300"/>
              <a:ext cx="1" cy="468000"/>
            </a:xfrm>
            <a:prstGeom prst="line">
              <a:avLst/>
            </a:prstGeom>
            <a:ln w="19050">
              <a:solidFill>
                <a:srgbClr val="25477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462A92D9-D423-CCD8-7DFE-7C2EC25C3B24}"/>
                </a:ext>
              </a:extLst>
            </p:cNvPr>
            <p:cNvGrpSpPr/>
            <p:nvPr/>
          </p:nvGrpSpPr>
          <p:grpSpPr>
            <a:xfrm>
              <a:off x="193910" y="2585841"/>
              <a:ext cx="326811" cy="326811"/>
              <a:chOff x="193910" y="2585841"/>
              <a:chExt cx="326811" cy="326811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4AF920DB-231E-0F30-004F-73D477450CDC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imSun" panose="02010600030101010101" pitchFamily="2" charset="-122"/>
                  <a:ea typeface="SimSun" panose="02010600030101010101" pitchFamily="2" charset="-122"/>
                </a:endParaRPr>
              </a:p>
            </p:txBody>
          </p:sp>
          <p:pic>
            <p:nvPicPr>
              <p:cNvPr id="141" name="Graphic 140">
                <a:extLst>
                  <a:ext uri="{FF2B5EF4-FFF2-40B4-BE49-F238E27FC236}">
                    <a16:creationId xmlns:a16="http://schemas.microsoft.com/office/drawing/2014/main" id="{E1D9BA7A-93A8-A7A6-A6B0-D0F46D5646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rcRect/>
              <a:stretch/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BBECA606-F2AB-2CCE-9DA5-8C5BA100B9B7}"/>
                </a:ext>
              </a:extLst>
            </p:cNvPr>
            <p:cNvGrpSpPr/>
            <p:nvPr/>
          </p:nvGrpSpPr>
          <p:grpSpPr>
            <a:xfrm>
              <a:off x="189990" y="3005280"/>
              <a:ext cx="338399" cy="342850"/>
              <a:chOff x="193910" y="2260579"/>
              <a:chExt cx="338399" cy="342850"/>
            </a:xfrm>
          </p:grpSpPr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43AA7B9E-D2E7-E856-C12D-F395DA1B5A31}"/>
                  </a:ext>
                </a:extLst>
              </p:cNvPr>
              <p:cNvSpPr/>
              <p:nvPr/>
            </p:nvSpPr>
            <p:spPr>
              <a:xfrm>
                <a:off x="193910" y="2276618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imSun" panose="02010600030101010101" pitchFamily="2" charset="-122"/>
                  <a:ea typeface="SimSun" panose="02010600030101010101" pitchFamily="2" charset="-122"/>
                </a:endParaRPr>
              </a:p>
            </p:txBody>
          </p:sp>
          <p:pic>
            <p:nvPicPr>
              <p:cNvPr id="137" name="Graphic 136">
                <a:extLst>
                  <a:ext uri="{FF2B5EF4-FFF2-40B4-BE49-F238E27FC236}">
                    <a16:creationId xmlns:a16="http://schemas.microsoft.com/office/drawing/2014/main" id="{8C4969F3-2A8C-2F0E-C7C0-A1F66EE144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/>
            </p:blipFill>
            <p:spPr>
              <a:xfrm>
                <a:off x="206146" y="2260579"/>
                <a:ext cx="326163" cy="326163"/>
              </a:xfrm>
              <a:prstGeom prst="rect">
                <a:avLst/>
              </a:prstGeom>
            </p:spPr>
          </p:pic>
        </p:grp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CA1615D4-D471-BA1F-1279-26AD5A0F00A5}"/>
              </a:ext>
            </a:extLst>
          </p:cNvPr>
          <p:cNvGrpSpPr/>
          <p:nvPr/>
        </p:nvGrpSpPr>
        <p:grpSpPr>
          <a:xfrm>
            <a:off x="7152287" y="2300281"/>
            <a:ext cx="517784" cy="517784"/>
            <a:chOff x="7207630" y="2168685"/>
            <a:chExt cx="517784" cy="517784"/>
          </a:xfrm>
        </p:grpSpPr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FF93CCB8-688C-4848-1005-54BA2610533E}"/>
                </a:ext>
              </a:extLst>
            </p:cNvPr>
            <p:cNvSpPr/>
            <p:nvPr/>
          </p:nvSpPr>
          <p:spPr>
            <a:xfrm>
              <a:off x="7207630" y="2168685"/>
              <a:ext cx="517784" cy="517784"/>
            </a:xfrm>
            <a:prstGeom prst="ellipse">
              <a:avLst/>
            </a:prstGeom>
            <a:solidFill>
              <a:srgbClr val="254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imSun" panose="02010600030101010101" pitchFamily="2" charset="-122"/>
                <a:ea typeface="SimSun" panose="02010600030101010101" pitchFamily="2" charset="-122"/>
              </a:endParaRPr>
            </a:p>
          </p:txBody>
        </p:sp>
        <p:pic>
          <p:nvPicPr>
            <p:cNvPr id="150" name="Graphic 143">
              <a:extLst>
                <a:ext uri="{FF2B5EF4-FFF2-40B4-BE49-F238E27FC236}">
                  <a16:creationId xmlns:a16="http://schemas.microsoft.com/office/drawing/2014/main" id="{3B6AA778-BC69-DD84-6C9E-B36FED560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rcRect t="2326" b="2326"/>
            <a:stretch/>
          </p:blipFill>
          <p:spPr>
            <a:xfrm>
              <a:off x="7266611" y="2265208"/>
              <a:ext cx="371486" cy="307654"/>
            </a:xfrm>
            <a:prstGeom prst="rect">
              <a:avLst/>
            </a:prstGeom>
          </p:spPr>
        </p:pic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F44CD903-5EF3-51DB-F11A-BA47189D5929}"/>
              </a:ext>
            </a:extLst>
          </p:cNvPr>
          <p:cNvGrpSpPr/>
          <p:nvPr/>
        </p:nvGrpSpPr>
        <p:grpSpPr>
          <a:xfrm>
            <a:off x="9468620" y="3128542"/>
            <a:ext cx="517784" cy="517784"/>
            <a:chOff x="9473062" y="3004546"/>
            <a:chExt cx="517784" cy="517784"/>
          </a:xfrm>
        </p:grpSpPr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7B78D23-A2FA-BC0C-01F4-37CA6886C3E6}"/>
                </a:ext>
              </a:extLst>
            </p:cNvPr>
            <p:cNvSpPr/>
            <p:nvPr/>
          </p:nvSpPr>
          <p:spPr>
            <a:xfrm>
              <a:off x="9473062" y="3004546"/>
              <a:ext cx="517784" cy="5177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imSun" panose="02010600030101010101" pitchFamily="2" charset="-122"/>
                <a:ea typeface="SimSun" panose="02010600030101010101" pitchFamily="2" charset="-122"/>
              </a:endParaRPr>
            </a:p>
          </p:txBody>
        </p:sp>
        <p:pic>
          <p:nvPicPr>
            <p:cNvPr id="156" name="Graphic 155">
              <a:extLst>
                <a:ext uri="{FF2B5EF4-FFF2-40B4-BE49-F238E27FC236}">
                  <a16:creationId xmlns:a16="http://schemas.microsoft.com/office/drawing/2014/main" id="{471AC12B-9101-52CD-514A-96F82FADC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/>
          </p:blipFill>
          <p:spPr>
            <a:xfrm>
              <a:off x="9550225" y="3044556"/>
              <a:ext cx="382496" cy="382496"/>
            </a:xfrm>
            <a:prstGeom prst="rect">
              <a:avLst/>
            </a:prstGeom>
          </p:spPr>
        </p:pic>
      </p:grpSp>
      <p:sp>
        <p:nvSpPr>
          <p:cNvPr id="158" name="Oval 157">
            <a:extLst>
              <a:ext uri="{FF2B5EF4-FFF2-40B4-BE49-F238E27FC236}">
                <a16:creationId xmlns:a16="http://schemas.microsoft.com/office/drawing/2014/main" id="{61765522-2C55-2DFD-E3D0-B7A6756E2F31}"/>
              </a:ext>
            </a:extLst>
          </p:cNvPr>
          <p:cNvSpPr/>
          <p:nvPr/>
        </p:nvSpPr>
        <p:spPr>
          <a:xfrm>
            <a:off x="4933548" y="3544990"/>
            <a:ext cx="326811" cy="326811"/>
          </a:xfrm>
          <a:prstGeom prst="ellipse">
            <a:avLst/>
          </a:prstGeom>
          <a:solidFill>
            <a:srgbClr val="6699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E664A312-61AC-8E1D-2BE4-C24D3E0D78BE}"/>
              </a:ext>
            </a:extLst>
          </p:cNvPr>
          <p:cNvSpPr/>
          <p:nvPr/>
        </p:nvSpPr>
        <p:spPr>
          <a:xfrm>
            <a:off x="4933548" y="3919803"/>
            <a:ext cx="326811" cy="326811"/>
          </a:xfrm>
          <a:prstGeom prst="ellipse">
            <a:avLst/>
          </a:prstGeom>
          <a:solidFill>
            <a:srgbClr val="6699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7341AD81-E92F-B1D6-86BE-F7DA2CE62B09}"/>
              </a:ext>
            </a:extLst>
          </p:cNvPr>
          <p:cNvSpPr txBox="1"/>
          <p:nvPr/>
        </p:nvSpPr>
        <p:spPr>
          <a:xfrm>
            <a:off x="1111606" y="1530787"/>
            <a:ext cx="4895838" cy="369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（在</a:t>
            </a:r>
            <a:r>
              <a:rPr lang="en-CA" sz="1200" dirty="0" err="1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决策周期中逐步进行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，</a:t>
            </a:r>
            <a:endParaRPr lang="en-US" altLang="zh-CN" sz="1200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其中任何一个都可能成为本土化证据综合的重点）</a:t>
            </a:r>
            <a:endParaRPr kumimoji="0" lang="en-CA" sz="12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6EAA0071-9C54-BEAF-F8D6-C1B5820F75DE}"/>
              </a:ext>
            </a:extLst>
          </p:cNvPr>
          <p:cNvSpPr txBox="1"/>
          <p:nvPr/>
        </p:nvSpPr>
        <p:spPr>
          <a:xfrm>
            <a:off x="7571715" y="1668054"/>
            <a:ext cx="4013688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（每个步骤用于决策周期中一个或多个步骤）</a:t>
            </a:r>
            <a:endParaRPr kumimoji="0" lang="en-CA" sz="12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95AF08E5-9E8C-650F-EEC3-00CF4B9CEF5B}"/>
              </a:ext>
            </a:extLst>
          </p:cNvPr>
          <p:cNvGrpSpPr/>
          <p:nvPr/>
        </p:nvGrpSpPr>
        <p:grpSpPr>
          <a:xfrm>
            <a:off x="9473062" y="2210537"/>
            <a:ext cx="517784" cy="517784"/>
            <a:chOff x="9473062" y="2210537"/>
            <a:chExt cx="517784" cy="517784"/>
          </a:xfrm>
        </p:grpSpPr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060258C8-5C6E-05C2-784B-2D2ED7C5FB16}"/>
                </a:ext>
              </a:extLst>
            </p:cNvPr>
            <p:cNvSpPr/>
            <p:nvPr/>
          </p:nvSpPr>
          <p:spPr>
            <a:xfrm>
              <a:off x="9473062" y="2210537"/>
              <a:ext cx="517784" cy="5177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imSun" panose="02010600030101010101" pitchFamily="2" charset="-122"/>
                <a:ea typeface="SimSun" panose="02010600030101010101" pitchFamily="2" charset="-122"/>
              </a:endParaRPr>
            </a:p>
          </p:txBody>
        </p:sp>
        <p:pic>
          <p:nvPicPr>
            <p:cNvPr id="175" name="Graphic 174">
              <a:extLst>
                <a:ext uri="{FF2B5EF4-FFF2-40B4-BE49-F238E27FC236}">
                  <a16:creationId xmlns:a16="http://schemas.microsoft.com/office/drawing/2014/main" id="{CA5634FB-88CB-D7AD-3516-5C30D91D23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 l="17545" t="16967" r="30145" b="30680"/>
            <a:stretch/>
          </p:blipFill>
          <p:spPr>
            <a:xfrm>
              <a:off x="9567863" y="2301888"/>
              <a:ext cx="336397" cy="336673"/>
            </a:xfrm>
            <a:prstGeom prst="rect">
              <a:avLst/>
            </a:prstGeom>
          </p:spPr>
        </p:pic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C0BF4DBB-8559-637E-4940-A384080B0AFB}"/>
              </a:ext>
            </a:extLst>
          </p:cNvPr>
          <p:cNvGrpSpPr/>
          <p:nvPr/>
        </p:nvGrpSpPr>
        <p:grpSpPr>
          <a:xfrm>
            <a:off x="9468620" y="3852633"/>
            <a:ext cx="517784" cy="517784"/>
            <a:chOff x="9473062" y="3798555"/>
            <a:chExt cx="517784" cy="517784"/>
          </a:xfrm>
        </p:grpSpPr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A5E42FAF-8A9F-F2A0-0B97-D805E1D7620B}"/>
                </a:ext>
              </a:extLst>
            </p:cNvPr>
            <p:cNvSpPr/>
            <p:nvPr/>
          </p:nvSpPr>
          <p:spPr>
            <a:xfrm>
              <a:off x="9473062" y="3798555"/>
              <a:ext cx="517784" cy="5177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imSun" panose="02010600030101010101" pitchFamily="2" charset="-122"/>
                <a:ea typeface="SimSun" panose="02010600030101010101" pitchFamily="2" charset="-122"/>
              </a:endParaRPr>
            </a:p>
          </p:txBody>
        </p:sp>
        <p:pic>
          <p:nvPicPr>
            <p:cNvPr id="180" name="Graphic 179">
              <a:extLst>
                <a:ext uri="{FF2B5EF4-FFF2-40B4-BE49-F238E27FC236}">
                  <a16:creationId xmlns:a16="http://schemas.microsoft.com/office/drawing/2014/main" id="{058B250F-845C-3863-C773-53A33F6FF3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rcRect l="9399" r="9106"/>
            <a:stretch/>
          </p:blipFill>
          <p:spPr>
            <a:xfrm>
              <a:off x="9544787" y="3839633"/>
              <a:ext cx="365450" cy="448432"/>
            </a:xfrm>
            <a:prstGeom prst="rect">
              <a:avLst/>
            </a:prstGeom>
          </p:spPr>
        </p:pic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DA848B63-96E6-1D15-4488-BB89D0A97A6E}"/>
              </a:ext>
            </a:extLst>
          </p:cNvPr>
          <p:cNvGrpSpPr/>
          <p:nvPr/>
        </p:nvGrpSpPr>
        <p:grpSpPr>
          <a:xfrm>
            <a:off x="9464178" y="4658889"/>
            <a:ext cx="517784" cy="517784"/>
            <a:chOff x="9473062" y="4592565"/>
            <a:chExt cx="517784" cy="517784"/>
          </a:xfrm>
        </p:grpSpPr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63FAD489-AB0A-7BBC-2344-D1B232B04E40}"/>
                </a:ext>
              </a:extLst>
            </p:cNvPr>
            <p:cNvSpPr/>
            <p:nvPr/>
          </p:nvSpPr>
          <p:spPr>
            <a:xfrm>
              <a:off x="9473062" y="4592565"/>
              <a:ext cx="517784" cy="5177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imSun" panose="02010600030101010101" pitchFamily="2" charset="-122"/>
                <a:ea typeface="SimSun" panose="02010600030101010101" pitchFamily="2" charset="-122"/>
              </a:endParaRPr>
            </a:p>
          </p:txBody>
        </p:sp>
        <p:pic>
          <p:nvPicPr>
            <p:cNvPr id="183" name="Graphic 182">
              <a:extLst>
                <a:ext uri="{FF2B5EF4-FFF2-40B4-BE49-F238E27FC236}">
                  <a16:creationId xmlns:a16="http://schemas.microsoft.com/office/drawing/2014/main" id="{8513DED6-7BE0-4F8F-D04D-DCBD6C2CF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9527086" y="4598844"/>
              <a:ext cx="420713" cy="420713"/>
            </a:xfrm>
            <a:prstGeom prst="rect">
              <a:avLst/>
            </a:prstGeom>
          </p:spPr>
        </p:pic>
      </p:grpSp>
      <p:pic>
        <p:nvPicPr>
          <p:cNvPr id="184" name="Graphic 183">
            <a:extLst>
              <a:ext uri="{FF2B5EF4-FFF2-40B4-BE49-F238E27FC236}">
                <a16:creationId xmlns:a16="http://schemas.microsoft.com/office/drawing/2014/main" id="{6FFCA69F-ED59-29AE-CB9B-5E6ADFF2DCBE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 l="25338" t="17662" r="27906" b="25892"/>
          <a:stretch/>
        </p:blipFill>
        <p:spPr>
          <a:xfrm>
            <a:off x="4983135" y="3578680"/>
            <a:ext cx="232373" cy="260953"/>
          </a:xfrm>
          <a:prstGeom prst="rect">
            <a:avLst/>
          </a:prstGeom>
        </p:spPr>
      </p:pic>
      <p:pic>
        <p:nvPicPr>
          <p:cNvPr id="185" name="Graphic 184">
            <a:extLst>
              <a:ext uri="{FF2B5EF4-FFF2-40B4-BE49-F238E27FC236}">
                <a16:creationId xmlns:a16="http://schemas.microsoft.com/office/drawing/2014/main" id="{CFB30D53-0D37-3648-78C0-4F4E3B6ABF30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/>
        </p:blipFill>
        <p:spPr>
          <a:xfrm>
            <a:off x="4984622" y="3976256"/>
            <a:ext cx="224662" cy="215169"/>
          </a:xfrm>
          <a:prstGeom prst="rect">
            <a:avLst/>
          </a:prstGeom>
        </p:spPr>
      </p:pic>
      <p:sp>
        <p:nvSpPr>
          <p:cNvPr id="186" name="TextBox 185">
            <a:extLst>
              <a:ext uri="{FF2B5EF4-FFF2-40B4-BE49-F238E27FC236}">
                <a16:creationId xmlns:a16="http://schemas.microsoft.com/office/drawing/2014/main" id="{089C977F-391E-B693-699A-865D5EFFA784}"/>
              </a:ext>
            </a:extLst>
          </p:cNvPr>
          <p:cNvSpPr txBox="1"/>
          <p:nvPr/>
        </p:nvSpPr>
        <p:spPr>
          <a:xfrm>
            <a:off x="7702947" y="3534878"/>
            <a:ext cx="1518508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新出现的证据</a:t>
            </a:r>
            <a:br>
              <a:rPr kumimoji="0" lang="en-CA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（随着证据的迅速发展，从世界各地学习到的）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1D0E0110-3CE0-7331-9115-FB77E9FA9545}"/>
              </a:ext>
            </a:extLst>
          </p:cNvPr>
          <p:cNvSpPr/>
          <p:nvPr/>
        </p:nvSpPr>
        <p:spPr>
          <a:xfrm>
            <a:off x="7207630" y="3499982"/>
            <a:ext cx="517784" cy="517784"/>
          </a:xfrm>
          <a:prstGeom prst="ellipse">
            <a:avLst/>
          </a:prstGeom>
          <a:solidFill>
            <a:srgbClr val="2547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188" name="Graphic 187">
            <a:extLst>
              <a:ext uri="{FF2B5EF4-FFF2-40B4-BE49-F238E27FC236}">
                <a16:creationId xmlns:a16="http://schemas.microsoft.com/office/drawing/2014/main" id="{6EA58954-E644-1B14-533A-67A88EA8C263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297343" y="3579576"/>
            <a:ext cx="326811" cy="375227"/>
          </a:xfrm>
          <a:prstGeom prst="rect">
            <a:avLst/>
          </a:prstGeom>
        </p:spPr>
      </p:pic>
      <p:sp>
        <p:nvSpPr>
          <p:cNvPr id="189" name="Rounded Rectangle 188">
            <a:extLst>
              <a:ext uri="{FF2B5EF4-FFF2-40B4-BE49-F238E27FC236}">
                <a16:creationId xmlns:a16="http://schemas.microsoft.com/office/drawing/2014/main" id="{287DFC0A-0E38-B417-2BED-F4EA47161AE1}"/>
              </a:ext>
            </a:extLst>
          </p:cNvPr>
          <p:cNvSpPr/>
          <p:nvPr/>
        </p:nvSpPr>
        <p:spPr>
          <a:xfrm>
            <a:off x="1034898" y="1494707"/>
            <a:ext cx="5049254" cy="481970"/>
          </a:xfrm>
          <a:prstGeom prst="roundRect">
            <a:avLst/>
          </a:prstGeom>
          <a:noFill/>
          <a:ln w="25400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90" name="Rounded Rectangle 189">
            <a:extLst>
              <a:ext uri="{FF2B5EF4-FFF2-40B4-BE49-F238E27FC236}">
                <a16:creationId xmlns:a16="http://schemas.microsoft.com/office/drawing/2014/main" id="{3C2132BC-E9A3-70F7-10F8-FE73B62E4506}"/>
              </a:ext>
            </a:extLst>
          </p:cNvPr>
          <p:cNvSpPr/>
          <p:nvPr/>
        </p:nvSpPr>
        <p:spPr>
          <a:xfrm>
            <a:off x="7411179" y="1623926"/>
            <a:ext cx="4354307" cy="269488"/>
          </a:xfrm>
          <a:prstGeom prst="roundRect">
            <a:avLst/>
          </a:prstGeom>
          <a:noFill/>
          <a:ln w="25400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062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186" grpId="0"/>
    </p:bldLst>
  </p:timing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0bfd4b0cb7f289b53fa78c0a253a0aea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fd7f371c592b10b4f87df5b0cbabea4b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Props1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9339DF-DDF5-4E8F-BFDB-9F2524ECA5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9483B2-BEB8-41F2-8FEC-E8F0D26003C6}">
  <ds:schemaRefs>
    <ds:schemaRef ds:uri="http://schemas.microsoft.com/office/2006/metadata/properties"/>
    <ds:schemaRef ds:uri="599eec1d-e27c-4128-92a4-19001b8afe14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0408fcbc-2e10-4461-bee0-724c01b46ae9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31413</TotalTime>
  <Words>261</Words>
  <Application>Microsoft Macintosh PowerPoint</Application>
  <PresentationFormat>Widescreen</PresentationFormat>
  <Paragraphs>31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SimSun</vt:lpstr>
      <vt:lpstr>Arial</vt:lpstr>
      <vt:lpstr>Calibri</vt:lpstr>
      <vt:lpstr>Courier New</vt:lpstr>
      <vt:lpstr>Wingdings</vt:lpstr>
      <vt:lpstr>RISE</vt:lpstr>
      <vt:lpstr>ESN-CA</vt:lpstr>
      <vt:lpstr>GCESC</vt:lpstr>
      <vt:lpstr>及时、需求驱动和公平敏感的证据产品可能的构成要素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342</cp:revision>
  <cp:lastPrinted>2023-05-24T15:22:34Z</cp:lastPrinted>
  <dcterms:created xsi:type="dcterms:W3CDTF">2017-04-21T15:41:45Z</dcterms:created>
  <dcterms:modified xsi:type="dcterms:W3CDTF">2024-04-18T12:49:14Z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