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56"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autoAdjust="0"/>
    <p:restoredTop sz="95112" autoAdjust="0"/>
  </p:normalViewPr>
  <p:slideViewPr>
    <p:cSldViewPr snapToGrid="0" snapToObjects="1">
      <p:cViewPr varScale="1">
        <p:scale>
          <a:sx n="149" d="100"/>
          <a:sy n="149" d="100"/>
        </p:scale>
        <p:origin x="1584" y="176"/>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4/18/24</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4/18/24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Layout" Target="../slideLayouts/slideLayout20.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0AE8-DAAC-CBEF-26BE-1120122DD8AF}"/>
              </a:ext>
            </a:extLst>
          </p:cNvPr>
          <p:cNvSpPr>
            <a:spLocks noGrp="1"/>
          </p:cNvSpPr>
          <p:nvPr>
            <p:ph type="title"/>
          </p:nvPr>
        </p:nvSpPr>
        <p:spPr/>
        <p:txBody>
          <a:bodyPr/>
          <a:lstStyle/>
          <a:p>
            <a:r>
              <a:rPr lang="en-US" dirty="0" err="1"/>
              <a:t>结论</a:t>
            </a:r>
            <a:endParaRPr lang="en-US" dirty="0">
              <a:solidFill>
                <a:srgbClr val="FF0000"/>
              </a:solidFill>
            </a:endParaRPr>
          </a:p>
        </p:txBody>
      </p:sp>
      <p:sp>
        <p:nvSpPr>
          <p:cNvPr id="3" name="Slide Number Placeholder 2">
            <a:extLst>
              <a:ext uri="{FF2B5EF4-FFF2-40B4-BE49-F238E27FC236}">
                <a16:creationId xmlns:a16="http://schemas.microsoft.com/office/drawing/2014/main" id="{F6723AF8-84DE-F24D-FC1A-A7558CE28FD6}"/>
              </a:ext>
            </a:extLst>
          </p:cNvPr>
          <p:cNvSpPr>
            <a:spLocks noGrp="1"/>
          </p:cNvSpPr>
          <p:nvPr>
            <p:ph type="sldNum" sz="quarter" idx="4"/>
          </p:nvPr>
        </p:nvSpPr>
        <p:spPr/>
        <p:txBody>
          <a:bodyPr/>
          <a:lstStyle/>
          <a:p>
            <a:fld id="{E2CB33EA-91D6-F140-A440-0A130B2A34DE}" type="slidenum">
              <a:rPr lang="en-US" smtClean="0"/>
              <a:pPr/>
              <a:t>1</a:t>
            </a:fld>
            <a:endParaRPr lang="en-US" dirty="0"/>
          </a:p>
        </p:txBody>
      </p:sp>
      <p:sp>
        <p:nvSpPr>
          <p:cNvPr id="4" name="TextBox 3">
            <a:extLst>
              <a:ext uri="{FF2B5EF4-FFF2-40B4-BE49-F238E27FC236}">
                <a16:creationId xmlns:a16="http://schemas.microsoft.com/office/drawing/2014/main" id="{C358955F-4DDD-A77C-1834-F4E150F558DC}"/>
              </a:ext>
            </a:extLst>
          </p:cNvPr>
          <p:cNvSpPr txBox="1"/>
          <p:nvPr/>
        </p:nvSpPr>
        <p:spPr>
          <a:xfrm>
            <a:off x="343361" y="1174808"/>
            <a:ext cx="11505278" cy="4524315"/>
          </a:xfrm>
          <a:prstGeom prst="rect">
            <a:avLst/>
          </a:prstGeom>
          <a:noFill/>
        </p:spPr>
        <p:txBody>
          <a:bodyPr wrap="square" rtlCol="0">
            <a:spAutoFit/>
          </a:bodyPr>
          <a:lstStyle/>
          <a:p>
            <a:br>
              <a:rPr lang="en-CA" sz="1800" dirty="0">
                <a:effectLst/>
                <a:latin typeface="Garamond" panose="02020404030301010803" pitchFamily="18" charset="0"/>
                <a:ea typeface="Times New Roman" panose="02020603050405020304" pitchFamily="18" charset="0"/>
              </a:rPr>
            </a:br>
            <a:r>
              <a:rPr lang="zh-CN" altLang="en-US" sz="1800" dirty="0">
                <a:effectLst/>
                <a:latin typeface="Arial" panose="020B0604020202020204" pitchFamily="34" charset="0"/>
                <a:ea typeface="Times New Roman" panose="02020603050405020304" pitchFamily="18" charset="0"/>
                <a:cs typeface="Arial" panose="020B0604020202020204" pitchFamily="34" charset="0"/>
              </a:rPr>
              <a:t>全球证据委员会秘书处和实施理事会持续欢迎与对三个实施重点感兴趣并愿意作出贡献的团队合作：</a:t>
            </a:r>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								</a:t>
            </a:r>
          </a:p>
          <a:p>
            <a:r>
              <a:rPr lang="en-CA" sz="1800" dirty="0">
                <a:latin typeface="Arial" panose="020B0604020202020204" pitchFamily="34" charset="0"/>
                <a:ea typeface="Times New Roman" panose="02020603050405020304" pitchFamily="18" charset="0"/>
                <a:cs typeface="Arial" panose="020B0604020202020204" pitchFamily="34" charset="0"/>
              </a:rPr>
              <a:t>							</a:t>
            </a:r>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 </a:t>
            </a:r>
          </a:p>
          <a:p>
            <a:r>
              <a:rPr lang="zh-CN" altLang="en-US" sz="1800" dirty="0">
                <a:effectLst/>
                <a:latin typeface="Arial" panose="020B0604020202020204" pitchFamily="34" charset="0"/>
                <a:ea typeface="Times New Roman" panose="02020603050405020304" pitchFamily="18" charset="0"/>
                <a:cs typeface="Arial" panose="020B0604020202020204" pitchFamily="34" charset="0"/>
              </a:rPr>
              <a:t>全球证据委员会秘书处和实施理事会欢迎任何对我们开展工作有兴趣的团队提出补充意见</a:t>
            </a:r>
            <a:endParaRPr lang="en-US" dirty="0"/>
          </a:p>
        </p:txBody>
      </p:sp>
      <p:pic>
        <p:nvPicPr>
          <p:cNvPr id="30" name="Picture 29">
            <a:extLst>
              <a:ext uri="{FF2B5EF4-FFF2-40B4-BE49-F238E27FC236}">
                <a16:creationId xmlns:a16="http://schemas.microsoft.com/office/drawing/2014/main" id="{3354E58C-0B96-948F-BB3E-591E57997608}"/>
              </a:ext>
            </a:extLst>
          </p:cNvPr>
          <p:cNvPicPr>
            <a:picLocks noChangeAspect="1"/>
          </p:cNvPicPr>
          <p:nvPr/>
        </p:nvPicPr>
        <p:blipFill>
          <a:blip r:embed="rId2">
            <a:alphaModFix amt="70000"/>
          </a:blip>
          <a:stretch>
            <a:fillRect/>
          </a:stretch>
        </p:blipFill>
        <p:spPr>
          <a:xfrm>
            <a:off x="343361" y="2169032"/>
            <a:ext cx="4698869" cy="860950"/>
          </a:xfrm>
          <a:prstGeom prst="rect">
            <a:avLst/>
          </a:prstGeom>
        </p:spPr>
      </p:pic>
      <p:grpSp>
        <p:nvGrpSpPr>
          <p:cNvPr id="31" name="Group 30">
            <a:extLst>
              <a:ext uri="{FF2B5EF4-FFF2-40B4-BE49-F238E27FC236}">
                <a16:creationId xmlns:a16="http://schemas.microsoft.com/office/drawing/2014/main" id="{F345D7AE-D1D4-2DC0-5F9D-67F2A721A9A9}"/>
              </a:ext>
            </a:extLst>
          </p:cNvPr>
          <p:cNvGrpSpPr/>
          <p:nvPr/>
        </p:nvGrpSpPr>
        <p:grpSpPr>
          <a:xfrm>
            <a:off x="387367" y="2172845"/>
            <a:ext cx="810042" cy="828000"/>
            <a:chOff x="6046400" y="1267766"/>
            <a:chExt cx="867191" cy="867191"/>
          </a:xfrm>
        </p:grpSpPr>
        <p:sp>
          <p:nvSpPr>
            <p:cNvPr id="32" name="Oval 31">
              <a:extLst>
                <a:ext uri="{FF2B5EF4-FFF2-40B4-BE49-F238E27FC236}">
                  <a16:creationId xmlns:a16="http://schemas.microsoft.com/office/drawing/2014/main" id="{C285A406-95FD-4F58-48D2-4F110849B879}"/>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3" name="Picture 32" descr="Icon&#10;&#10;Description automatically generated">
              <a:extLst>
                <a:ext uri="{FF2B5EF4-FFF2-40B4-BE49-F238E27FC236}">
                  <a16:creationId xmlns:a16="http://schemas.microsoft.com/office/drawing/2014/main" id="{BE183002-1E8A-0755-6719-7AD0AF4655B9}"/>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34" name="Picture 33">
            <a:extLst>
              <a:ext uri="{FF2B5EF4-FFF2-40B4-BE49-F238E27FC236}">
                <a16:creationId xmlns:a16="http://schemas.microsoft.com/office/drawing/2014/main" id="{858C7522-5D1C-528C-B8EA-51270379F294}"/>
              </a:ext>
            </a:extLst>
          </p:cNvPr>
          <p:cNvPicPr>
            <a:picLocks noChangeAspect="1"/>
          </p:cNvPicPr>
          <p:nvPr/>
        </p:nvPicPr>
        <p:blipFill>
          <a:blip r:embed="rId4">
            <a:alphaModFix amt="70000"/>
          </a:blip>
          <a:stretch>
            <a:fillRect/>
          </a:stretch>
        </p:blipFill>
        <p:spPr>
          <a:xfrm>
            <a:off x="882561" y="3227494"/>
            <a:ext cx="3967522" cy="860950"/>
          </a:xfrm>
          <a:prstGeom prst="rect">
            <a:avLst/>
          </a:prstGeom>
        </p:spPr>
      </p:pic>
      <p:grpSp>
        <p:nvGrpSpPr>
          <p:cNvPr id="35" name="Group 34">
            <a:extLst>
              <a:ext uri="{FF2B5EF4-FFF2-40B4-BE49-F238E27FC236}">
                <a16:creationId xmlns:a16="http://schemas.microsoft.com/office/drawing/2014/main" id="{0081A2AA-A402-F004-A58F-2B262487474E}"/>
              </a:ext>
            </a:extLst>
          </p:cNvPr>
          <p:cNvGrpSpPr/>
          <p:nvPr/>
        </p:nvGrpSpPr>
        <p:grpSpPr>
          <a:xfrm>
            <a:off x="444530" y="3257513"/>
            <a:ext cx="808287" cy="826206"/>
            <a:chOff x="6914218" y="2244051"/>
            <a:chExt cx="865312" cy="865312"/>
          </a:xfrm>
        </p:grpSpPr>
        <p:sp>
          <p:nvSpPr>
            <p:cNvPr id="36" name="Oval 35">
              <a:extLst>
                <a:ext uri="{FF2B5EF4-FFF2-40B4-BE49-F238E27FC236}">
                  <a16:creationId xmlns:a16="http://schemas.microsoft.com/office/drawing/2014/main" id="{257713B4-8BA2-A90C-028A-4CC6EC00677D}"/>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7" name="Picture 36" descr="A picture containing icon&#10;&#10;Description automatically generated">
              <a:extLst>
                <a:ext uri="{FF2B5EF4-FFF2-40B4-BE49-F238E27FC236}">
                  <a16:creationId xmlns:a16="http://schemas.microsoft.com/office/drawing/2014/main" id="{2D1D9890-9952-F810-CD2D-38F8CE9CAE4D}"/>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38" name="Picture 37">
            <a:extLst>
              <a:ext uri="{FF2B5EF4-FFF2-40B4-BE49-F238E27FC236}">
                <a16:creationId xmlns:a16="http://schemas.microsoft.com/office/drawing/2014/main" id="{20F6C8B6-534F-D543-C914-263DBDBF5D9D}"/>
              </a:ext>
            </a:extLst>
          </p:cNvPr>
          <p:cNvPicPr>
            <a:picLocks noChangeAspect="1"/>
          </p:cNvPicPr>
          <p:nvPr/>
        </p:nvPicPr>
        <p:blipFill>
          <a:blip r:embed="rId6">
            <a:alphaModFix amt="70000"/>
          </a:blip>
          <a:stretch>
            <a:fillRect/>
          </a:stretch>
        </p:blipFill>
        <p:spPr>
          <a:xfrm>
            <a:off x="882560" y="4339014"/>
            <a:ext cx="3743489" cy="860950"/>
          </a:xfrm>
          <a:prstGeom prst="rect">
            <a:avLst/>
          </a:prstGeom>
        </p:spPr>
      </p:pic>
      <p:grpSp>
        <p:nvGrpSpPr>
          <p:cNvPr id="39" name="Group 38">
            <a:extLst>
              <a:ext uri="{FF2B5EF4-FFF2-40B4-BE49-F238E27FC236}">
                <a16:creationId xmlns:a16="http://schemas.microsoft.com/office/drawing/2014/main" id="{BA2835E5-8C33-4A3D-276D-EBE4B1C3F4A3}"/>
              </a:ext>
            </a:extLst>
          </p:cNvPr>
          <p:cNvGrpSpPr/>
          <p:nvPr/>
        </p:nvGrpSpPr>
        <p:grpSpPr>
          <a:xfrm>
            <a:off x="448191" y="4311250"/>
            <a:ext cx="808287" cy="826206"/>
            <a:chOff x="5827319" y="2975790"/>
            <a:chExt cx="865312" cy="865312"/>
          </a:xfrm>
        </p:grpSpPr>
        <p:sp>
          <p:nvSpPr>
            <p:cNvPr id="40" name="Oval 39">
              <a:extLst>
                <a:ext uri="{FF2B5EF4-FFF2-40B4-BE49-F238E27FC236}">
                  <a16:creationId xmlns:a16="http://schemas.microsoft.com/office/drawing/2014/main" id="{F0FACC25-FF87-5465-5780-F81592B9B13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1" name="Picture 40" descr="Icon&#10;&#10;Description automatically generated">
              <a:extLst>
                <a:ext uri="{FF2B5EF4-FFF2-40B4-BE49-F238E27FC236}">
                  <a16:creationId xmlns:a16="http://schemas.microsoft.com/office/drawing/2014/main" id="{29389A20-5C9A-1B89-87E0-B63F08E2E3F1}"/>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sp>
        <p:nvSpPr>
          <p:cNvPr id="42" name="TextBox 41">
            <a:extLst>
              <a:ext uri="{FF2B5EF4-FFF2-40B4-BE49-F238E27FC236}">
                <a16:creationId xmlns:a16="http://schemas.microsoft.com/office/drawing/2014/main" id="{73F82ABA-CA1D-138D-0F02-9FC1081F78C3}"/>
              </a:ext>
            </a:extLst>
          </p:cNvPr>
          <p:cNvSpPr txBox="1"/>
          <p:nvPr/>
        </p:nvSpPr>
        <p:spPr>
          <a:xfrm>
            <a:off x="-194742" y="2310917"/>
            <a:ext cx="6231466" cy="338554"/>
          </a:xfrm>
          <a:prstGeom prst="rect">
            <a:avLst/>
          </a:prstGeom>
          <a:noFill/>
        </p:spPr>
        <p:txBody>
          <a:bodyPr wrap="square">
            <a:spAutoFit/>
          </a:bodyPr>
          <a:lstStyle/>
          <a:p>
            <a:pPr marL="1396970" lvl="2">
              <a:defRPr/>
            </a:pPr>
            <a:r>
              <a:rPr kumimoji="0" lang="en-US" sz="1600" b="0" i="0" u="none" strike="noStrike" kern="1200" cap="none" spc="0" normalizeH="0" baseline="0" noProof="0" dirty="0" err="1">
                <a:ln>
                  <a:noFill/>
                </a:ln>
                <a:solidFill>
                  <a:srgbClr val="254776"/>
                </a:solidFill>
                <a:effectLst/>
                <a:uLnTx/>
                <a:uFillTx/>
                <a:latin typeface="Times New Roman" panose="02020603050405020304" pitchFamily="18" charset="0"/>
                <a:cs typeface="Times New Roman" panose="02020603050405020304" pitchFamily="18" charset="0"/>
              </a:rPr>
              <a:t>规范和加强国家证据支持体系</a:t>
            </a:r>
            <a:endParaRPr lang="en-US" sz="16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8173EBD-10F5-7B4E-05AA-35714596C85E}"/>
              </a:ext>
            </a:extLst>
          </p:cNvPr>
          <p:cNvSpPr txBox="1"/>
          <p:nvPr/>
        </p:nvSpPr>
        <p:spPr>
          <a:xfrm>
            <a:off x="-133920" y="3373420"/>
            <a:ext cx="6231466" cy="338554"/>
          </a:xfrm>
          <a:prstGeom prst="rect">
            <a:avLst/>
          </a:prstGeom>
          <a:noFill/>
        </p:spPr>
        <p:txBody>
          <a:bodyPr wrap="square">
            <a:spAutoFit/>
          </a:bodyPr>
          <a:lstStyle/>
          <a:p>
            <a:pPr marL="1396970" lvl="2">
              <a:defRPr/>
            </a:pPr>
            <a:r>
              <a:rPr lang="en-US" sz="1600" dirty="0" err="1">
                <a:solidFill>
                  <a:srgbClr val="254776"/>
                </a:solidFill>
                <a:latin typeface="Times New Roman" panose="02020603050405020304" pitchFamily="18" charset="0"/>
                <a:cs typeface="Times New Roman" panose="02020603050405020304" pitchFamily="18" charset="0"/>
              </a:rPr>
              <a:t>改善和利用全球证据架构</a:t>
            </a:r>
            <a:endParaRPr lang="en-US" sz="16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472D3E86-8918-9DED-F178-68DA84A5AA3C}"/>
              </a:ext>
            </a:extLst>
          </p:cNvPr>
          <p:cNvSpPr txBox="1"/>
          <p:nvPr/>
        </p:nvSpPr>
        <p:spPr>
          <a:xfrm>
            <a:off x="-133920" y="4487662"/>
            <a:ext cx="6231466" cy="338554"/>
          </a:xfrm>
          <a:prstGeom prst="rect">
            <a:avLst/>
          </a:prstGeom>
          <a:noFill/>
        </p:spPr>
        <p:txBody>
          <a:bodyPr wrap="square">
            <a:spAutoFit/>
          </a:bodyPr>
          <a:lstStyle/>
          <a:p>
            <a:pPr marL="1396970" lvl="2">
              <a:defRPr/>
            </a:pPr>
            <a:r>
              <a:rPr lang="en-US" sz="1600" dirty="0" err="1">
                <a:solidFill>
                  <a:srgbClr val="254776"/>
                </a:solidFill>
                <a:latin typeface="Times New Roman" panose="02020603050405020304" pitchFamily="18" charset="0"/>
                <a:cs typeface="Times New Roman" panose="02020603050405020304" pitchFamily="18" charset="0"/>
              </a:rPr>
              <a:t>让证据成为日常生活的中心</a:t>
            </a:r>
            <a:endParaRPr lang="en-US" sz="16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0EAF5697-0025-BAC3-B404-CE47F641DDAB}"/>
              </a:ext>
            </a:extLst>
          </p:cNvPr>
          <p:cNvSpPr txBox="1"/>
          <p:nvPr/>
        </p:nvSpPr>
        <p:spPr>
          <a:xfrm>
            <a:off x="4626047" y="2262817"/>
            <a:ext cx="7395829" cy="584775"/>
          </a:xfrm>
          <a:prstGeom prst="rect">
            <a:avLst/>
          </a:prstGeom>
          <a:noFill/>
        </p:spPr>
        <p:txBody>
          <a:bodyPr wrap="square" rtlCol="0">
            <a:spAutoFit/>
          </a:bodyPr>
          <a:lstStyle/>
          <a:p>
            <a:pPr marL="285750" indent="-285750">
              <a:buFont typeface="Wingdings" pitchFamily="2" charset="2"/>
              <a:buChar char="Ø"/>
            </a:pPr>
            <a:r>
              <a:rPr lang="zh-CN" altLang="en-US" sz="1600" dirty="0">
                <a:effectLst/>
                <a:latin typeface="Arial" panose="020B0604020202020204" pitchFamily="34" charset="0"/>
                <a:ea typeface="Times New Roman" panose="02020603050405020304" pitchFamily="18" charset="0"/>
                <a:cs typeface="Arial" panose="020B0604020202020204" pitchFamily="34" charset="0"/>
              </a:rPr>
              <a:t>开展或参加针对本国的证据支持体系快速评估并发现“植根于沃土”的方式，</a:t>
            </a:r>
          </a:p>
          <a:p>
            <a:r>
              <a:rPr lang="zh-CN" altLang="en-US" sz="1600" dirty="0">
                <a:effectLst/>
                <a:latin typeface="Arial" panose="020B0604020202020204" pitchFamily="34" charset="0"/>
                <a:ea typeface="Times New Roman" panose="02020603050405020304" pitchFamily="18" charset="0"/>
                <a:cs typeface="Arial" panose="020B0604020202020204" pitchFamily="34" charset="0"/>
              </a:rPr>
              <a:t>包括试行超快速证据支持以及“总承包商”模式</a:t>
            </a:r>
            <a:endParaRPr lang="en-CA"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7" name="TextBox 46">
            <a:extLst>
              <a:ext uri="{FF2B5EF4-FFF2-40B4-BE49-F238E27FC236}">
                <a16:creationId xmlns:a16="http://schemas.microsoft.com/office/drawing/2014/main" id="{CC61E3ED-9315-4766-49AB-6B769AFA2719}"/>
              </a:ext>
            </a:extLst>
          </p:cNvPr>
          <p:cNvSpPr txBox="1"/>
          <p:nvPr/>
        </p:nvSpPr>
        <p:spPr>
          <a:xfrm>
            <a:off x="4626048" y="3226273"/>
            <a:ext cx="7349877" cy="830997"/>
          </a:xfrm>
          <a:prstGeom prst="rect">
            <a:avLst/>
          </a:prstGeom>
          <a:noFill/>
        </p:spPr>
        <p:txBody>
          <a:bodyPr wrap="square" rtlCol="0">
            <a:spAutoFit/>
          </a:bodyPr>
          <a:lstStyle/>
          <a:p>
            <a:pPr marL="285750" indent="-285750">
              <a:buFont typeface="Wingdings" pitchFamily="2" charset="2"/>
              <a:buChar char="Ø"/>
            </a:pPr>
            <a:r>
              <a:rPr lang="zh-CN" altLang="en-US" sz="1600" dirty="0">
                <a:effectLst/>
                <a:latin typeface="Arial" panose="020B0604020202020204" pitchFamily="34" charset="0"/>
                <a:ea typeface="Times New Roman" panose="02020603050405020304" pitchFamily="18" charset="0"/>
                <a:cs typeface="Arial" panose="020B0604020202020204" pitchFamily="34" charset="0"/>
              </a:rPr>
              <a:t>﻿鼓励资助者（无论是在本国还是在全球范围运作）成为解决方案的一部分，并鼓励以影响力为导向的证据生产者（尤其生产动态证据综合等全球公共产品的机构）以更加协同的方式开展工作，并与国家证据支持机制建立联系</a:t>
            </a:r>
            <a:endParaRPr lang="en-CA"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8" name="TextBox 47">
            <a:extLst>
              <a:ext uri="{FF2B5EF4-FFF2-40B4-BE49-F238E27FC236}">
                <a16:creationId xmlns:a16="http://schemas.microsoft.com/office/drawing/2014/main" id="{ADEBBAC0-0217-BAC4-2AD4-5C4E6598F862}"/>
              </a:ext>
            </a:extLst>
          </p:cNvPr>
          <p:cNvSpPr txBox="1"/>
          <p:nvPr/>
        </p:nvSpPr>
        <p:spPr>
          <a:xfrm>
            <a:off x="4626048" y="4604440"/>
            <a:ext cx="7395828" cy="338554"/>
          </a:xfrm>
          <a:prstGeom prst="rect">
            <a:avLst/>
          </a:prstGeom>
          <a:noFill/>
        </p:spPr>
        <p:txBody>
          <a:bodyPr wrap="square" rtlCol="0">
            <a:spAutoFit/>
          </a:bodyPr>
          <a:lstStyle/>
          <a:p>
            <a:pPr marL="285750" indent="-285750">
              <a:buFont typeface="Wingdings" pitchFamily="2" charset="2"/>
              <a:buChar char="Ø"/>
            </a:pPr>
            <a:r>
              <a:rPr lang="zh-CN" altLang="en-US" sz="16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支持服务公民的非政府组织和公民领袖在本国采取行动</a:t>
            </a:r>
            <a:endParaRPr lang="en-CA" sz="16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899825534"/>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0bfd4b0cb7f289b53fa78c0a253a0aea">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fd7f371c592b10b4f87df5b0cbabea4b"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549339DF-DDF5-4E8F-BFDB-9F2524ECA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9483B2-BEB8-41F2-8FEC-E8F0D26003C6}">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599eec1d-e27c-4128-92a4-19001b8afe14"/>
    <ds:schemaRef ds:uri="http://purl.org/dc/terms/"/>
    <ds:schemaRef ds:uri="http://purl.org/dc/elements/1.1/"/>
    <ds:schemaRef ds:uri="http://schemas.microsoft.com/office/infopath/2007/PartnerControls"/>
    <ds:schemaRef ds:uri="0408fcbc-2e10-4461-bee0-724c01b46ae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31408</TotalTime>
  <Words>283</Words>
  <Application>Microsoft Macintosh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Courier New</vt:lpstr>
      <vt:lpstr>Garamond</vt:lpstr>
      <vt:lpstr>Times New Roman</vt:lpstr>
      <vt:lpstr>Wingdings</vt:lpstr>
      <vt:lpstr>RISE</vt:lpstr>
      <vt:lpstr>ESN-CA</vt:lpstr>
      <vt:lpstr>GCESC</vt:lpstr>
      <vt:lpstr>结论</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343</cp:revision>
  <cp:lastPrinted>2023-05-24T15:22:34Z</cp:lastPrinted>
  <dcterms:created xsi:type="dcterms:W3CDTF">2017-04-21T15:41:45Z</dcterms:created>
  <dcterms:modified xsi:type="dcterms:W3CDTF">2024-04-18T12:54:36Z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