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8"/>
  </p:notesMasterIdLst>
  <p:handoutMasterIdLst>
    <p:handoutMasterId r:id="rId9"/>
  </p:handoutMasterIdLst>
  <p:sldIdLst>
    <p:sldId id="1223" r:id="rId7"/>
  </p:sldIdLst>
  <p:sldSz cx="12192000" cy="6858000"/>
  <p:notesSz cx="6858000" cy="9144000"/>
  <p:defaultTextStyle>
    <a:defPPr>
      <a:defRPr lang="f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156"/>
    <a:srgbClr val="FF8AD8"/>
    <a:srgbClr val="254776"/>
    <a:srgbClr val="3F4349"/>
    <a:srgbClr val="FEC057"/>
    <a:srgbClr val="0000FF"/>
    <a:srgbClr val="4F81BD"/>
    <a:srgbClr val="71ADBF"/>
    <a:srgbClr val="6F8DC0"/>
    <a:srgbClr val="7088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5102" autoAdjust="0"/>
  </p:normalViewPr>
  <p:slideViewPr>
    <p:cSldViewPr snapToGrid="0" snapToObjects="1">
      <p:cViewPr varScale="1">
        <p:scale>
          <a:sx n="122" d="100"/>
          <a:sy n="122" d="100"/>
        </p:scale>
        <p:origin x="1360" y="184"/>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2/12/24</a:t>
            </a:fld>
            <a:endParaRPr lang="en-US"/>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2/12/24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mcmasterforum.org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image" Target="../media/image38.png"/><Relationship Id="rId3" Type="http://schemas.openxmlformats.org/officeDocument/2006/relationships/tags" Target="../tags/tag3.xml"/><Relationship Id="rId21" Type="http://schemas.openxmlformats.org/officeDocument/2006/relationships/image" Target="../media/image33.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37.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32.emf"/><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36.emf"/><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35.png"/><Relationship Id="rId28" Type="http://schemas.openxmlformats.org/officeDocument/2006/relationships/image" Target="../media/image40.png"/><Relationship Id="rId10" Type="http://schemas.openxmlformats.org/officeDocument/2006/relationships/tags" Target="../tags/tag10.xml"/><Relationship Id="rId19" Type="http://schemas.openxmlformats.org/officeDocument/2006/relationships/slideLayout" Target="../slideLayouts/slideLayout18.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34.emf"/><Relationship Id="rId27"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4D9C-A647-C8D2-387C-6D2544160F09}"/>
              </a:ext>
            </a:extLst>
          </p:cNvPr>
          <p:cNvSpPr>
            <a:spLocks noGrp="1"/>
          </p:cNvSpPr>
          <p:nvPr>
            <p:ph type="title"/>
            <p:custDataLst>
              <p:tags r:id="rId1"/>
            </p:custDataLst>
          </p:nvPr>
        </p:nvSpPr>
        <p:spPr/>
        <p:txBody>
          <a:bodyPr>
            <a:normAutofit fontScale="90000"/>
          </a:bodyPr>
          <a:lstStyle/>
          <a:p>
            <a:r>
              <a:rPr lang="fr" sz="2200" dirty="0">
                <a:solidFill>
                  <a:srgbClr val="254776"/>
                </a:solidFill>
                <a:effectLst/>
                <a:latin typeface="Arial" panose="020B0604020202020204" pitchFamily="34" charset="0"/>
                <a:ea typeface="Calibri" panose="020F0502020204030204" pitchFamily="34" charset="0"/>
                <a:cs typeface="Arial" panose="020B0604020202020204" pitchFamily="34" charset="0"/>
              </a:rPr>
              <a:t>Un élan prend forme en faveur d’une amélioration radicale de chaque priorité de mise en œuvre, </a:t>
            </a:r>
            <a:br>
              <a:rPr lang="en-CA" sz="2200" dirty="0">
                <a:solidFill>
                  <a:srgbClr val="254776"/>
                </a:solidFill>
                <a:effectLst/>
                <a:latin typeface="Arial" panose="020B0604020202020204" pitchFamily="34" charset="0"/>
                <a:ea typeface="Calibri" panose="020F0502020204030204" pitchFamily="34" charset="0"/>
                <a:cs typeface="Arial" panose="020B0604020202020204" pitchFamily="34" charset="0"/>
              </a:rPr>
            </a:br>
            <a:r>
              <a:rPr lang="fr" sz="2200" dirty="0">
                <a:solidFill>
                  <a:srgbClr val="254776"/>
                </a:solidFill>
                <a:effectLst/>
                <a:latin typeface="Arial" panose="020B0604020202020204" pitchFamily="34" charset="0"/>
                <a:ea typeface="Calibri" panose="020F0502020204030204" pitchFamily="34" charset="0"/>
                <a:cs typeface="Arial" panose="020B0604020202020204" pitchFamily="34" charset="0"/>
              </a:rPr>
              <a:t>et plus généralement de la manière dont nous utilisons les données probantes pour relever les défis sociétaux.</a:t>
            </a:r>
            <a:endParaRPr lang="en-CA" sz="2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148B8EA0-BD45-E9CD-A458-3959AC2555A2}"/>
              </a:ext>
            </a:extLst>
          </p:cNvPr>
          <p:cNvSpPr>
            <a:spLocks noGrp="1"/>
          </p:cNvSpPr>
          <p:nvPr>
            <p:ph type="sldNum" sz="quarter" idx="4"/>
            <p:custDataLst>
              <p:tags r:id="rId2"/>
            </p:custDataLst>
          </p:nvPr>
        </p:nvSpPr>
        <p:spPr/>
        <p:txBody>
          <a:bodyPr/>
          <a:lstStyle/>
          <a:p>
            <a:fld id="{E2CB33EA-91D6-F140-A440-0A130B2A34DE}" type="slidenum">
              <a:rPr lang="en-US" smtClean="0"/>
              <a:pPr/>
              <a:t>1</a:t>
            </a:fld>
            <a:endParaRPr lang="en-US" dirty="0"/>
          </a:p>
        </p:txBody>
      </p:sp>
      <p:pic>
        <p:nvPicPr>
          <p:cNvPr id="7" name="Picture 6">
            <a:extLst>
              <a:ext uri="{FF2B5EF4-FFF2-40B4-BE49-F238E27FC236}">
                <a16:creationId xmlns:a16="http://schemas.microsoft.com/office/drawing/2014/main" id="{A9F41BF6-025E-C3BA-EF2C-B03D5CB06BD9}"/>
              </a:ext>
            </a:extLst>
          </p:cNvPr>
          <p:cNvPicPr>
            <a:picLocks noChangeAspect="1"/>
          </p:cNvPicPr>
          <p:nvPr>
            <p:custDataLst>
              <p:tags r:id="rId3"/>
            </p:custDataLst>
          </p:nvPr>
        </p:nvPicPr>
        <p:blipFill>
          <a:blip r:embed="rId20">
            <a:alphaModFix amt="70000"/>
          </a:blip>
          <a:stretch>
            <a:fillRect/>
          </a:stretch>
        </p:blipFill>
        <p:spPr>
          <a:xfrm>
            <a:off x="7052186" y="1908061"/>
            <a:ext cx="4698869" cy="860950"/>
          </a:xfrm>
          <a:prstGeom prst="rect">
            <a:avLst/>
          </a:prstGeom>
        </p:spPr>
      </p:pic>
      <p:grpSp>
        <p:nvGrpSpPr>
          <p:cNvPr id="8" name="Group 7">
            <a:extLst>
              <a:ext uri="{FF2B5EF4-FFF2-40B4-BE49-F238E27FC236}">
                <a16:creationId xmlns:a16="http://schemas.microsoft.com/office/drawing/2014/main" id="{FA681E8D-F707-FB84-142F-B9398FFF1168}"/>
              </a:ext>
            </a:extLst>
          </p:cNvPr>
          <p:cNvGrpSpPr/>
          <p:nvPr>
            <p:custDataLst>
              <p:tags r:id="rId4"/>
            </p:custDataLst>
          </p:nvPr>
        </p:nvGrpSpPr>
        <p:grpSpPr>
          <a:xfrm>
            <a:off x="7096192" y="1911874"/>
            <a:ext cx="810042" cy="828000"/>
            <a:chOff x="6046400" y="1267766"/>
            <a:chExt cx="867191" cy="867191"/>
          </a:xfrm>
        </p:grpSpPr>
        <p:sp>
          <p:nvSpPr>
            <p:cNvPr id="9" name="Oval 8">
              <a:extLst>
                <a:ext uri="{FF2B5EF4-FFF2-40B4-BE49-F238E27FC236}">
                  <a16:creationId xmlns:a16="http://schemas.microsoft.com/office/drawing/2014/main" id="{1CDCAC40-A736-3639-F5C7-9C29A199FF6B}"/>
                </a:ext>
              </a:extLst>
            </p:cNvPr>
            <p:cNvSpPr/>
            <p:nvPr/>
          </p:nvSpPr>
          <p:spPr>
            <a:xfrm>
              <a:off x="6070865" y="1304422"/>
              <a:ext cx="792000" cy="7920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10" name="Picture 9" descr="Icon&#10;&#10;Description automatically generated">
              <a:extLst>
                <a:ext uri="{FF2B5EF4-FFF2-40B4-BE49-F238E27FC236}">
                  <a16:creationId xmlns:a16="http://schemas.microsoft.com/office/drawing/2014/main" id="{1217CAC8-AE5D-DC77-F95E-1E6E922D4122}"/>
                </a:ext>
              </a:extLst>
            </p:cNvPr>
            <p:cNvPicPr>
              <a:picLocks noChangeAspect="1"/>
            </p:cNvPicPr>
            <p:nvPr/>
          </p:nvPicPr>
          <p:blipFill>
            <a:blip r:embed="rId21" cstate="email">
              <a:alphaModFix amt="70000"/>
              <a:extLst>
                <a:ext uri="{28A0092B-C50C-407E-A947-70E740481C1C}">
                  <a14:useLocalDpi xmlns:a14="http://schemas.microsoft.com/office/drawing/2010/main"/>
                </a:ext>
              </a:extLst>
            </a:blip>
            <a:stretch>
              <a:fillRect/>
            </a:stretch>
          </p:blipFill>
          <p:spPr>
            <a:xfrm>
              <a:off x="6046400" y="1267766"/>
              <a:ext cx="867191" cy="867191"/>
            </a:xfrm>
            <a:prstGeom prst="rect">
              <a:avLst/>
            </a:prstGeom>
          </p:spPr>
        </p:pic>
      </p:grpSp>
      <p:pic>
        <p:nvPicPr>
          <p:cNvPr id="11" name="Picture 10">
            <a:extLst>
              <a:ext uri="{FF2B5EF4-FFF2-40B4-BE49-F238E27FC236}">
                <a16:creationId xmlns:a16="http://schemas.microsoft.com/office/drawing/2014/main" id="{9D14A3C9-D9B3-DA25-ACDD-FBD812F2D189}"/>
              </a:ext>
            </a:extLst>
          </p:cNvPr>
          <p:cNvPicPr>
            <a:picLocks noChangeAspect="1"/>
          </p:cNvPicPr>
          <p:nvPr>
            <p:custDataLst>
              <p:tags r:id="rId5"/>
            </p:custDataLst>
          </p:nvPr>
        </p:nvPicPr>
        <p:blipFill>
          <a:blip r:embed="rId22">
            <a:alphaModFix amt="70000"/>
          </a:blip>
          <a:stretch>
            <a:fillRect/>
          </a:stretch>
        </p:blipFill>
        <p:spPr>
          <a:xfrm>
            <a:off x="7591386" y="2966523"/>
            <a:ext cx="3967522" cy="860950"/>
          </a:xfrm>
          <a:prstGeom prst="rect">
            <a:avLst/>
          </a:prstGeom>
        </p:spPr>
      </p:pic>
      <p:grpSp>
        <p:nvGrpSpPr>
          <p:cNvPr id="12" name="Group 11">
            <a:extLst>
              <a:ext uri="{FF2B5EF4-FFF2-40B4-BE49-F238E27FC236}">
                <a16:creationId xmlns:a16="http://schemas.microsoft.com/office/drawing/2014/main" id="{1891BF2F-4E34-5D39-858B-F52AE9792878}"/>
              </a:ext>
            </a:extLst>
          </p:cNvPr>
          <p:cNvGrpSpPr/>
          <p:nvPr>
            <p:custDataLst>
              <p:tags r:id="rId6"/>
            </p:custDataLst>
          </p:nvPr>
        </p:nvGrpSpPr>
        <p:grpSpPr>
          <a:xfrm>
            <a:off x="7153355" y="2996542"/>
            <a:ext cx="808287" cy="826206"/>
            <a:chOff x="6914218" y="2244051"/>
            <a:chExt cx="865312" cy="865312"/>
          </a:xfrm>
        </p:grpSpPr>
        <p:sp>
          <p:nvSpPr>
            <p:cNvPr id="13" name="Oval 12">
              <a:extLst>
                <a:ext uri="{FF2B5EF4-FFF2-40B4-BE49-F238E27FC236}">
                  <a16:creationId xmlns:a16="http://schemas.microsoft.com/office/drawing/2014/main" id="{B477C603-B217-D791-25BF-E6689F25F5A5}"/>
                </a:ext>
              </a:extLst>
            </p:cNvPr>
            <p:cNvSpPr/>
            <p:nvPr/>
          </p:nvSpPr>
          <p:spPr>
            <a:xfrm>
              <a:off x="6948455" y="2282949"/>
              <a:ext cx="792000" cy="7920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14" name="Picture 13" descr="A picture containing icon&#10;&#10;Description automatically generated">
              <a:extLst>
                <a:ext uri="{FF2B5EF4-FFF2-40B4-BE49-F238E27FC236}">
                  <a16:creationId xmlns:a16="http://schemas.microsoft.com/office/drawing/2014/main" id="{71F3399E-D8BB-2A8A-2AE5-3278F5538740}"/>
                </a:ext>
              </a:extLst>
            </p:cNvPr>
            <p:cNvPicPr>
              <a:picLocks noChangeAspect="1"/>
            </p:cNvPicPr>
            <p:nvPr/>
          </p:nvPicPr>
          <p:blipFill>
            <a:blip r:embed="rId23" cstate="email">
              <a:alphaModFix amt="70000"/>
              <a:extLst>
                <a:ext uri="{28A0092B-C50C-407E-A947-70E740481C1C}">
                  <a14:useLocalDpi xmlns:a14="http://schemas.microsoft.com/office/drawing/2010/main"/>
                </a:ext>
              </a:extLst>
            </a:blip>
            <a:stretch>
              <a:fillRect/>
            </a:stretch>
          </p:blipFill>
          <p:spPr>
            <a:xfrm>
              <a:off x="6914218" y="2244051"/>
              <a:ext cx="865312" cy="865312"/>
            </a:xfrm>
            <a:prstGeom prst="rect">
              <a:avLst/>
            </a:prstGeom>
          </p:spPr>
        </p:pic>
      </p:grpSp>
      <p:pic>
        <p:nvPicPr>
          <p:cNvPr id="15" name="Picture 14">
            <a:extLst>
              <a:ext uri="{FF2B5EF4-FFF2-40B4-BE49-F238E27FC236}">
                <a16:creationId xmlns:a16="http://schemas.microsoft.com/office/drawing/2014/main" id="{D10AF077-8265-AE06-8857-4525B2426050}"/>
              </a:ext>
            </a:extLst>
          </p:cNvPr>
          <p:cNvPicPr>
            <a:picLocks noChangeAspect="1"/>
          </p:cNvPicPr>
          <p:nvPr>
            <p:custDataLst>
              <p:tags r:id="rId7"/>
            </p:custDataLst>
          </p:nvPr>
        </p:nvPicPr>
        <p:blipFill>
          <a:blip r:embed="rId24">
            <a:alphaModFix amt="70000"/>
          </a:blip>
          <a:stretch>
            <a:fillRect/>
          </a:stretch>
        </p:blipFill>
        <p:spPr>
          <a:xfrm>
            <a:off x="7591385" y="4078043"/>
            <a:ext cx="3967522" cy="860950"/>
          </a:xfrm>
          <a:prstGeom prst="rect">
            <a:avLst/>
          </a:prstGeom>
        </p:spPr>
      </p:pic>
      <p:grpSp>
        <p:nvGrpSpPr>
          <p:cNvPr id="16" name="Group 15">
            <a:extLst>
              <a:ext uri="{FF2B5EF4-FFF2-40B4-BE49-F238E27FC236}">
                <a16:creationId xmlns:a16="http://schemas.microsoft.com/office/drawing/2014/main" id="{A490075C-0FD4-81B7-AAF5-9FAB8BE42DFA}"/>
              </a:ext>
            </a:extLst>
          </p:cNvPr>
          <p:cNvGrpSpPr/>
          <p:nvPr>
            <p:custDataLst>
              <p:tags r:id="rId8"/>
            </p:custDataLst>
          </p:nvPr>
        </p:nvGrpSpPr>
        <p:grpSpPr>
          <a:xfrm>
            <a:off x="7157016" y="4050279"/>
            <a:ext cx="808287" cy="826206"/>
            <a:chOff x="5827319" y="2975790"/>
            <a:chExt cx="865312" cy="865312"/>
          </a:xfrm>
        </p:grpSpPr>
        <p:sp>
          <p:nvSpPr>
            <p:cNvPr id="17" name="Oval 16">
              <a:extLst>
                <a:ext uri="{FF2B5EF4-FFF2-40B4-BE49-F238E27FC236}">
                  <a16:creationId xmlns:a16="http://schemas.microsoft.com/office/drawing/2014/main" id="{1B5EEACE-AFC1-B2AB-E86E-F51F7DF4C279}"/>
                </a:ext>
              </a:extLst>
            </p:cNvPr>
            <p:cNvSpPr/>
            <p:nvPr/>
          </p:nvSpPr>
          <p:spPr>
            <a:xfrm>
              <a:off x="5863975" y="3012446"/>
              <a:ext cx="792000" cy="7920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18" name="Picture 17" descr="Icon&#10;&#10;Description automatically generated">
              <a:extLst>
                <a:ext uri="{FF2B5EF4-FFF2-40B4-BE49-F238E27FC236}">
                  <a16:creationId xmlns:a16="http://schemas.microsoft.com/office/drawing/2014/main" id="{1ABB16E1-402A-6811-A327-3A667290693C}"/>
                </a:ext>
              </a:extLst>
            </p:cNvPr>
            <p:cNvPicPr>
              <a:picLocks noChangeAspect="1"/>
            </p:cNvPicPr>
            <p:nvPr/>
          </p:nvPicPr>
          <p:blipFill>
            <a:blip r:embed="rId25" cstate="email">
              <a:alphaModFix amt="70000"/>
              <a:extLst>
                <a:ext uri="{28A0092B-C50C-407E-A947-70E740481C1C}">
                  <a14:useLocalDpi xmlns:a14="http://schemas.microsoft.com/office/drawing/2010/main"/>
                </a:ext>
              </a:extLst>
            </a:blip>
            <a:stretch>
              <a:fillRect/>
            </a:stretch>
          </p:blipFill>
          <p:spPr>
            <a:xfrm>
              <a:off x="5827319" y="2975790"/>
              <a:ext cx="865312" cy="865312"/>
            </a:xfrm>
            <a:prstGeom prst="rect">
              <a:avLst/>
            </a:prstGeom>
          </p:spPr>
        </p:pic>
      </p:grpSp>
      <p:pic>
        <p:nvPicPr>
          <p:cNvPr id="19" name="Picture 18" descr="Graphical user interface, application, Teams&#10;&#10;Description automatically generated">
            <a:extLst>
              <a:ext uri="{FF2B5EF4-FFF2-40B4-BE49-F238E27FC236}">
                <a16:creationId xmlns:a16="http://schemas.microsoft.com/office/drawing/2014/main" id="{DB3573C4-6A06-BA37-ADA1-B7199FE55DFB}"/>
              </a:ext>
            </a:extLst>
          </p:cNvPr>
          <p:cNvPicPr>
            <a:picLocks noChangeAspect="1"/>
          </p:cNvPicPr>
          <p:nvPr>
            <p:custDataLst>
              <p:tags r:id="rId9"/>
            </p:custDataLst>
          </p:nvPr>
        </p:nvPicPr>
        <p:blipFill>
          <a:blip r:embed="rId26" cstate="email">
            <a:extLst>
              <a:ext uri="{28A0092B-C50C-407E-A947-70E740481C1C}">
                <a14:useLocalDpi xmlns:a14="http://schemas.microsoft.com/office/drawing/2010/main"/>
              </a:ext>
            </a:extLst>
          </a:blip>
          <a:stretch>
            <a:fillRect/>
          </a:stretch>
        </p:blipFill>
        <p:spPr>
          <a:xfrm>
            <a:off x="373590" y="2046187"/>
            <a:ext cx="2099302" cy="2725288"/>
          </a:xfrm>
          <a:prstGeom prst="rect">
            <a:avLst/>
          </a:prstGeom>
          <a:solidFill>
            <a:srgbClr val="FFFFFF">
              <a:shade val="85000"/>
            </a:srgbClr>
          </a:solidFill>
          <a:ln w="6350" cap="sq">
            <a:solidFill>
              <a:srgbClr val="254776"/>
            </a:solidFill>
            <a:miter lim="800000"/>
          </a:ln>
          <a:effectLst/>
          <a:scene3d>
            <a:camera prst="orthographicFront"/>
            <a:lightRig rig="twoPt" dir="t">
              <a:rot lat="0" lon="0" rev="7200000"/>
            </a:lightRig>
          </a:scene3d>
          <a:sp3d>
            <a:bevelT w="25400" h="19050"/>
            <a:contourClr>
              <a:srgbClr val="FFFFFF"/>
            </a:contourClr>
          </a:sp3d>
        </p:spPr>
      </p:pic>
      <p:pic>
        <p:nvPicPr>
          <p:cNvPr id="20" name="Picture 19">
            <a:extLst>
              <a:ext uri="{FF2B5EF4-FFF2-40B4-BE49-F238E27FC236}">
                <a16:creationId xmlns:a16="http://schemas.microsoft.com/office/drawing/2014/main" id="{5BFA342B-0F22-4089-9B60-496D0E0CC8E6}"/>
              </a:ext>
            </a:extLst>
          </p:cNvPr>
          <p:cNvPicPr>
            <a:picLocks noChangeAspect="1"/>
          </p:cNvPicPr>
          <p:nvPr>
            <p:custDataLst>
              <p:tags r:id="rId10"/>
            </p:custDataLst>
          </p:nvPr>
        </p:nvPicPr>
        <p:blipFill>
          <a:blip r:embed="rId27" cstate="email">
            <a:extLst>
              <a:ext uri="{28A0092B-C50C-407E-A947-70E740481C1C}">
                <a14:useLocalDpi xmlns:a14="http://schemas.microsoft.com/office/drawing/2010/main"/>
              </a:ext>
            </a:extLst>
          </a:blip>
          <a:srcRect/>
          <a:stretch/>
        </p:blipFill>
        <p:spPr>
          <a:xfrm>
            <a:off x="2585845" y="2052094"/>
            <a:ext cx="2099302" cy="2719381"/>
          </a:xfrm>
          <a:prstGeom prst="rect">
            <a:avLst/>
          </a:prstGeom>
          <a:solidFill>
            <a:srgbClr val="FFFFFF">
              <a:shade val="85000"/>
            </a:srgbClr>
          </a:solidFill>
          <a:ln w="6350" cap="sq">
            <a:solidFill>
              <a:srgbClr val="254776"/>
            </a:solidFill>
            <a:miter lim="800000"/>
          </a:ln>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33CFAB72-B7BA-14B6-45DB-422BD62C58EA}"/>
              </a:ext>
            </a:extLst>
          </p:cNvPr>
          <p:cNvSpPr txBox="1"/>
          <p:nvPr>
            <p:custDataLst>
              <p:tags r:id="rId11"/>
            </p:custDataLst>
          </p:nvPr>
        </p:nvSpPr>
        <p:spPr>
          <a:xfrm>
            <a:off x="6557982" y="2045417"/>
            <a:ext cx="6231466" cy="584775"/>
          </a:xfrm>
          <a:prstGeom prst="rect">
            <a:avLst/>
          </a:prstGeom>
          <a:noFill/>
        </p:spPr>
        <p:txBody>
          <a:bodyPr wrap="square">
            <a:spAutoFit/>
          </a:bodyPr>
          <a:lstStyle/>
          <a:p>
            <a:pPr marL="1396970" lvl="2">
              <a:defRPr/>
            </a:pPr>
            <a:r>
              <a:rPr kumimoji="0" lang="fr-CA" sz="160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Formaliser et renforcer les systèmes </a:t>
            </a:r>
          </a:p>
          <a:p>
            <a:pPr marL="1396970" lvl="2">
              <a:defRPr/>
            </a:pPr>
            <a:r>
              <a:rPr kumimoji="0" lang="fr-CA" sz="160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nationaux d’appui aux données probantes</a:t>
            </a:r>
            <a:endParaRPr lang="en-US" sz="1600" dirty="0"/>
          </a:p>
        </p:txBody>
      </p:sp>
      <p:sp>
        <p:nvSpPr>
          <p:cNvPr id="22" name="TextBox 21">
            <a:extLst>
              <a:ext uri="{FF2B5EF4-FFF2-40B4-BE49-F238E27FC236}">
                <a16:creationId xmlns:a16="http://schemas.microsoft.com/office/drawing/2014/main" id="{8B64A146-EF2A-DB39-367A-C29937AF2B20}"/>
              </a:ext>
            </a:extLst>
          </p:cNvPr>
          <p:cNvSpPr txBox="1"/>
          <p:nvPr>
            <p:custDataLst>
              <p:tags r:id="rId12"/>
            </p:custDataLst>
          </p:nvPr>
        </p:nvSpPr>
        <p:spPr>
          <a:xfrm>
            <a:off x="6618804" y="3107920"/>
            <a:ext cx="6231466" cy="584775"/>
          </a:xfrm>
          <a:prstGeom prst="rect">
            <a:avLst/>
          </a:prstGeom>
          <a:noFill/>
        </p:spPr>
        <p:txBody>
          <a:bodyPr wrap="square">
            <a:spAutoFit/>
          </a:bodyPr>
          <a:lstStyle/>
          <a:p>
            <a:pPr marL="1396970" lvl="2">
              <a:defRPr/>
            </a:pPr>
            <a:r>
              <a:rPr kumimoji="0" lang="fr-CA" sz="160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Améliorer et tirer parti de l’architecture </a:t>
            </a:r>
            <a:br>
              <a:rPr kumimoji="0" lang="fr-CA" sz="160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br>
            <a:r>
              <a:rPr kumimoji="0" lang="fr-CA" sz="160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mondiale de données probantes</a:t>
            </a:r>
            <a:endParaRPr lang="en-US" sz="1600" dirty="0"/>
          </a:p>
        </p:txBody>
      </p:sp>
      <p:sp>
        <p:nvSpPr>
          <p:cNvPr id="23" name="TextBox 22">
            <a:extLst>
              <a:ext uri="{FF2B5EF4-FFF2-40B4-BE49-F238E27FC236}">
                <a16:creationId xmlns:a16="http://schemas.microsoft.com/office/drawing/2014/main" id="{80EB3B43-E842-9014-5A84-EB1BF26FD822}"/>
              </a:ext>
            </a:extLst>
          </p:cNvPr>
          <p:cNvSpPr txBox="1"/>
          <p:nvPr>
            <p:custDataLst>
              <p:tags r:id="rId13"/>
            </p:custDataLst>
          </p:nvPr>
        </p:nvSpPr>
        <p:spPr>
          <a:xfrm>
            <a:off x="6618804" y="4222162"/>
            <a:ext cx="4716070" cy="584775"/>
          </a:xfrm>
          <a:prstGeom prst="rect">
            <a:avLst/>
          </a:prstGeom>
          <a:noFill/>
        </p:spPr>
        <p:txBody>
          <a:bodyPr wrap="square">
            <a:spAutoFit/>
          </a:bodyPr>
          <a:lstStyle/>
          <a:p>
            <a:pPr marL="1396970" lvl="2">
              <a:defRPr/>
            </a:pPr>
            <a:r>
              <a:rPr kumimoji="0" lang="fr-CA" sz="160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Placer les données probantes au cœur de la vie quotidienne</a:t>
            </a:r>
            <a:endParaRPr lang="en-US" sz="1600" dirty="0"/>
          </a:p>
        </p:txBody>
      </p:sp>
      <p:pic>
        <p:nvPicPr>
          <p:cNvPr id="4" name="Picture 3">
            <a:extLst>
              <a:ext uri="{FF2B5EF4-FFF2-40B4-BE49-F238E27FC236}">
                <a16:creationId xmlns:a16="http://schemas.microsoft.com/office/drawing/2014/main" id="{00A36286-459F-C320-3C84-39CDE1E716B6}"/>
              </a:ext>
            </a:extLst>
          </p:cNvPr>
          <p:cNvPicPr>
            <a:picLocks noChangeAspect="1"/>
          </p:cNvPicPr>
          <p:nvPr>
            <p:custDataLst>
              <p:tags r:id="rId14"/>
            </p:custDataLst>
          </p:nvPr>
        </p:nvPicPr>
        <p:blipFill>
          <a:blip r:embed="rId28"/>
          <a:srcRect/>
          <a:stretch/>
        </p:blipFill>
        <p:spPr>
          <a:xfrm>
            <a:off x="4798101" y="2065430"/>
            <a:ext cx="2099302" cy="2716743"/>
          </a:xfrm>
          <a:prstGeom prst="rect">
            <a:avLst/>
          </a:prstGeom>
          <a:ln w="12700" cap="sq" cmpd="sng">
            <a:solidFill>
              <a:srgbClr val="254776"/>
            </a:solidFill>
            <a:miter lim="800000"/>
            <a:extLst>
              <a:ext uri="{C807C97D-BFC1-408E-A445-0C87EB9F89A2}">
                <ask:lineSketchStyleProps xmlns:ask="http://schemas.microsoft.com/office/drawing/2018/sketchyshapes">
                  <ask:type>
                    <ask:lineSketchNone/>
                  </ask:type>
                </ask:lineSketchStyleProps>
              </a:ext>
            </a:extLst>
          </a:ln>
        </p:spPr>
      </p:pic>
      <p:sp>
        <p:nvSpPr>
          <p:cNvPr id="5" name="Title 14">
            <a:extLst>
              <a:ext uri="{FF2B5EF4-FFF2-40B4-BE49-F238E27FC236}">
                <a16:creationId xmlns:a16="http://schemas.microsoft.com/office/drawing/2014/main" id="{B7E17A6A-F2C8-1734-7113-A475BEA6C7EC}"/>
              </a:ext>
            </a:extLst>
          </p:cNvPr>
          <p:cNvSpPr txBox="1">
            <a:spLocks/>
          </p:cNvSpPr>
          <p:nvPr>
            <p:custDataLst>
              <p:tags r:id="rId15"/>
            </p:custDataLst>
          </p:nvPr>
        </p:nvSpPr>
        <p:spPr>
          <a:xfrm>
            <a:off x="377381" y="1469272"/>
            <a:ext cx="2099302" cy="647760"/>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algn="ctr" defTabSz="914400" hangingPunct="0">
              <a:spcBef>
                <a:spcPts val="0"/>
              </a:spcBef>
              <a:defRPr/>
            </a:pPr>
            <a:r>
              <a:rPr lang="fr" sz="2000" kern="0" dirty="0">
                <a:solidFill>
                  <a:srgbClr val="234776"/>
                </a:solidFill>
                <a:latin typeface="Arial"/>
                <a:cs typeface="Arial" panose="020B0604020202020204" pitchFamily="34" charset="0"/>
                <a:sym typeface="Arial"/>
              </a:rPr>
              <a:t>Rapport</a:t>
            </a:r>
            <a:endParaRPr lang="en-CA" sz="1050" kern="0" dirty="0">
              <a:solidFill>
                <a:srgbClr val="FF0000"/>
              </a:solidFill>
              <a:latin typeface="Arial"/>
              <a:cs typeface="Arial" panose="020B0604020202020204" pitchFamily="34" charset="0"/>
              <a:sym typeface="Arial"/>
            </a:endParaRPr>
          </a:p>
        </p:txBody>
      </p:sp>
      <p:sp>
        <p:nvSpPr>
          <p:cNvPr id="6" name="Title 14">
            <a:extLst>
              <a:ext uri="{FF2B5EF4-FFF2-40B4-BE49-F238E27FC236}">
                <a16:creationId xmlns:a16="http://schemas.microsoft.com/office/drawing/2014/main" id="{419635BC-236F-BB62-66B5-51AA9ECA31DA}"/>
              </a:ext>
            </a:extLst>
          </p:cNvPr>
          <p:cNvSpPr txBox="1">
            <a:spLocks/>
          </p:cNvSpPr>
          <p:nvPr>
            <p:custDataLst>
              <p:tags r:id="rId16"/>
            </p:custDataLst>
          </p:nvPr>
        </p:nvSpPr>
        <p:spPr>
          <a:xfrm>
            <a:off x="2589636" y="1481606"/>
            <a:ext cx="2099302" cy="647760"/>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algn="ctr" defTabSz="914400" hangingPunct="0">
              <a:spcBef>
                <a:spcPts val="0"/>
              </a:spcBef>
              <a:defRPr/>
            </a:pPr>
            <a:r>
              <a:rPr lang="fr" sz="2000" kern="0" dirty="0">
                <a:solidFill>
                  <a:srgbClr val="234776"/>
                </a:solidFill>
                <a:latin typeface="Arial"/>
                <a:cs typeface="Arial" panose="020B0604020202020204" pitchFamily="34" charset="0"/>
                <a:sym typeface="Arial"/>
              </a:rPr>
              <a:t>Mise à jour 2023</a:t>
            </a:r>
            <a:endParaRPr lang="en-CA" sz="1050" kern="0" dirty="0">
              <a:solidFill>
                <a:srgbClr val="FF0000"/>
              </a:solidFill>
              <a:latin typeface="Arial"/>
              <a:cs typeface="Arial" panose="020B0604020202020204" pitchFamily="34" charset="0"/>
              <a:sym typeface="Arial"/>
            </a:endParaRPr>
          </a:p>
        </p:txBody>
      </p:sp>
      <p:sp>
        <p:nvSpPr>
          <p:cNvPr id="24" name="Title 14">
            <a:extLst>
              <a:ext uri="{FF2B5EF4-FFF2-40B4-BE49-F238E27FC236}">
                <a16:creationId xmlns:a16="http://schemas.microsoft.com/office/drawing/2014/main" id="{4E408EDA-BCA9-0E7A-1920-2AABC3AF4823}"/>
              </a:ext>
            </a:extLst>
          </p:cNvPr>
          <p:cNvSpPr txBox="1">
            <a:spLocks/>
          </p:cNvSpPr>
          <p:nvPr>
            <p:custDataLst>
              <p:tags r:id="rId17"/>
            </p:custDataLst>
          </p:nvPr>
        </p:nvSpPr>
        <p:spPr>
          <a:xfrm>
            <a:off x="4944242" y="1467339"/>
            <a:ext cx="2099302" cy="647760"/>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algn="ctr" defTabSz="914400" hangingPunct="0">
              <a:spcBef>
                <a:spcPts val="0"/>
              </a:spcBef>
              <a:defRPr/>
            </a:pPr>
            <a:r>
              <a:rPr lang="fr" sz="2000" kern="0" dirty="0">
                <a:solidFill>
                  <a:srgbClr val="234776"/>
                </a:solidFill>
                <a:latin typeface="Arial"/>
                <a:cs typeface="Arial" panose="020B0604020202020204" pitchFamily="34" charset="0"/>
                <a:sym typeface="Arial"/>
              </a:rPr>
              <a:t>Mise à jour 2024</a:t>
            </a:r>
            <a:endParaRPr lang="en-CA" sz="1050" kern="0" dirty="0">
              <a:solidFill>
                <a:srgbClr val="FF0000"/>
              </a:solidFill>
              <a:latin typeface="Arial"/>
              <a:cs typeface="Arial" panose="020B0604020202020204" pitchFamily="34" charset="0"/>
              <a:sym typeface="Arial"/>
            </a:endParaRPr>
          </a:p>
        </p:txBody>
      </p:sp>
      <p:sp>
        <p:nvSpPr>
          <p:cNvPr id="25" name="TextBox 24">
            <a:extLst>
              <a:ext uri="{FF2B5EF4-FFF2-40B4-BE49-F238E27FC236}">
                <a16:creationId xmlns:a16="http://schemas.microsoft.com/office/drawing/2014/main" id="{E3988C33-5FA9-AA94-5F2F-67AEA90E9CB5}"/>
              </a:ext>
            </a:extLst>
          </p:cNvPr>
          <p:cNvSpPr txBox="1"/>
          <p:nvPr>
            <p:custDataLst>
              <p:tags r:id="rId18"/>
            </p:custDataLst>
          </p:nvPr>
        </p:nvSpPr>
        <p:spPr>
          <a:xfrm>
            <a:off x="4686208" y="1468560"/>
            <a:ext cx="589192" cy="923330"/>
          </a:xfrm>
          <a:prstGeom prst="rect">
            <a:avLst/>
          </a:prstGeom>
          <a:noFill/>
        </p:spPr>
        <p:txBody>
          <a:bodyPr wrap="square">
            <a:spAutoFit/>
          </a:bodyPr>
          <a:lstStyle/>
          <a:p>
            <a:r>
              <a:rPr lang="fr" sz="5400" u="none" kern="0" dirty="0">
                <a:solidFill>
                  <a:srgbClr val="40B5D3"/>
                </a:solidFill>
                <a:latin typeface="Arial"/>
                <a:cs typeface="Arial" panose="020B0604020202020204" pitchFamily="34" charset="0"/>
                <a:sym typeface="Arial"/>
              </a:rPr>
              <a:t>*</a:t>
            </a:r>
            <a:endParaRPr lang="en-US" sz="5400" dirty="0">
              <a:solidFill>
                <a:srgbClr val="40B5D3"/>
              </a:solidFill>
            </a:endParaRPr>
          </a:p>
        </p:txBody>
      </p:sp>
    </p:spTree>
    <p:extLst>
      <p:ext uri="{BB962C8B-B14F-4D97-AF65-F5344CB8AC3E}">
        <p14:creationId xmlns:p14="http://schemas.microsoft.com/office/powerpoint/2010/main" val="42458550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17"/>
</p:tagLst>
</file>

<file path=ppt/tags/tag18.xml><?xml version="1.0" encoding="utf-8"?>
<p:tagLst xmlns:a="http://schemas.openxmlformats.org/drawingml/2006/main" xmlns:r="http://schemas.openxmlformats.org/officeDocument/2006/relationships" xmlns:p="http://schemas.openxmlformats.org/presentationml/2006/main">
  <p:tag name="NUM" val="18"/>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4" ma:contentTypeDescription="Create a new document." ma:contentTypeScope="" ma:versionID="19e758ee646e51542f8db09a7a1a13e7">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d343f6c28e0b50bd5461c8d4cc6222a5"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9483B2-BEB8-41F2-8FEC-E8F0D26003C6}">
  <ds:schemaRefs>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purl.org/dc/elements/1.1/"/>
    <ds:schemaRef ds:uri="http://purl.org/dc/dcmitype/"/>
    <ds:schemaRef ds:uri="0408fcbc-2e10-4461-bee0-724c01b46ae9"/>
    <ds:schemaRef ds:uri="599eec1d-e27c-4128-92a4-19001b8afe14"/>
    <ds:schemaRef ds:uri="http://www.w3.org/XML/1998/namespace"/>
  </ds:schemaRefs>
</ds:datastoreItem>
</file>

<file path=customXml/itemProps2.xml><?xml version="1.0" encoding="utf-8"?>
<ds:datastoreItem xmlns:ds="http://schemas.openxmlformats.org/officeDocument/2006/customXml" ds:itemID="{11998BD1-7B99-4C0F-A478-9BA7D4D9D8B0}">
  <ds:schemaRefs>
    <ds:schemaRef ds:uri="http://schemas.microsoft.com/sharepoint/v3/contenttype/forms"/>
  </ds:schemaRefs>
</ds:datastoreItem>
</file>

<file path=customXml/itemProps3.xml><?xml version="1.0" encoding="utf-8"?>
<ds:datastoreItem xmlns:ds="http://schemas.openxmlformats.org/officeDocument/2006/customXml" ds:itemID="{9A5E59BD-4CBA-4F55-AEB0-8396A4AC75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30751</TotalTime>
  <Words>78</Words>
  <Application>Microsoft Macintosh PowerPoint</Application>
  <PresentationFormat>Widescreen</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vt:i4>
      </vt:variant>
    </vt:vector>
  </HeadingPairs>
  <TitlesOfParts>
    <vt:vector size="8" baseType="lpstr">
      <vt:lpstr>Arial</vt:lpstr>
      <vt:lpstr>Calibri</vt:lpstr>
      <vt:lpstr>Courier New</vt:lpstr>
      <vt:lpstr>Wingdings</vt:lpstr>
      <vt:lpstr>RISE</vt:lpstr>
      <vt:lpstr>ESN-CA</vt:lpstr>
      <vt:lpstr>GCESC</vt:lpstr>
      <vt:lpstr>Un élan prend forme en faveur d’une amélioration radicale de chaque priorité de mise en œuvre,  et plus généralement de la manière dont nous utilisons les données probantes pour relever les défis sociétaux.</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300</cp:revision>
  <cp:lastPrinted>2023-05-24T15:22:34Z</cp:lastPrinted>
  <dcterms:created xsi:type="dcterms:W3CDTF">2017-04-21T15:41:45Z</dcterms:created>
  <dcterms:modified xsi:type="dcterms:W3CDTF">2024-02-12T20:51:25Z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y fmtid="{D5CDD505-2E9C-101B-9397-08002B2CF9AE}" pid="5" name="MSIP_Label_6a7d8d5d-78e2-4a62-9fcd-016eb5e4c57c_Enabled">
    <vt:lpwstr>true</vt:lpwstr>
  </property>
  <property fmtid="{D5CDD505-2E9C-101B-9397-08002B2CF9AE}" pid="6" name="MSIP_Label_6a7d8d5d-78e2-4a62-9fcd-016eb5e4c57c_SetDate">
    <vt:lpwstr>2024-02-05T21:40:24Z</vt:lpwstr>
  </property>
  <property fmtid="{D5CDD505-2E9C-101B-9397-08002B2CF9AE}" pid="7" name="MSIP_Label_6a7d8d5d-78e2-4a62-9fcd-016eb5e4c57c_Method">
    <vt:lpwstr>Standard</vt:lpwstr>
  </property>
  <property fmtid="{D5CDD505-2E9C-101B-9397-08002B2CF9AE}" pid="8" name="MSIP_Label_6a7d8d5d-78e2-4a62-9fcd-016eb5e4c57c_Name">
    <vt:lpwstr>Général</vt:lpwstr>
  </property>
  <property fmtid="{D5CDD505-2E9C-101B-9397-08002B2CF9AE}" pid="9" name="MSIP_Label_6a7d8d5d-78e2-4a62-9fcd-016eb5e4c57c_SiteId">
    <vt:lpwstr>06e1fe28-5f8b-4075-bf6c-ae24be1a7992</vt:lpwstr>
  </property>
  <property fmtid="{D5CDD505-2E9C-101B-9397-08002B2CF9AE}" pid="10" name="MSIP_Label_6a7d8d5d-78e2-4a62-9fcd-016eb5e4c57c_ActionId">
    <vt:lpwstr>dfcfe118-ef61-4d56-b622-0f28b9c1a6b2</vt:lpwstr>
  </property>
  <property fmtid="{D5CDD505-2E9C-101B-9397-08002B2CF9AE}" pid="11" name="MSIP_Label_6a7d8d5d-78e2-4a62-9fcd-016eb5e4c57c_ContentBits">
    <vt:lpwstr>0</vt:lpwstr>
  </property>
</Properties>
</file>